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110"/>
  </p:notesMasterIdLst>
  <p:handoutMasterIdLst>
    <p:handoutMasterId r:id="rId111"/>
  </p:handoutMasterIdLst>
  <p:sldIdLst>
    <p:sldId id="257" r:id="rId3"/>
    <p:sldId id="258" r:id="rId4"/>
    <p:sldId id="259" r:id="rId5"/>
    <p:sldId id="472" r:id="rId6"/>
    <p:sldId id="473" r:id="rId7"/>
    <p:sldId id="272" r:id="rId8"/>
    <p:sldId id="284" r:id="rId9"/>
    <p:sldId id="261" r:id="rId10"/>
    <p:sldId id="262" r:id="rId11"/>
    <p:sldId id="260" r:id="rId12"/>
    <p:sldId id="265" r:id="rId13"/>
    <p:sldId id="275" r:id="rId14"/>
    <p:sldId id="276" r:id="rId15"/>
    <p:sldId id="277" r:id="rId16"/>
    <p:sldId id="287" r:id="rId17"/>
    <p:sldId id="288" r:id="rId18"/>
    <p:sldId id="266" r:id="rId19"/>
    <p:sldId id="278" r:id="rId20"/>
    <p:sldId id="267" r:id="rId21"/>
    <p:sldId id="475" r:id="rId22"/>
    <p:sldId id="476" r:id="rId23"/>
    <p:sldId id="477" r:id="rId24"/>
    <p:sldId id="478" r:id="rId25"/>
    <p:sldId id="479" r:id="rId26"/>
    <p:sldId id="480" r:id="rId27"/>
    <p:sldId id="481" r:id="rId28"/>
    <p:sldId id="282" r:id="rId29"/>
    <p:sldId id="283" r:id="rId30"/>
    <p:sldId id="268" r:id="rId31"/>
    <p:sldId id="269" r:id="rId32"/>
    <p:sldId id="270" r:id="rId33"/>
    <p:sldId id="271" r:id="rId34"/>
    <p:sldId id="289" r:id="rId35"/>
    <p:sldId id="304" r:id="rId36"/>
    <p:sldId id="290" r:id="rId37"/>
    <p:sldId id="305" r:id="rId38"/>
    <p:sldId id="306" r:id="rId39"/>
    <p:sldId id="471" r:id="rId40"/>
    <p:sldId id="307" r:id="rId41"/>
    <p:sldId id="308" r:id="rId42"/>
    <p:sldId id="309" r:id="rId43"/>
    <p:sldId id="291" r:id="rId44"/>
    <p:sldId id="292" r:id="rId45"/>
    <p:sldId id="474" r:id="rId46"/>
    <p:sldId id="293" r:id="rId47"/>
    <p:sldId id="310" r:id="rId48"/>
    <p:sldId id="311" r:id="rId49"/>
    <p:sldId id="312" r:id="rId50"/>
    <p:sldId id="313" r:id="rId51"/>
    <p:sldId id="314" r:id="rId52"/>
    <p:sldId id="315" r:id="rId53"/>
    <p:sldId id="316" r:id="rId54"/>
    <p:sldId id="317" r:id="rId55"/>
    <p:sldId id="318" r:id="rId56"/>
    <p:sldId id="319" r:id="rId57"/>
    <p:sldId id="320" r:id="rId58"/>
    <p:sldId id="462" r:id="rId59"/>
    <p:sldId id="322" r:id="rId60"/>
    <p:sldId id="323" r:id="rId61"/>
    <p:sldId id="299" r:id="rId62"/>
    <p:sldId id="300" r:id="rId63"/>
    <p:sldId id="301" r:id="rId64"/>
    <p:sldId id="302" r:id="rId65"/>
    <p:sldId id="324" r:id="rId66"/>
    <p:sldId id="482" r:id="rId67"/>
    <p:sldId id="325" r:id="rId68"/>
    <p:sldId id="326" r:id="rId69"/>
    <p:sldId id="327" r:id="rId70"/>
    <p:sldId id="328" r:id="rId71"/>
    <p:sldId id="492" r:id="rId72"/>
    <p:sldId id="494" r:id="rId73"/>
    <p:sldId id="495" r:id="rId74"/>
    <p:sldId id="330" r:id="rId75"/>
    <p:sldId id="329" r:id="rId76"/>
    <p:sldId id="331" r:id="rId77"/>
    <p:sldId id="332" r:id="rId78"/>
    <p:sldId id="333" r:id="rId79"/>
    <p:sldId id="496" r:id="rId80"/>
    <p:sldId id="498" r:id="rId81"/>
    <p:sldId id="484" r:id="rId82"/>
    <p:sldId id="334" r:id="rId83"/>
    <p:sldId id="335" r:id="rId84"/>
    <p:sldId id="336" r:id="rId85"/>
    <p:sldId id="337" r:id="rId86"/>
    <p:sldId id="485" r:id="rId87"/>
    <p:sldId id="486" r:id="rId88"/>
    <p:sldId id="487" r:id="rId89"/>
    <p:sldId id="490" r:id="rId90"/>
    <p:sldId id="488" r:id="rId91"/>
    <p:sldId id="489" r:id="rId92"/>
    <p:sldId id="491" r:id="rId93"/>
    <p:sldId id="340" r:id="rId94"/>
    <p:sldId id="341" r:id="rId95"/>
    <p:sldId id="344" r:id="rId96"/>
    <p:sldId id="345" r:id="rId97"/>
    <p:sldId id="346" r:id="rId98"/>
    <p:sldId id="347" r:id="rId99"/>
    <p:sldId id="457" r:id="rId100"/>
    <p:sldId id="348" r:id="rId101"/>
    <p:sldId id="349" r:id="rId102"/>
    <p:sldId id="350" r:id="rId103"/>
    <p:sldId id="351" r:id="rId104"/>
    <p:sldId id="352" r:id="rId105"/>
    <p:sldId id="353" r:id="rId106"/>
    <p:sldId id="354" r:id="rId107"/>
    <p:sldId id="355" r:id="rId108"/>
    <p:sldId id="357" r:id="rId109"/>
  </p:sldIdLst>
  <p:sldSz cx="12192000" cy="6858000"/>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707" autoAdjust="0"/>
  </p:normalViewPr>
  <p:slideViewPr>
    <p:cSldViewPr snapToGrid="0" showGuides="1">
      <p:cViewPr varScale="1">
        <p:scale>
          <a:sx n="86" d="100"/>
          <a:sy n="86" d="100"/>
        </p:scale>
        <p:origin x="114" y="222"/>
      </p:cViewPr>
      <p:guideLst>
        <p:guide orient="horz" pos="2136"/>
        <p:guide pos="384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presProps" Target="pres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notesMaster" Target="notesMasters/notesMaster1.xml"/><Relationship Id="rId115"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s>
</file>

<file path=ppt/_rels/viewProps.xml.rels><?xml version="1.0" encoding="UTF-8" standalone="yes"?>
<Relationships xmlns="http://schemas.openxmlformats.org/package/2006/relationships"><Relationship Id="rId1" Type="http://schemas.openxmlformats.org/officeDocument/2006/relationships/slide" Target="slides/slide4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1C39EA-CA92-461A-A55E-9CD1DE6966D8}"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5CF9B3A1-B0E4-4F4E-BBFB-635C1D80858C}">
      <dgm:prSet phldrT="[Text]"/>
      <dgm:spPr/>
      <dgm:t>
        <a:bodyPr/>
        <a:lstStyle/>
        <a:p>
          <a:r>
            <a:rPr lang="en-US" dirty="0" smtClean="0"/>
            <a:t>Triggers events </a:t>
          </a:r>
          <a:endParaRPr lang="en-US" dirty="0"/>
        </a:p>
      </dgm:t>
    </dgm:pt>
    <dgm:pt modelId="{C5DC3F6B-FA82-40F9-A4A1-BDB1B70687F4}" type="parTrans" cxnId="{7613D5BB-5408-46CB-8FFE-53FD0B2558C4}">
      <dgm:prSet/>
      <dgm:spPr/>
      <dgm:t>
        <a:bodyPr/>
        <a:lstStyle/>
        <a:p>
          <a:endParaRPr lang="en-US"/>
        </a:p>
      </dgm:t>
    </dgm:pt>
    <dgm:pt modelId="{26856F2E-1C38-4641-8AAD-4D6AB7FAB26E}" type="sibTrans" cxnId="{7613D5BB-5408-46CB-8FFE-53FD0B2558C4}">
      <dgm:prSet/>
      <dgm:spPr/>
      <dgm:t>
        <a:bodyPr/>
        <a:lstStyle/>
        <a:p>
          <a:endParaRPr lang="en-US"/>
        </a:p>
      </dgm:t>
    </dgm:pt>
    <dgm:pt modelId="{11A28255-D8EC-4C0E-AAB3-23CFDD7FE27F}">
      <dgm:prSet/>
      <dgm:spPr/>
      <dgm:t>
        <a:bodyPr/>
        <a:lstStyle/>
        <a:p>
          <a:r>
            <a:rPr lang="en-US" smtClean="0">
              <a:solidFill>
                <a:schemeClr val="tx1"/>
              </a:solidFill>
              <a:cs typeface="B Titr" panose="00000700000000000000" pitchFamily="2" charset="-78"/>
            </a:rPr>
            <a:t>Basic Research Ethics Documents</a:t>
          </a:r>
          <a:endParaRPr lang="en-US">
            <a:solidFill>
              <a:schemeClr val="tx1"/>
            </a:solidFill>
            <a:cs typeface="B Titr" panose="00000700000000000000" pitchFamily="2" charset="-78"/>
          </a:endParaRPr>
        </a:p>
      </dgm:t>
    </dgm:pt>
    <dgm:pt modelId="{0806499A-482F-4088-912F-EDD4895BE0C5}" type="parTrans" cxnId="{A11F12CC-C3FF-4685-B86E-332ACF615121}">
      <dgm:prSet/>
      <dgm:spPr/>
      <dgm:t>
        <a:bodyPr/>
        <a:lstStyle/>
        <a:p>
          <a:endParaRPr lang="en-US"/>
        </a:p>
      </dgm:t>
    </dgm:pt>
    <dgm:pt modelId="{5DBA7D4C-495D-4041-9090-5380A9E830AC}" type="sibTrans" cxnId="{A11F12CC-C3FF-4685-B86E-332ACF615121}">
      <dgm:prSet/>
      <dgm:spPr/>
      <dgm:t>
        <a:bodyPr/>
        <a:lstStyle/>
        <a:p>
          <a:endParaRPr lang="en-US"/>
        </a:p>
      </dgm:t>
    </dgm:pt>
    <dgm:pt modelId="{441812CA-4234-4FBF-B01D-24C7A4F28C50}" type="pres">
      <dgm:prSet presAssocID="{791C39EA-CA92-461A-A55E-9CD1DE6966D8}" presName="Name0" presStyleCnt="0">
        <dgm:presLayoutVars>
          <dgm:dir/>
          <dgm:animOne val="branch"/>
          <dgm:animLvl val="lvl"/>
        </dgm:presLayoutVars>
      </dgm:prSet>
      <dgm:spPr/>
      <dgm:t>
        <a:bodyPr/>
        <a:lstStyle/>
        <a:p>
          <a:endParaRPr lang="en-US"/>
        </a:p>
      </dgm:t>
    </dgm:pt>
    <dgm:pt modelId="{88991C5A-12B0-46CB-AA08-913BD1234E51}" type="pres">
      <dgm:prSet presAssocID="{5CF9B3A1-B0E4-4F4E-BBFB-635C1D80858C}" presName="chaos" presStyleCnt="0"/>
      <dgm:spPr/>
    </dgm:pt>
    <dgm:pt modelId="{E863C6E6-89C9-460A-BA20-03653A51B638}" type="pres">
      <dgm:prSet presAssocID="{5CF9B3A1-B0E4-4F4E-BBFB-635C1D80858C}" presName="parTx1" presStyleLbl="revTx" presStyleIdx="0" presStyleCnt="1"/>
      <dgm:spPr/>
      <dgm:t>
        <a:bodyPr/>
        <a:lstStyle/>
        <a:p>
          <a:endParaRPr lang="en-US"/>
        </a:p>
      </dgm:t>
    </dgm:pt>
    <dgm:pt modelId="{BC1A3136-9846-4253-BAA9-324EFC59E3FA}" type="pres">
      <dgm:prSet presAssocID="{5CF9B3A1-B0E4-4F4E-BBFB-635C1D80858C}" presName="c1" presStyleLbl="node1" presStyleIdx="0" presStyleCnt="19"/>
      <dgm:spPr/>
    </dgm:pt>
    <dgm:pt modelId="{0F5DA3D7-0C4D-4749-9A9B-13DDE5F7C372}" type="pres">
      <dgm:prSet presAssocID="{5CF9B3A1-B0E4-4F4E-BBFB-635C1D80858C}" presName="c2" presStyleLbl="node1" presStyleIdx="1" presStyleCnt="19"/>
      <dgm:spPr/>
    </dgm:pt>
    <dgm:pt modelId="{4874EB35-5C29-49A7-94FA-5B50F9E169BB}" type="pres">
      <dgm:prSet presAssocID="{5CF9B3A1-B0E4-4F4E-BBFB-635C1D80858C}" presName="c3" presStyleLbl="node1" presStyleIdx="2" presStyleCnt="19"/>
      <dgm:spPr/>
    </dgm:pt>
    <dgm:pt modelId="{2918A06F-C4B4-4C0C-9E63-75FE681A01B9}" type="pres">
      <dgm:prSet presAssocID="{5CF9B3A1-B0E4-4F4E-BBFB-635C1D80858C}" presName="c4" presStyleLbl="node1" presStyleIdx="3" presStyleCnt="19"/>
      <dgm:spPr/>
    </dgm:pt>
    <dgm:pt modelId="{798CCF8E-1E09-4AC3-A2AD-594B949F162F}" type="pres">
      <dgm:prSet presAssocID="{5CF9B3A1-B0E4-4F4E-BBFB-635C1D80858C}" presName="c5" presStyleLbl="node1" presStyleIdx="4" presStyleCnt="19"/>
      <dgm:spPr/>
    </dgm:pt>
    <dgm:pt modelId="{7CAE48EE-3BA9-4C66-956B-CDC685999D9E}" type="pres">
      <dgm:prSet presAssocID="{5CF9B3A1-B0E4-4F4E-BBFB-635C1D80858C}" presName="c6" presStyleLbl="node1" presStyleIdx="5" presStyleCnt="19"/>
      <dgm:spPr/>
    </dgm:pt>
    <dgm:pt modelId="{9505F0DB-787F-4840-94FD-61C940A861F4}" type="pres">
      <dgm:prSet presAssocID="{5CF9B3A1-B0E4-4F4E-BBFB-635C1D80858C}" presName="c7" presStyleLbl="node1" presStyleIdx="6" presStyleCnt="19"/>
      <dgm:spPr/>
    </dgm:pt>
    <dgm:pt modelId="{11E8F204-9B78-4997-B1AB-2D81DA6A5FA5}" type="pres">
      <dgm:prSet presAssocID="{5CF9B3A1-B0E4-4F4E-BBFB-635C1D80858C}" presName="c8" presStyleLbl="node1" presStyleIdx="7" presStyleCnt="19"/>
      <dgm:spPr/>
    </dgm:pt>
    <dgm:pt modelId="{A4A504EA-89BB-4D7E-B8AE-8FBFCA4CB200}" type="pres">
      <dgm:prSet presAssocID="{5CF9B3A1-B0E4-4F4E-BBFB-635C1D80858C}" presName="c9" presStyleLbl="node1" presStyleIdx="8" presStyleCnt="19"/>
      <dgm:spPr/>
    </dgm:pt>
    <dgm:pt modelId="{790433DF-C8C8-4348-AF55-7FA6DCC8AA1D}" type="pres">
      <dgm:prSet presAssocID="{5CF9B3A1-B0E4-4F4E-BBFB-635C1D80858C}" presName="c10" presStyleLbl="node1" presStyleIdx="9" presStyleCnt="19"/>
      <dgm:spPr/>
    </dgm:pt>
    <dgm:pt modelId="{CE88C95A-8B8D-4F35-BD98-97EA248E7D96}" type="pres">
      <dgm:prSet presAssocID="{5CF9B3A1-B0E4-4F4E-BBFB-635C1D80858C}" presName="c11" presStyleLbl="node1" presStyleIdx="10" presStyleCnt="19"/>
      <dgm:spPr/>
    </dgm:pt>
    <dgm:pt modelId="{E6D13B59-305D-42CD-A2E3-AC156EDB3BF8}" type="pres">
      <dgm:prSet presAssocID="{5CF9B3A1-B0E4-4F4E-BBFB-635C1D80858C}" presName="c12" presStyleLbl="node1" presStyleIdx="11" presStyleCnt="19"/>
      <dgm:spPr/>
    </dgm:pt>
    <dgm:pt modelId="{D4F37B08-06F8-4031-8A86-07FF343F510D}" type="pres">
      <dgm:prSet presAssocID="{5CF9B3A1-B0E4-4F4E-BBFB-635C1D80858C}" presName="c13" presStyleLbl="node1" presStyleIdx="12" presStyleCnt="19"/>
      <dgm:spPr/>
    </dgm:pt>
    <dgm:pt modelId="{E9DBDC85-4780-4045-9240-BA51404D0A8C}" type="pres">
      <dgm:prSet presAssocID="{5CF9B3A1-B0E4-4F4E-BBFB-635C1D80858C}" presName="c14" presStyleLbl="node1" presStyleIdx="13" presStyleCnt="19"/>
      <dgm:spPr/>
    </dgm:pt>
    <dgm:pt modelId="{2B24921E-459A-4DEC-B01F-E3D922CA6C95}" type="pres">
      <dgm:prSet presAssocID="{5CF9B3A1-B0E4-4F4E-BBFB-635C1D80858C}" presName="c15" presStyleLbl="node1" presStyleIdx="14" presStyleCnt="19"/>
      <dgm:spPr/>
    </dgm:pt>
    <dgm:pt modelId="{A13A9EF6-66E2-4DE6-8E96-14B8543684BC}" type="pres">
      <dgm:prSet presAssocID="{5CF9B3A1-B0E4-4F4E-BBFB-635C1D80858C}" presName="c16" presStyleLbl="node1" presStyleIdx="15" presStyleCnt="19"/>
      <dgm:spPr/>
    </dgm:pt>
    <dgm:pt modelId="{45B13F55-3EEF-41DE-BDE3-92B7827F2EDB}" type="pres">
      <dgm:prSet presAssocID="{5CF9B3A1-B0E4-4F4E-BBFB-635C1D80858C}" presName="c17" presStyleLbl="node1" presStyleIdx="16" presStyleCnt="19"/>
      <dgm:spPr/>
    </dgm:pt>
    <dgm:pt modelId="{2816AAA0-E0CF-48A6-A615-6BE1315D2583}" type="pres">
      <dgm:prSet presAssocID="{5CF9B3A1-B0E4-4F4E-BBFB-635C1D80858C}" presName="c18" presStyleLbl="node1" presStyleIdx="17" presStyleCnt="19"/>
      <dgm:spPr/>
    </dgm:pt>
    <dgm:pt modelId="{48F64DC7-07A2-475E-8A09-C935CDF3C373}" type="pres">
      <dgm:prSet presAssocID="{26856F2E-1C38-4641-8AAD-4D6AB7FAB26E}" presName="chevronComposite1" presStyleCnt="0"/>
      <dgm:spPr/>
    </dgm:pt>
    <dgm:pt modelId="{08246278-AF4F-4290-BB8A-02E61A6A1361}" type="pres">
      <dgm:prSet presAssocID="{26856F2E-1C38-4641-8AAD-4D6AB7FAB26E}" presName="chevron1" presStyleLbl="sibTrans2D1" presStyleIdx="0" presStyleCnt="2"/>
      <dgm:spPr/>
    </dgm:pt>
    <dgm:pt modelId="{60374F88-F5B5-4287-9F90-F7F300473D10}" type="pres">
      <dgm:prSet presAssocID="{26856F2E-1C38-4641-8AAD-4D6AB7FAB26E}" presName="spChevron1" presStyleCnt="0"/>
      <dgm:spPr/>
    </dgm:pt>
    <dgm:pt modelId="{38320C8A-0C79-45E8-977C-0ECBEEF1E24E}" type="pres">
      <dgm:prSet presAssocID="{26856F2E-1C38-4641-8AAD-4D6AB7FAB26E}" presName="overlap" presStyleCnt="0"/>
      <dgm:spPr/>
    </dgm:pt>
    <dgm:pt modelId="{42FEBCB8-6DE8-4E79-8715-69531FBB1460}" type="pres">
      <dgm:prSet presAssocID="{26856F2E-1C38-4641-8AAD-4D6AB7FAB26E}" presName="chevronComposite2" presStyleCnt="0"/>
      <dgm:spPr/>
    </dgm:pt>
    <dgm:pt modelId="{6224F80A-81D0-471A-B167-0E7C7945EC8E}" type="pres">
      <dgm:prSet presAssocID="{26856F2E-1C38-4641-8AAD-4D6AB7FAB26E}" presName="chevron2" presStyleLbl="sibTrans2D1" presStyleIdx="1" presStyleCnt="2"/>
      <dgm:spPr/>
    </dgm:pt>
    <dgm:pt modelId="{CDADD393-C61F-47AF-A790-DB2F8D250F84}" type="pres">
      <dgm:prSet presAssocID="{26856F2E-1C38-4641-8AAD-4D6AB7FAB26E}" presName="spChevron2" presStyleCnt="0"/>
      <dgm:spPr/>
    </dgm:pt>
    <dgm:pt modelId="{DE028C1F-3431-4766-9649-D137458B19D3}" type="pres">
      <dgm:prSet presAssocID="{11A28255-D8EC-4C0E-AAB3-23CFDD7FE27F}" presName="last" presStyleCnt="0"/>
      <dgm:spPr/>
    </dgm:pt>
    <dgm:pt modelId="{EE4CE181-8A0B-4628-9E0F-90BA2CA89691}" type="pres">
      <dgm:prSet presAssocID="{11A28255-D8EC-4C0E-AAB3-23CFDD7FE27F}" presName="circleTx" presStyleLbl="node1" presStyleIdx="18" presStyleCnt="19"/>
      <dgm:spPr/>
      <dgm:t>
        <a:bodyPr/>
        <a:lstStyle/>
        <a:p>
          <a:endParaRPr lang="en-US"/>
        </a:p>
      </dgm:t>
    </dgm:pt>
    <dgm:pt modelId="{AB544514-8386-4712-BA76-78942EC9AF7D}" type="pres">
      <dgm:prSet presAssocID="{11A28255-D8EC-4C0E-AAB3-23CFDD7FE27F}" presName="spN" presStyleCnt="0"/>
      <dgm:spPr/>
    </dgm:pt>
  </dgm:ptLst>
  <dgm:cxnLst>
    <dgm:cxn modelId="{15F939F1-CA8C-4E59-A300-8C028AC81FB2}" type="presOf" srcId="{11A28255-D8EC-4C0E-AAB3-23CFDD7FE27F}" destId="{EE4CE181-8A0B-4628-9E0F-90BA2CA89691}" srcOrd="0" destOrd="0" presId="urn:microsoft.com/office/officeart/2009/3/layout/RandomtoResultProcess"/>
    <dgm:cxn modelId="{7613D5BB-5408-46CB-8FFE-53FD0B2558C4}" srcId="{791C39EA-CA92-461A-A55E-9CD1DE6966D8}" destId="{5CF9B3A1-B0E4-4F4E-BBFB-635C1D80858C}" srcOrd="0" destOrd="0" parTransId="{C5DC3F6B-FA82-40F9-A4A1-BDB1B70687F4}" sibTransId="{26856F2E-1C38-4641-8AAD-4D6AB7FAB26E}"/>
    <dgm:cxn modelId="{5507E561-217F-4117-A14A-4CFAB611F0AC}" type="presOf" srcId="{791C39EA-CA92-461A-A55E-9CD1DE6966D8}" destId="{441812CA-4234-4FBF-B01D-24C7A4F28C50}" srcOrd="0" destOrd="0" presId="urn:microsoft.com/office/officeart/2009/3/layout/RandomtoResultProcess"/>
    <dgm:cxn modelId="{CE8EE105-4974-4950-8A8F-A3BFFC504097}" type="presOf" srcId="{5CF9B3A1-B0E4-4F4E-BBFB-635C1D80858C}" destId="{E863C6E6-89C9-460A-BA20-03653A51B638}" srcOrd="0" destOrd="0" presId="urn:microsoft.com/office/officeart/2009/3/layout/RandomtoResultProcess"/>
    <dgm:cxn modelId="{A11F12CC-C3FF-4685-B86E-332ACF615121}" srcId="{791C39EA-CA92-461A-A55E-9CD1DE6966D8}" destId="{11A28255-D8EC-4C0E-AAB3-23CFDD7FE27F}" srcOrd="1" destOrd="0" parTransId="{0806499A-482F-4088-912F-EDD4895BE0C5}" sibTransId="{5DBA7D4C-495D-4041-9090-5380A9E830AC}"/>
    <dgm:cxn modelId="{7B811CE0-36D8-4227-8763-D21F443737A8}" type="presParOf" srcId="{441812CA-4234-4FBF-B01D-24C7A4F28C50}" destId="{88991C5A-12B0-46CB-AA08-913BD1234E51}" srcOrd="0" destOrd="0" presId="urn:microsoft.com/office/officeart/2009/3/layout/RandomtoResultProcess"/>
    <dgm:cxn modelId="{DE1236A2-59A4-414C-99D5-66FD458336B6}" type="presParOf" srcId="{88991C5A-12B0-46CB-AA08-913BD1234E51}" destId="{E863C6E6-89C9-460A-BA20-03653A51B638}" srcOrd="0" destOrd="0" presId="urn:microsoft.com/office/officeart/2009/3/layout/RandomtoResultProcess"/>
    <dgm:cxn modelId="{18893E44-7EC1-4CF8-AF93-A60A75748237}" type="presParOf" srcId="{88991C5A-12B0-46CB-AA08-913BD1234E51}" destId="{BC1A3136-9846-4253-BAA9-324EFC59E3FA}" srcOrd="1" destOrd="0" presId="urn:microsoft.com/office/officeart/2009/3/layout/RandomtoResultProcess"/>
    <dgm:cxn modelId="{B371B37B-FE6F-4C59-BE10-81B03BB29E88}" type="presParOf" srcId="{88991C5A-12B0-46CB-AA08-913BD1234E51}" destId="{0F5DA3D7-0C4D-4749-9A9B-13DDE5F7C372}" srcOrd="2" destOrd="0" presId="urn:microsoft.com/office/officeart/2009/3/layout/RandomtoResultProcess"/>
    <dgm:cxn modelId="{4B1F0F97-9F6B-4D45-8AA6-E5B73D431688}" type="presParOf" srcId="{88991C5A-12B0-46CB-AA08-913BD1234E51}" destId="{4874EB35-5C29-49A7-94FA-5B50F9E169BB}" srcOrd="3" destOrd="0" presId="urn:microsoft.com/office/officeart/2009/3/layout/RandomtoResultProcess"/>
    <dgm:cxn modelId="{E212E1E2-9C57-4BEB-899E-5B09113A7703}" type="presParOf" srcId="{88991C5A-12B0-46CB-AA08-913BD1234E51}" destId="{2918A06F-C4B4-4C0C-9E63-75FE681A01B9}" srcOrd="4" destOrd="0" presId="urn:microsoft.com/office/officeart/2009/3/layout/RandomtoResultProcess"/>
    <dgm:cxn modelId="{275652B0-D49C-46E1-95A2-C86F9CFFDCC8}" type="presParOf" srcId="{88991C5A-12B0-46CB-AA08-913BD1234E51}" destId="{798CCF8E-1E09-4AC3-A2AD-594B949F162F}" srcOrd="5" destOrd="0" presId="urn:microsoft.com/office/officeart/2009/3/layout/RandomtoResultProcess"/>
    <dgm:cxn modelId="{C76D26B3-F290-4DFD-8A1E-63201EB83FB4}" type="presParOf" srcId="{88991C5A-12B0-46CB-AA08-913BD1234E51}" destId="{7CAE48EE-3BA9-4C66-956B-CDC685999D9E}" srcOrd="6" destOrd="0" presId="urn:microsoft.com/office/officeart/2009/3/layout/RandomtoResultProcess"/>
    <dgm:cxn modelId="{A9475A74-D241-4C73-8858-363EFD690052}" type="presParOf" srcId="{88991C5A-12B0-46CB-AA08-913BD1234E51}" destId="{9505F0DB-787F-4840-94FD-61C940A861F4}" srcOrd="7" destOrd="0" presId="urn:microsoft.com/office/officeart/2009/3/layout/RandomtoResultProcess"/>
    <dgm:cxn modelId="{7210C120-1ADB-4C3B-B231-183B2B133D88}" type="presParOf" srcId="{88991C5A-12B0-46CB-AA08-913BD1234E51}" destId="{11E8F204-9B78-4997-B1AB-2D81DA6A5FA5}" srcOrd="8" destOrd="0" presId="urn:microsoft.com/office/officeart/2009/3/layout/RandomtoResultProcess"/>
    <dgm:cxn modelId="{DF0C7D4F-F5B3-4002-ADE1-434CC7FB665A}" type="presParOf" srcId="{88991C5A-12B0-46CB-AA08-913BD1234E51}" destId="{A4A504EA-89BB-4D7E-B8AE-8FBFCA4CB200}" srcOrd="9" destOrd="0" presId="urn:microsoft.com/office/officeart/2009/3/layout/RandomtoResultProcess"/>
    <dgm:cxn modelId="{D2C6C8E3-7BF1-4B35-BE89-AC3A66515AE9}" type="presParOf" srcId="{88991C5A-12B0-46CB-AA08-913BD1234E51}" destId="{790433DF-C8C8-4348-AF55-7FA6DCC8AA1D}" srcOrd="10" destOrd="0" presId="urn:microsoft.com/office/officeart/2009/3/layout/RandomtoResultProcess"/>
    <dgm:cxn modelId="{43752A9C-AE2F-4D5C-ABDE-5E73AD792009}" type="presParOf" srcId="{88991C5A-12B0-46CB-AA08-913BD1234E51}" destId="{CE88C95A-8B8D-4F35-BD98-97EA248E7D96}" srcOrd="11" destOrd="0" presId="urn:microsoft.com/office/officeart/2009/3/layout/RandomtoResultProcess"/>
    <dgm:cxn modelId="{0D50B7F3-C8E9-4998-97BF-E3ECF7AB400C}" type="presParOf" srcId="{88991C5A-12B0-46CB-AA08-913BD1234E51}" destId="{E6D13B59-305D-42CD-A2E3-AC156EDB3BF8}" srcOrd="12" destOrd="0" presId="urn:microsoft.com/office/officeart/2009/3/layout/RandomtoResultProcess"/>
    <dgm:cxn modelId="{EEA8F89C-77ED-4162-AEAA-EBAAD087B4F2}" type="presParOf" srcId="{88991C5A-12B0-46CB-AA08-913BD1234E51}" destId="{D4F37B08-06F8-4031-8A86-07FF343F510D}" srcOrd="13" destOrd="0" presId="urn:microsoft.com/office/officeart/2009/3/layout/RandomtoResultProcess"/>
    <dgm:cxn modelId="{2C4ED069-D382-4A5C-AF90-51422E206A16}" type="presParOf" srcId="{88991C5A-12B0-46CB-AA08-913BD1234E51}" destId="{E9DBDC85-4780-4045-9240-BA51404D0A8C}" srcOrd="14" destOrd="0" presId="urn:microsoft.com/office/officeart/2009/3/layout/RandomtoResultProcess"/>
    <dgm:cxn modelId="{BC81938B-54C1-4AB5-B429-07FECD2C88B2}" type="presParOf" srcId="{88991C5A-12B0-46CB-AA08-913BD1234E51}" destId="{2B24921E-459A-4DEC-B01F-E3D922CA6C95}" srcOrd="15" destOrd="0" presId="urn:microsoft.com/office/officeart/2009/3/layout/RandomtoResultProcess"/>
    <dgm:cxn modelId="{A91251F0-6741-4890-BBB9-20CAE5FED50B}" type="presParOf" srcId="{88991C5A-12B0-46CB-AA08-913BD1234E51}" destId="{A13A9EF6-66E2-4DE6-8E96-14B8543684BC}" srcOrd="16" destOrd="0" presId="urn:microsoft.com/office/officeart/2009/3/layout/RandomtoResultProcess"/>
    <dgm:cxn modelId="{9C9FF2EB-DF0D-4F85-8BCB-EDA14C9C1CA4}" type="presParOf" srcId="{88991C5A-12B0-46CB-AA08-913BD1234E51}" destId="{45B13F55-3EEF-41DE-BDE3-92B7827F2EDB}" srcOrd="17" destOrd="0" presId="urn:microsoft.com/office/officeart/2009/3/layout/RandomtoResultProcess"/>
    <dgm:cxn modelId="{68E07018-0032-43AB-9E2A-D0C131D4D2C6}" type="presParOf" srcId="{88991C5A-12B0-46CB-AA08-913BD1234E51}" destId="{2816AAA0-E0CF-48A6-A615-6BE1315D2583}" srcOrd="18" destOrd="0" presId="urn:microsoft.com/office/officeart/2009/3/layout/RandomtoResultProcess"/>
    <dgm:cxn modelId="{E9CEE49D-8855-40EA-B2E6-3E0776561504}" type="presParOf" srcId="{441812CA-4234-4FBF-B01D-24C7A4F28C50}" destId="{48F64DC7-07A2-475E-8A09-C935CDF3C373}" srcOrd="1" destOrd="0" presId="urn:microsoft.com/office/officeart/2009/3/layout/RandomtoResultProcess"/>
    <dgm:cxn modelId="{57147C5F-2B38-4656-A17E-91F162984384}" type="presParOf" srcId="{48F64DC7-07A2-475E-8A09-C935CDF3C373}" destId="{08246278-AF4F-4290-BB8A-02E61A6A1361}" srcOrd="0" destOrd="0" presId="urn:microsoft.com/office/officeart/2009/3/layout/RandomtoResultProcess"/>
    <dgm:cxn modelId="{D5AED47A-8714-470B-9FA9-041B11FEAEFE}" type="presParOf" srcId="{48F64DC7-07A2-475E-8A09-C935CDF3C373}" destId="{60374F88-F5B5-4287-9F90-F7F300473D10}" srcOrd="1" destOrd="0" presId="urn:microsoft.com/office/officeart/2009/3/layout/RandomtoResultProcess"/>
    <dgm:cxn modelId="{92167D94-7DB9-4301-A31E-F2A9E1A5CE22}" type="presParOf" srcId="{441812CA-4234-4FBF-B01D-24C7A4F28C50}" destId="{38320C8A-0C79-45E8-977C-0ECBEEF1E24E}" srcOrd="2" destOrd="0" presId="urn:microsoft.com/office/officeart/2009/3/layout/RandomtoResultProcess"/>
    <dgm:cxn modelId="{DBDB9B98-A048-469F-9369-51A8C555099C}" type="presParOf" srcId="{441812CA-4234-4FBF-B01D-24C7A4F28C50}" destId="{42FEBCB8-6DE8-4E79-8715-69531FBB1460}" srcOrd="3" destOrd="0" presId="urn:microsoft.com/office/officeart/2009/3/layout/RandomtoResultProcess"/>
    <dgm:cxn modelId="{B68260F2-A79E-44C0-A2EA-FBDA6E416C62}" type="presParOf" srcId="{42FEBCB8-6DE8-4E79-8715-69531FBB1460}" destId="{6224F80A-81D0-471A-B167-0E7C7945EC8E}" srcOrd="0" destOrd="0" presId="urn:microsoft.com/office/officeart/2009/3/layout/RandomtoResultProcess"/>
    <dgm:cxn modelId="{B1E5843A-53B0-4C3F-A446-BACC032A8BD3}" type="presParOf" srcId="{42FEBCB8-6DE8-4E79-8715-69531FBB1460}" destId="{CDADD393-C61F-47AF-A790-DB2F8D250F84}" srcOrd="1" destOrd="0" presId="urn:microsoft.com/office/officeart/2009/3/layout/RandomtoResultProcess"/>
    <dgm:cxn modelId="{EE0DDD46-FAD7-4C4B-BE30-7A1B11333DE0}" type="presParOf" srcId="{441812CA-4234-4FBF-B01D-24C7A4F28C50}" destId="{DE028C1F-3431-4766-9649-D137458B19D3}" srcOrd="4" destOrd="0" presId="urn:microsoft.com/office/officeart/2009/3/layout/RandomtoResultProcess"/>
    <dgm:cxn modelId="{50230CEE-6A79-47E6-B09D-8D5D5B73F56B}" type="presParOf" srcId="{DE028C1F-3431-4766-9649-D137458B19D3}" destId="{EE4CE181-8A0B-4628-9E0F-90BA2CA89691}" srcOrd="0" destOrd="0" presId="urn:microsoft.com/office/officeart/2009/3/layout/RandomtoResultProcess"/>
    <dgm:cxn modelId="{2B5EF4F2-4851-49BB-961D-14A78C5B8695}" type="presParOf" srcId="{DE028C1F-3431-4766-9649-D137458B19D3}" destId="{AB544514-8386-4712-BA76-78942EC9AF7D}"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E26978-B065-834D-80A3-6A5326988417}" type="doc">
      <dgm:prSet loTypeId="urn:microsoft.com/office/officeart/2005/8/layout/pyramid3" loCatId="" qsTypeId="urn:microsoft.com/office/officeart/2005/8/quickstyle/3d3" qsCatId="3D" csTypeId="urn:microsoft.com/office/officeart/2005/8/colors/colorful2" csCatId="colorful" phldr="1"/>
      <dgm:spPr/>
    </dgm:pt>
    <dgm:pt modelId="{A2689C29-C2DC-9C49-9F9B-4F4AB95A0C1E}">
      <dgm:prSet phldrT="[Text]" custT="1"/>
      <dgm:spPr/>
      <dgm:t>
        <a:bodyPr/>
        <a:lstStyle/>
        <a:p>
          <a:r>
            <a:rPr lang="ar-IQ" sz="2400" b="1" dirty="0" smtClean="0"/>
            <a:t> کرامت ذاتی انسان</a:t>
          </a:r>
          <a:endParaRPr lang="en-US" sz="2400" b="1" dirty="0"/>
        </a:p>
      </dgm:t>
    </dgm:pt>
    <dgm:pt modelId="{06279121-800B-544C-8C43-719C1D441FB8}" type="parTrans" cxnId="{45DB5D31-9EE6-6241-931B-1B212F8F4D52}">
      <dgm:prSet/>
      <dgm:spPr/>
      <dgm:t>
        <a:bodyPr/>
        <a:lstStyle/>
        <a:p>
          <a:endParaRPr lang="en-US" sz="2400" b="1"/>
        </a:p>
      </dgm:t>
    </dgm:pt>
    <dgm:pt modelId="{385F5B84-6C73-5047-9EEF-415D59C562CD}" type="sibTrans" cxnId="{45DB5D31-9EE6-6241-931B-1B212F8F4D52}">
      <dgm:prSet/>
      <dgm:spPr/>
      <dgm:t>
        <a:bodyPr/>
        <a:lstStyle/>
        <a:p>
          <a:endParaRPr lang="en-US" sz="2400" b="1"/>
        </a:p>
      </dgm:t>
    </dgm:pt>
    <dgm:pt modelId="{2B7261EC-E748-EC46-B094-0961EDB2C8EF}">
      <dgm:prSet phldrT="[Text]" custT="1"/>
      <dgm:spPr/>
      <dgm:t>
        <a:bodyPr/>
        <a:lstStyle/>
        <a:p>
          <a:r>
            <a:rPr lang="ar-IQ" sz="2400" b="1" dirty="0" smtClean="0"/>
            <a:t>احترام به استقلال و آزادی افراد در تصمیم گیری های مربوط به خود</a:t>
          </a:r>
          <a:endParaRPr lang="en-US" sz="2400" b="1" dirty="0"/>
        </a:p>
      </dgm:t>
    </dgm:pt>
    <dgm:pt modelId="{D08B8C86-5C23-4643-8C56-8B087E86277D}" type="parTrans" cxnId="{20376A26-2DA4-B447-8048-D53DC4AA863D}">
      <dgm:prSet/>
      <dgm:spPr/>
      <dgm:t>
        <a:bodyPr/>
        <a:lstStyle/>
        <a:p>
          <a:endParaRPr lang="en-US" sz="2400" b="1"/>
        </a:p>
      </dgm:t>
    </dgm:pt>
    <dgm:pt modelId="{83D0578B-5D9F-684A-902C-4A1DEA83B6AB}" type="sibTrans" cxnId="{20376A26-2DA4-B447-8048-D53DC4AA863D}">
      <dgm:prSet/>
      <dgm:spPr/>
      <dgm:t>
        <a:bodyPr/>
        <a:lstStyle/>
        <a:p>
          <a:endParaRPr lang="en-US" sz="2400" b="1"/>
        </a:p>
      </dgm:t>
    </dgm:pt>
    <dgm:pt modelId="{1087412A-E441-8044-BAE3-C9293EE1E8E2}">
      <dgm:prSet phldrT="[Text]" custT="1"/>
      <dgm:spPr/>
      <dgm:t>
        <a:bodyPr/>
        <a:lstStyle/>
        <a:p>
          <a:r>
            <a:rPr lang="ar-IQ" sz="2400" b="1" dirty="0" smtClean="0"/>
            <a:t>رضایت</a:t>
          </a:r>
          <a:r>
            <a:rPr lang="ar-IQ" sz="2400" b="1" baseline="0" dirty="0" smtClean="0"/>
            <a:t> </a:t>
          </a:r>
        </a:p>
        <a:p>
          <a:r>
            <a:rPr lang="ar-IQ" sz="2400" b="1" baseline="0" dirty="0" smtClean="0"/>
            <a:t>آگاهانه</a:t>
          </a:r>
          <a:endParaRPr lang="en-US" sz="2400" b="1" dirty="0"/>
        </a:p>
      </dgm:t>
    </dgm:pt>
    <dgm:pt modelId="{AD21410C-821E-C445-996D-AF7FD2C22CB2}" type="parTrans" cxnId="{E53C088C-367E-F546-BCF9-29D6FE7C2139}">
      <dgm:prSet/>
      <dgm:spPr/>
      <dgm:t>
        <a:bodyPr/>
        <a:lstStyle/>
        <a:p>
          <a:endParaRPr lang="en-US" sz="2400" b="1"/>
        </a:p>
      </dgm:t>
    </dgm:pt>
    <dgm:pt modelId="{33310430-65A7-3343-9ED2-1B534FF13D87}" type="sibTrans" cxnId="{E53C088C-367E-F546-BCF9-29D6FE7C2139}">
      <dgm:prSet/>
      <dgm:spPr/>
      <dgm:t>
        <a:bodyPr/>
        <a:lstStyle/>
        <a:p>
          <a:endParaRPr lang="en-US" sz="2400" b="1"/>
        </a:p>
      </dgm:t>
    </dgm:pt>
    <dgm:pt modelId="{ED12D747-92C4-074F-9F65-F61319D64B44}" type="pres">
      <dgm:prSet presAssocID="{5CE26978-B065-834D-80A3-6A5326988417}" presName="Name0" presStyleCnt="0">
        <dgm:presLayoutVars>
          <dgm:dir/>
          <dgm:animLvl val="lvl"/>
          <dgm:resizeHandles val="exact"/>
        </dgm:presLayoutVars>
      </dgm:prSet>
      <dgm:spPr/>
    </dgm:pt>
    <dgm:pt modelId="{F154711C-D027-624C-8371-A61591D1E7E7}" type="pres">
      <dgm:prSet presAssocID="{A2689C29-C2DC-9C49-9F9B-4F4AB95A0C1E}" presName="Name8" presStyleCnt="0"/>
      <dgm:spPr/>
    </dgm:pt>
    <dgm:pt modelId="{1AC9D7B8-238E-ED48-8CEE-DBF28B44C95D}" type="pres">
      <dgm:prSet presAssocID="{A2689C29-C2DC-9C49-9F9B-4F4AB95A0C1E}" presName="level" presStyleLbl="node1" presStyleIdx="0" presStyleCnt="3" custScaleY="54954">
        <dgm:presLayoutVars>
          <dgm:chMax val="1"/>
          <dgm:bulletEnabled val="1"/>
        </dgm:presLayoutVars>
      </dgm:prSet>
      <dgm:spPr/>
      <dgm:t>
        <a:bodyPr/>
        <a:lstStyle/>
        <a:p>
          <a:endParaRPr lang="en-US"/>
        </a:p>
      </dgm:t>
    </dgm:pt>
    <dgm:pt modelId="{C203C2BE-DC99-E446-9598-663980B81C3E}" type="pres">
      <dgm:prSet presAssocID="{A2689C29-C2DC-9C49-9F9B-4F4AB95A0C1E}" presName="levelTx" presStyleLbl="revTx" presStyleIdx="0" presStyleCnt="0">
        <dgm:presLayoutVars>
          <dgm:chMax val="1"/>
          <dgm:bulletEnabled val="1"/>
        </dgm:presLayoutVars>
      </dgm:prSet>
      <dgm:spPr/>
      <dgm:t>
        <a:bodyPr/>
        <a:lstStyle/>
        <a:p>
          <a:endParaRPr lang="en-US"/>
        </a:p>
      </dgm:t>
    </dgm:pt>
    <dgm:pt modelId="{696CB1A2-4A7A-4B4D-A1CF-B11E82095160}" type="pres">
      <dgm:prSet presAssocID="{2B7261EC-E748-EC46-B094-0961EDB2C8EF}" presName="Name8" presStyleCnt="0"/>
      <dgm:spPr/>
    </dgm:pt>
    <dgm:pt modelId="{C087CE91-3192-2646-9B2B-477AD92C5E7A}" type="pres">
      <dgm:prSet presAssocID="{2B7261EC-E748-EC46-B094-0961EDB2C8EF}" presName="level" presStyleLbl="node1" presStyleIdx="1" presStyleCnt="3">
        <dgm:presLayoutVars>
          <dgm:chMax val="1"/>
          <dgm:bulletEnabled val="1"/>
        </dgm:presLayoutVars>
      </dgm:prSet>
      <dgm:spPr/>
      <dgm:t>
        <a:bodyPr/>
        <a:lstStyle/>
        <a:p>
          <a:endParaRPr lang="en-US"/>
        </a:p>
      </dgm:t>
    </dgm:pt>
    <dgm:pt modelId="{E356F832-9E9C-6743-9935-B2C48D240D65}" type="pres">
      <dgm:prSet presAssocID="{2B7261EC-E748-EC46-B094-0961EDB2C8EF}" presName="levelTx" presStyleLbl="revTx" presStyleIdx="0" presStyleCnt="0">
        <dgm:presLayoutVars>
          <dgm:chMax val="1"/>
          <dgm:bulletEnabled val="1"/>
        </dgm:presLayoutVars>
      </dgm:prSet>
      <dgm:spPr/>
      <dgm:t>
        <a:bodyPr/>
        <a:lstStyle/>
        <a:p>
          <a:endParaRPr lang="en-US"/>
        </a:p>
      </dgm:t>
    </dgm:pt>
    <dgm:pt modelId="{3BA1F276-A9E3-0B40-8AB3-208BDF0C30CE}" type="pres">
      <dgm:prSet presAssocID="{1087412A-E441-8044-BAE3-C9293EE1E8E2}" presName="Name8" presStyleCnt="0"/>
      <dgm:spPr/>
    </dgm:pt>
    <dgm:pt modelId="{1B2F94D3-6CAF-2D40-8EE8-FBCB1BC89A0D}" type="pres">
      <dgm:prSet presAssocID="{1087412A-E441-8044-BAE3-C9293EE1E8E2}" presName="level" presStyleLbl="node1" presStyleIdx="2" presStyleCnt="3" custScaleY="142315">
        <dgm:presLayoutVars>
          <dgm:chMax val="1"/>
          <dgm:bulletEnabled val="1"/>
        </dgm:presLayoutVars>
      </dgm:prSet>
      <dgm:spPr/>
      <dgm:t>
        <a:bodyPr/>
        <a:lstStyle/>
        <a:p>
          <a:endParaRPr lang="en-US"/>
        </a:p>
      </dgm:t>
    </dgm:pt>
    <dgm:pt modelId="{C2148C28-F06B-B445-83C7-1D7B5C1E0A0F}" type="pres">
      <dgm:prSet presAssocID="{1087412A-E441-8044-BAE3-C9293EE1E8E2}" presName="levelTx" presStyleLbl="revTx" presStyleIdx="0" presStyleCnt="0">
        <dgm:presLayoutVars>
          <dgm:chMax val="1"/>
          <dgm:bulletEnabled val="1"/>
        </dgm:presLayoutVars>
      </dgm:prSet>
      <dgm:spPr/>
      <dgm:t>
        <a:bodyPr/>
        <a:lstStyle/>
        <a:p>
          <a:endParaRPr lang="en-US"/>
        </a:p>
      </dgm:t>
    </dgm:pt>
  </dgm:ptLst>
  <dgm:cxnLst>
    <dgm:cxn modelId="{20376A26-2DA4-B447-8048-D53DC4AA863D}" srcId="{5CE26978-B065-834D-80A3-6A5326988417}" destId="{2B7261EC-E748-EC46-B094-0961EDB2C8EF}" srcOrd="1" destOrd="0" parTransId="{D08B8C86-5C23-4643-8C56-8B087E86277D}" sibTransId="{83D0578B-5D9F-684A-902C-4A1DEA83B6AB}"/>
    <dgm:cxn modelId="{6DF01A63-7058-49AA-BABD-37E166F64D04}" type="presOf" srcId="{1087412A-E441-8044-BAE3-C9293EE1E8E2}" destId="{1B2F94D3-6CAF-2D40-8EE8-FBCB1BC89A0D}" srcOrd="0" destOrd="0" presId="urn:microsoft.com/office/officeart/2005/8/layout/pyramid3"/>
    <dgm:cxn modelId="{A25E6567-4B2F-4FA2-BAF3-146013EF0CCD}" type="presOf" srcId="{2B7261EC-E748-EC46-B094-0961EDB2C8EF}" destId="{E356F832-9E9C-6743-9935-B2C48D240D65}" srcOrd="1" destOrd="0" presId="urn:microsoft.com/office/officeart/2005/8/layout/pyramid3"/>
    <dgm:cxn modelId="{CCEB3882-3AFD-47A8-A923-E1F2251FFD39}" type="presOf" srcId="{2B7261EC-E748-EC46-B094-0961EDB2C8EF}" destId="{C087CE91-3192-2646-9B2B-477AD92C5E7A}" srcOrd="0" destOrd="0" presId="urn:microsoft.com/office/officeart/2005/8/layout/pyramid3"/>
    <dgm:cxn modelId="{45DB5D31-9EE6-6241-931B-1B212F8F4D52}" srcId="{5CE26978-B065-834D-80A3-6A5326988417}" destId="{A2689C29-C2DC-9C49-9F9B-4F4AB95A0C1E}" srcOrd="0" destOrd="0" parTransId="{06279121-800B-544C-8C43-719C1D441FB8}" sibTransId="{385F5B84-6C73-5047-9EEF-415D59C562CD}"/>
    <dgm:cxn modelId="{53AC7CA1-3599-4D2A-91A6-BAE0D4B6D456}" type="presOf" srcId="{1087412A-E441-8044-BAE3-C9293EE1E8E2}" destId="{C2148C28-F06B-B445-83C7-1D7B5C1E0A0F}" srcOrd="1" destOrd="0" presId="urn:microsoft.com/office/officeart/2005/8/layout/pyramid3"/>
    <dgm:cxn modelId="{D7FBF1C0-06EF-4141-9677-403AFDDD4124}" type="presOf" srcId="{A2689C29-C2DC-9C49-9F9B-4F4AB95A0C1E}" destId="{C203C2BE-DC99-E446-9598-663980B81C3E}" srcOrd="1" destOrd="0" presId="urn:microsoft.com/office/officeart/2005/8/layout/pyramid3"/>
    <dgm:cxn modelId="{C2862DBC-2936-44AE-8121-5CCF2F1F9733}" type="presOf" srcId="{5CE26978-B065-834D-80A3-6A5326988417}" destId="{ED12D747-92C4-074F-9F65-F61319D64B44}" srcOrd="0" destOrd="0" presId="urn:microsoft.com/office/officeart/2005/8/layout/pyramid3"/>
    <dgm:cxn modelId="{E53C088C-367E-F546-BCF9-29D6FE7C2139}" srcId="{5CE26978-B065-834D-80A3-6A5326988417}" destId="{1087412A-E441-8044-BAE3-C9293EE1E8E2}" srcOrd="2" destOrd="0" parTransId="{AD21410C-821E-C445-996D-AF7FD2C22CB2}" sibTransId="{33310430-65A7-3343-9ED2-1B534FF13D87}"/>
    <dgm:cxn modelId="{C2690239-46E6-4CEE-B494-24DFA068227E}" type="presOf" srcId="{A2689C29-C2DC-9C49-9F9B-4F4AB95A0C1E}" destId="{1AC9D7B8-238E-ED48-8CEE-DBF28B44C95D}" srcOrd="0" destOrd="0" presId="urn:microsoft.com/office/officeart/2005/8/layout/pyramid3"/>
    <dgm:cxn modelId="{888F031F-DC8D-4C87-B412-850262BF9BF7}" type="presParOf" srcId="{ED12D747-92C4-074F-9F65-F61319D64B44}" destId="{F154711C-D027-624C-8371-A61591D1E7E7}" srcOrd="0" destOrd="0" presId="urn:microsoft.com/office/officeart/2005/8/layout/pyramid3"/>
    <dgm:cxn modelId="{5D659754-78C8-4EF4-BB3C-27053D47AC70}" type="presParOf" srcId="{F154711C-D027-624C-8371-A61591D1E7E7}" destId="{1AC9D7B8-238E-ED48-8CEE-DBF28B44C95D}" srcOrd="0" destOrd="0" presId="urn:microsoft.com/office/officeart/2005/8/layout/pyramid3"/>
    <dgm:cxn modelId="{4C4615CE-512D-46CF-A2F7-07388463B01A}" type="presParOf" srcId="{F154711C-D027-624C-8371-A61591D1E7E7}" destId="{C203C2BE-DC99-E446-9598-663980B81C3E}" srcOrd="1" destOrd="0" presId="urn:microsoft.com/office/officeart/2005/8/layout/pyramid3"/>
    <dgm:cxn modelId="{CF10914A-EDC5-4C4C-8433-C14E271E517E}" type="presParOf" srcId="{ED12D747-92C4-074F-9F65-F61319D64B44}" destId="{696CB1A2-4A7A-4B4D-A1CF-B11E82095160}" srcOrd="1" destOrd="0" presId="urn:microsoft.com/office/officeart/2005/8/layout/pyramid3"/>
    <dgm:cxn modelId="{6C87FCFB-E9F5-430C-A1D4-496224829CFD}" type="presParOf" srcId="{696CB1A2-4A7A-4B4D-A1CF-B11E82095160}" destId="{C087CE91-3192-2646-9B2B-477AD92C5E7A}" srcOrd="0" destOrd="0" presId="urn:microsoft.com/office/officeart/2005/8/layout/pyramid3"/>
    <dgm:cxn modelId="{701449FD-0B2C-439E-AB6C-539354C3EA08}" type="presParOf" srcId="{696CB1A2-4A7A-4B4D-A1CF-B11E82095160}" destId="{E356F832-9E9C-6743-9935-B2C48D240D65}" srcOrd="1" destOrd="0" presId="urn:microsoft.com/office/officeart/2005/8/layout/pyramid3"/>
    <dgm:cxn modelId="{EB65F085-2BBC-4099-BC16-C0961DB2F749}" type="presParOf" srcId="{ED12D747-92C4-074F-9F65-F61319D64B44}" destId="{3BA1F276-A9E3-0B40-8AB3-208BDF0C30CE}" srcOrd="2" destOrd="0" presId="urn:microsoft.com/office/officeart/2005/8/layout/pyramid3"/>
    <dgm:cxn modelId="{DCD4BDD1-389B-4693-AAB9-A2AF13E282EF}" type="presParOf" srcId="{3BA1F276-A9E3-0B40-8AB3-208BDF0C30CE}" destId="{1B2F94D3-6CAF-2D40-8EE8-FBCB1BC89A0D}" srcOrd="0" destOrd="0" presId="urn:microsoft.com/office/officeart/2005/8/layout/pyramid3"/>
    <dgm:cxn modelId="{C848D3F9-19BF-46BD-941D-53A801BD448E}" type="presParOf" srcId="{3BA1F276-A9E3-0B40-8AB3-208BDF0C30CE}" destId="{C2148C28-F06B-B445-83C7-1D7B5C1E0A0F}"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2B0D50-C738-4B46-9B4E-D4E765E0F29B}" type="doc">
      <dgm:prSet loTypeId="urn:microsoft.com/office/officeart/2005/8/layout/venn1" loCatId="" qsTypeId="urn:microsoft.com/office/officeart/2005/8/quickstyle/simple5" qsCatId="simple" csTypeId="urn:microsoft.com/office/officeart/2005/8/colors/colorful2" csCatId="colorful" phldr="1"/>
      <dgm:spPr/>
    </dgm:pt>
    <dgm:pt modelId="{C546E664-8B5B-D140-8D53-2197800B0982}">
      <dgm:prSet phldrT="[Text]" custT="1"/>
      <dgm:spPr/>
      <dgm:t>
        <a:bodyPr/>
        <a:lstStyle/>
        <a:p>
          <a:pPr algn="ctr" rtl="1">
            <a:lnSpc>
              <a:spcPts val="3840"/>
            </a:lnSpc>
            <a:spcAft>
              <a:spcPts val="0"/>
            </a:spcAft>
          </a:pPr>
          <a:r>
            <a:rPr lang="ar-IQ" sz="3200" dirty="0" smtClean="0">
              <a:cs typeface="B Titr" panose="00000700000000000000" pitchFamily="2" charset="-78"/>
            </a:rPr>
            <a:t>آنچه محقق انجام آن را مفیدمی داند. </a:t>
          </a:r>
          <a:endParaRPr lang="en-US" sz="3200" dirty="0">
            <a:cs typeface="B Titr" panose="00000700000000000000" pitchFamily="2" charset="-78"/>
          </a:endParaRPr>
        </a:p>
      </dgm:t>
    </dgm:pt>
    <dgm:pt modelId="{65CC99E5-7A1D-0B43-99F8-BBE9007E8D6C}" type="parTrans" cxnId="{FB5A4DB1-89FE-BD4E-A02F-49622A6C88A3}">
      <dgm:prSet/>
      <dgm:spPr/>
      <dgm:t>
        <a:bodyPr/>
        <a:lstStyle/>
        <a:p>
          <a:pPr algn="ctr"/>
          <a:endParaRPr lang="en-US" sz="2000"/>
        </a:p>
      </dgm:t>
    </dgm:pt>
    <dgm:pt modelId="{428B535B-F894-0E48-BCA2-77B2C16F033C}" type="sibTrans" cxnId="{FB5A4DB1-89FE-BD4E-A02F-49622A6C88A3}">
      <dgm:prSet/>
      <dgm:spPr/>
      <dgm:t>
        <a:bodyPr/>
        <a:lstStyle/>
        <a:p>
          <a:pPr algn="ctr"/>
          <a:endParaRPr lang="en-US" sz="2000"/>
        </a:p>
      </dgm:t>
    </dgm:pt>
    <dgm:pt modelId="{03EB0123-4EE7-6940-A41F-549AF9038AE2}">
      <dgm:prSet custT="1"/>
      <dgm:spPr/>
      <dgm:t>
        <a:bodyPr/>
        <a:lstStyle/>
        <a:p>
          <a:pPr marL="0" indent="0" algn="ctr" rtl="1">
            <a:lnSpc>
              <a:spcPts val="3840"/>
            </a:lnSpc>
            <a:spcAft>
              <a:spcPts val="0"/>
            </a:spcAft>
          </a:pPr>
          <a:r>
            <a:rPr lang="ar-IQ" sz="3200" b="1" dirty="0" smtClean="0">
              <a:effectLst/>
              <a:cs typeface="B Titr" panose="00000700000000000000" pitchFamily="2" charset="-78"/>
            </a:rPr>
            <a:t>آنچه بیمار/شرکت کننده انجام آن را مفید می داند. </a:t>
          </a:r>
          <a:endParaRPr lang="en-US" sz="3200" b="1" dirty="0">
            <a:effectLst/>
            <a:cs typeface="B Titr" panose="00000700000000000000" pitchFamily="2" charset="-78"/>
          </a:endParaRPr>
        </a:p>
      </dgm:t>
    </dgm:pt>
    <dgm:pt modelId="{8E2E3B06-3749-3347-B9B6-6847BBED0E9A}" type="parTrans" cxnId="{780822FE-FE4A-D64B-9EF3-A1E7A4429264}">
      <dgm:prSet/>
      <dgm:spPr/>
      <dgm:t>
        <a:bodyPr/>
        <a:lstStyle/>
        <a:p>
          <a:pPr algn="ctr"/>
          <a:endParaRPr lang="en-US" sz="2000"/>
        </a:p>
      </dgm:t>
    </dgm:pt>
    <dgm:pt modelId="{109FF982-40D8-B74F-9257-3C2026200C0B}" type="sibTrans" cxnId="{780822FE-FE4A-D64B-9EF3-A1E7A4429264}">
      <dgm:prSet/>
      <dgm:spPr/>
      <dgm:t>
        <a:bodyPr/>
        <a:lstStyle/>
        <a:p>
          <a:pPr algn="ctr"/>
          <a:endParaRPr lang="en-US" sz="2000"/>
        </a:p>
      </dgm:t>
    </dgm:pt>
    <dgm:pt modelId="{42BC7AE2-4225-4C46-9EE8-B737B6C3083A}" type="pres">
      <dgm:prSet presAssocID="{922B0D50-C738-4B46-9B4E-D4E765E0F29B}" presName="compositeShape" presStyleCnt="0">
        <dgm:presLayoutVars>
          <dgm:chMax val="7"/>
          <dgm:dir/>
          <dgm:resizeHandles val="exact"/>
        </dgm:presLayoutVars>
      </dgm:prSet>
      <dgm:spPr/>
    </dgm:pt>
    <dgm:pt modelId="{0CAD22B5-A4D7-1742-A27B-2B8B8A306869}" type="pres">
      <dgm:prSet presAssocID="{03EB0123-4EE7-6940-A41F-549AF9038AE2}" presName="circ1" presStyleLbl="vennNode1" presStyleIdx="0" presStyleCnt="2" custScaleX="76502" custScaleY="76301"/>
      <dgm:spPr/>
      <dgm:t>
        <a:bodyPr/>
        <a:lstStyle/>
        <a:p>
          <a:endParaRPr lang="en-US"/>
        </a:p>
      </dgm:t>
    </dgm:pt>
    <dgm:pt modelId="{771BCD9E-8620-6044-90A7-E4C93B0A39C0}" type="pres">
      <dgm:prSet presAssocID="{03EB0123-4EE7-6940-A41F-549AF9038AE2}" presName="circ1Tx" presStyleLbl="revTx" presStyleIdx="0" presStyleCnt="0">
        <dgm:presLayoutVars>
          <dgm:chMax val="0"/>
          <dgm:chPref val="0"/>
          <dgm:bulletEnabled val="1"/>
        </dgm:presLayoutVars>
      </dgm:prSet>
      <dgm:spPr/>
      <dgm:t>
        <a:bodyPr/>
        <a:lstStyle/>
        <a:p>
          <a:endParaRPr lang="en-US"/>
        </a:p>
      </dgm:t>
    </dgm:pt>
    <dgm:pt modelId="{ACFE9A29-0532-1946-9200-DB6CF78D0B30}" type="pres">
      <dgm:prSet presAssocID="{C546E664-8B5B-D140-8D53-2197800B0982}" presName="circ2" presStyleLbl="vennNode1" presStyleIdx="1" presStyleCnt="2" custScaleX="76295" custScaleY="76301" custLinFactNeighborX="5725"/>
      <dgm:spPr/>
      <dgm:t>
        <a:bodyPr/>
        <a:lstStyle/>
        <a:p>
          <a:endParaRPr lang="en-US"/>
        </a:p>
      </dgm:t>
    </dgm:pt>
    <dgm:pt modelId="{AA18D09C-31AF-D34C-A010-D994EB1C3ACD}" type="pres">
      <dgm:prSet presAssocID="{C546E664-8B5B-D140-8D53-2197800B0982}" presName="circ2Tx" presStyleLbl="revTx" presStyleIdx="0" presStyleCnt="0">
        <dgm:presLayoutVars>
          <dgm:chMax val="0"/>
          <dgm:chPref val="0"/>
          <dgm:bulletEnabled val="1"/>
        </dgm:presLayoutVars>
      </dgm:prSet>
      <dgm:spPr/>
      <dgm:t>
        <a:bodyPr/>
        <a:lstStyle/>
        <a:p>
          <a:endParaRPr lang="en-US"/>
        </a:p>
      </dgm:t>
    </dgm:pt>
  </dgm:ptLst>
  <dgm:cxnLst>
    <dgm:cxn modelId="{780822FE-FE4A-D64B-9EF3-A1E7A4429264}" srcId="{922B0D50-C738-4B46-9B4E-D4E765E0F29B}" destId="{03EB0123-4EE7-6940-A41F-549AF9038AE2}" srcOrd="0" destOrd="0" parTransId="{8E2E3B06-3749-3347-B9B6-6847BBED0E9A}" sibTransId="{109FF982-40D8-B74F-9257-3C2026200C0B}"/>
    <dgm:cxn modelId="{9986CC42-0945-4C5D-A1B0-587594CB3753}" type="presOf" srcId="{C546E664-8B5B-D140-8D53-2197800B0982}" destId="{AA18D09C-31AF-D34C-A010-D994EB1C3ACD}" srcOrd="1" destOrd="0" presId="urn:microsoft.com/office/officeart/2005/8/layout/venn1"/>
    <dgm:cxn modelId="{D4DE675A-CC15-4A2D-A051-23DC009285BD}" type="presOf" srcId="{C546E664-8B5B-D140-8D53-2197800B0982}" destId="{ACFE9A29-0532-1946-9200-DB6CF78D0B30}" srcOrd="0" destOrd="0" presId="urn:microsoft.com/office/officeart/2005/8/layout/venn1"/>
    <dgm:cxn modelId="{AECA9926-F0C5-44EE-B334-ABEF326F252A}" type="presOf" srcId="{922B0D50-C738-4B46-9B4E-D4E765E0F29B}" destId="{42BC7AE2-4225-4C46-9EE8-B737B6C3083A}" srcOrd="0" destOrd="0" presId="urn:microsoft.com/office/officeart/2005/8/layout/venn1"/>
    <dgm:cxn modelId="{ACCBDCA4-CCBD-4F97-9983-E93DF27E1A9B}" type="presOf" srcId="{03EB0123-4EE7-6940-A41F-549AF9038AE2}" destId="{0CAD22B5-A4D7-1742-A27B-2B8B8A306869}" srcOrd="0" destOrd="0" presId="urn:microsoft.com/office/officeart/2005/8/layout/venn1"/>
    <dgm:cxn modelId="{F35465BF-F14B-4C6E-A437-E4CD595CD764}" type="presOf" srcId="{03EB0123-4EE7-6940-A41F-549AF9038AE2}" destId="{771BCD9E-8620-6044-90A7-E4C93B0A39C0}" srcOrd="1" destOrd="0" presId="urn:microsoft.com/office/officeart/2005/8/layout/venn1"/>
    <dgm:cxn modelId="{FB5A4DB1-89FE-BD4E-A02F-49622A6C88A3}" srcId="{922B0D50-C738-4B46-9B4E-D4E765E0F29B}" destId="{C546E664-8B5B-D140-8D53-2197800B0982}" srcOrd="1" destOrd="0" parTransId="{65CC99E5-7A1D-0B43-99F8-BBE9007E8D6C}" sibTransId="{428B535B-F894-0E48-BCA2-77B2C16F033C}"/>
    <dgm:cxn modelId="{EBE2E434-3085-407C-98A4-8B09C45B1C0E}" type="presParOf" srcId="{42BC7AE2-4225-4C46-9EE8-B737B6C3083A}" destId="{0CAD22B5-A4D7-1742-A27B-2B8B8A306869}" srcOrd="0" destOrd="0" presId="urn:microsoft.com/office/officeart/2005/8/layout/venn1"/>
    <dgm:cxn modelId="{D12B3273-972F-4B47-ADFA-6F7B107B3375}" type="presParOf" srcId="{42BC7AE2-4225-4C46-9EE8-B737B6C3083A}" destId="{771BCD9E-8620-6044-90A7-E4C93B0A39C0}" srcOrd="1" destOrd="0" presId="urn:microsoft.com/office/officeart/2005/8/layout/venn1"/>
    <dgm:cxn modelId="{4DD02813-A089-4C7C-A402-9D296CEE1264}" type="presParOf" srcId="{42BC7AE2-4225-4C46-9EE8-B737B6C3083A}" destId="{ACFE9A29-0532-1946-9200-DB6CF78D0B30}" srcOrd="2" destOrd="0" presId="urn:microsoft.com/office/officeart/2005/8/layout/venn1"/>
    <dgm:cxn modelId="{6575F7F7-F637-48D6-B593-69E05E52B6CD}" type="presParOf" srcId="{42BC7AE2-4225-4C46-9EE8-B737B6C3083A}" destId="{AA18D09C-31AF-D34C-A010-D994EB1C3ACD}"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2B0D50-C738-4B46-9B4E-D4E765E0F29B}" type="doc">
      <dgm:prSet loTypeId="urn:microsoft.com/office/officeart/2005/8/layout/venn1" loCatId="" qsTypeId="urn:microsoft.com/office/officeart/2005/8/quickstyle/simple5" qsCatId="simple" csTypeId="urn:microsoft.com/office/officeart/2005/8/colors/colorful2" csCatId="colorful" phldr="1"/>
      <dgm:spPr/>
    </dgm:pt>
    <dgm:pt modelId="{C546E664-8B5B-D140-8D53-2197800B0982}">
      <dgm:prSet phldrT="[Text]"/>
      <dgm:spPr/>
      <dgm:t>
        <a:bodyPr/>
        <a:lstStyle/>
        <a:p>
          <a:r>
            <a:rPr lang="ar-IQ" dirty="0" smtClean="0"/>
            <a:t>نفع از دید محقق</a:t>
          </a:r>
          <a:endParaRPr lang="en-US" dirty="0"/>
        </a:p>
      </dgm:t>
    </dgm:pt>
    <dgm:pt modelId="{65CC99E5-7A1D-0B43-99F8-BBE9007E8D6C}" type="parTrans" cxnId="{FB5A4DB1-89FE-BD4E-A02F-49622A6C88A3}">
      <dgm:prSet/>
      <dgm:spPr/>
      <dgm:t>
        <a:bodyPr/>
        <a:lstStyle/>
        <a:p>
          <a:endParaRPr lang="en-US"/>
        </a:p>
      </dgm:t>
    </dgm:pt>
    <dgm:pt modelId="{428B535B-F894-0E48-BCA2-77B2C16F033C}" type="sibTrans" cxnId="{FB5A4DB1-89FE-BD4E-A02F-49622A6C88A3}">
      <dgm:prSet/>
      <dgm:spPr/>
      <dgm:t>
        <a:bodyPr/>
        <a:lstStyle/>
        <a:p>
          <a:endParaRPr lang="en-US"/>
        </a:p>
      </dgm:t>
    </dgm:pt>
    <dgm:pt modelId="{03EB0123-4EE7-6940-A41F-549AF9038AE2}">
      <dgm:prSet/>
      <dgm:spPr/>
      <dgm:t>
        <a:bodyPr/>
        <a:lstStyle/>
        <a:p>
          <a:r>
            <a:rPr lang="ar-IQ" dirty="0" smtClean="0"/>
            <a:t>نفع از دید شرکت کننده </a:t>
          </a:r>
          <a:endParaRPr lang="en-US" dirty="0"/>
        </a:p>
      </dgm:t>
    </dgm:pt>
    <dgm:pt modelId="{8E2E3B06-3749-3347-B9B6-6847BBED0E9A}" type="parTrans" cxnId="{780822FE-FE4A-D64B-9EF3-A1E7A4429264}">
      <dgm:prSet/>
      <dgm:spPr/>
      <dgm:t>
        <a:bodyPr/>
        <a:lstStyle/>
        <a:p>
          <a:endParaRPr lang="en-US"/>
        </a:p>
      </dgm:t>
    </dgm:pt>
    <dgm:pt modelId="{109FF982-40D8-B74F-9257-3C2026200C0B}" type="sibTrans" cxnId="{780822FE-FE4A-D64B-9EF3-A1E7A4429264}">
      <dgm:prSet/>
      <dgm:spPr/>
      <dgm:t>
        <a:bodyPr/>
        <a:lstStyle/>
        <a:p>
          <a:endParaRPr lang="en-US"/>
        </a:p>
      </dgm:t>
    </dgm:pt>
    <dgm:pt modelId="{42BC7AE2-4225-4C46-9EE8-B737B6C3083A}" type="pres">
      <dgm:prSet presAssocID="{922B0D50-C738-4B46-9B4E-D4E765E0F29B}" presName="compositeShape" presStyleCnt="0">
        <dgm:presLayoutVars>
          <dgm:chMax val="7"/>
          <dgm:dir/>
          <dgm:resizeHandles val="exact"/>
        </dgm:presLayoutVars>
      </dgm:prSet>
      <dgm:spPr/>
    </dgm:pt>
    <dgm:pt modelId="{0CAD22B5-A4D7-1742-A27B-2B8B8A306869}" type="pres">
      <dgm:prSet presAssocID="{03EB0123-4EE7-6940-A41F-549AF9038AE2}" presName="circ1" presStyleLbl="vennNode1" presStyleIdx="0" presStyleCnt="2" custScaleX="76502" custScaleY="76301" custLinFactNeighborX="18444"/>
      <dgm:spPr/>
      <dgm:t>
        <a:bodyPr/>
        <a:lstStyle/>
        <a:p>
          <a:endParaRPr lang="en-US"/>
        </a:p>
      </dgm:t>
    </dgm:pt>
    <dgm:pt modelId="{771BCD9E-8620-6044-90A7-E4C93B0A39C0}" type="pres">
      <dgm:prSet presAssocID="{03EB0123-4EE7-6940-A41F-549AF9038AE2}" presName="circ1Tx" presStyleLbl="revTx" presStyleIdx="0" presStyleCnt="0">
        <dgm:presLayoutVars>
          <dgm:chMax val="0"/>
          <dgm:chPref val="0"/>
          <dgm:bulletEnabled val="1"/>
        </dgm:presLayoutVars>
      </dgm:prSet>
      <dgm:spPr/>
      <dgm:t>
        <a:bodyPr/>
        <a:lstStyle/>
        <a:p>
          <a:endParaRPr lang="en-US"/>
        </a:p>
      </dgm:t>
    </dgm:pt>
    <dgm:pt modelId="{ACFE9A29-0532-1946-9200-DB6CF78D0B30}" type="pres">
      <dgm:prSet presAssocID="{C546E664-8B5B-D140-8D53-2197800B0982}" presName="circ2" presStyleLbl="vennNode1" presStyleIdx="1" presStyleCnt="2" custScaleX="76295" custScaleY="76301" custLinFactNeighborX="460" custLinFactNeighborY="-1756"/>
      <dgm:spPr/>
      <dgm:t>
        <a:bodyPr/>
        <a:lstStyle/>
        <a:p>
          <a:endParaRPr lang="en-US"/>
        </a:p>
      </dgm:t>
    </dgm:pt>
    <dgm:pt modelId="{AA18D09C-31AF-D34C-A010-D994EB1C3ACD}" type="pres">
      <dgm:prSet presAssocID="{C546E664-8B5B-D140-8D53-2197800B0982}" presName="circ2Tx" presStyleLbl="revTx" presStyleIdx="0" presStyleCnt="0">
        <dgm:presLayoutVars>
          <dgm:chMax val="0"/>
          <dgm:chPref val="0"/>
          <dgm:bulletEnabled val="1"/>
        </dgm:presLayoutVars>
      </dgm:prSet>
      <dgm:spPr/>
      <dgm:t>
        <a:bodyPr/>
        <a:lstStyle/>
        <a:p>
          <a:endParaRPr lang="en-US"/>
        </a:p>
      </dgm:t>
    </dgm:pt>
  </dgm:ptLst>
  <dgm:cxnLst>
    <dgm:cxn modelId="{10E55DE0-A82B-4F3D-A488-ADFAB40D2FCC}" type="presOf" srcId="{C546E664-8B5B-D140-8D53-2197800B0982}" destId="{AA18D09C-31AF-D34C-A010-D994EB1C3ACD}" srcOrd="1" destOrd="0" presId="urn:microsoft.com/office/officeart/2005/8/layout/venn1"/>
    <dgm:cxn modelId="{A0B64570-923C-4EDE-8DE3-DED242CA457D}" type="presOf" srcId="{03EB0123-4EE7-6940-A41F-549AF9038AE2}" destId="{771BCD9E-8620-6044-90A7-E4C93B0A39C0}" srcOrd="1" destOrd="0" presId="urn:microsoft.com/office/officeart/2005/8/layout/venn1"/>
    <dgm:cxn modelId="{DB49D38D-6ADD-46D1-87F5-22D4F2736C34}" type="presOf" srcId="{03EB0123-4EE7-6940-A41F-549AF9038AE2}" destId="{0CAD22B5-A4D7-1742-A27B-2B8B8A306869}" srcOrd="0" destOrd="0" presId="urn:microsoft.com/office/officeart/2005/8/layout/venn1"/>
    <dgm:cxn modelId="{FB5A4DB1-89FE-BD4E-A02F-49622A6C88A3}" srcId="{922B0D50-C738-4B46-9B4E-D4E765E0F29B}" destId="{C546E664-8B5B-D140-8D53-2197800B0982}" srcOrd="1" destOrd="0" parTransId="{65CC99E5-7A1D-0B43-99F8-BBE9007E8D6C}" sibTransId="{428B535B-F894-0E48-BCA2-77B2C16F033C}"/>
    <dgm:cxn modelId="{780822FE-FE4A-D64B-9EF3-A1E7A4429264}" srcId="{922B0D50-C738-4B46-9B4E-D4E765E0F29B}" destId="{03EB0123-4EE7-6940-A41F-549AF9038AE2}" srcOrd="0" destOrd="0" parTransId="{8E2E3B06-3749-3347-B9B6-6847BBED0E9A}" sibTransId="{109FF982-40D8-B74F-9257-3C2026200C0B}"/>
    <dgm:cxn modelId="{1D4CC77F-0F7B-4E63-90F9-9CC2E38AD14F}" type="presOf" srcId="{922B0D50-C738-4B46-9B4E-D4E765E0F29B}" destId="{42BC7AE2-4225-4C46-9EE8-B737B6C3083A}" srcOrd="0" destOrd="0" presId="urn:microsoft.com/office/officeart/2005/8/layout/venn1"/>
    <dgm:cxn modelId="{D54ED0F6-8927-4CB6-9131-2F9FBF48FB51}" type="presOf" srcId="{C546E664-8B5B-D140-8D53-2197800B0982}" destId="{ACFE9A29-0532-1946-9200-DB6CF78D0B30}" srcOrd="0" destOrd="0" presId="urn:microsoft.com/office/officeart/2005/8/layout/venn1"/>
    <dgm:cxn modelId="{8788E7AC-0FFB-449B-9607-17B0504B8D74}" type="presParOf" srcId="{42BC7AE2-4225-4C46-9EE8-B737B6C3083A}" destId="{0CAD22B5-A4D7-1742-A27B-2B8B8A306869}" srcOrd="0" destOrd="0" presId="urn:microsoft.com/office/officeart/2005/8/layout/venn1"/>
    <dgm:cxn modelId="{FC7FE74D-C8DF-40ED-B343-8FBCB9416CA5}" type="presParOf" srcId="{42BC7AE2-4225-4C46-9EE8-B737B6C3083A}" destId="{771BCD9E-8620-6044-90A7-E4C93B0A39C0}" srcOrd="1" destOrd="0" presId="urn:microsoft.com/office/officeart/2005/8/layout/venn1"/>
    <dgm:cxn modelId="{EF2B8B88-3B15-4FA5-BE56-8858BD140408}" type="presParOf" srcId="{42BC7AE2-4225-4C46-9EE8-B737B6C3083A}" destId="{ACFE9A29-0532-1946-9200-DB6CF78D0B30}" srcOrd="2" destOrd="0" presId="urn:microsoft.com/office/officeart/2005/8/layout/venn1"/>
    <dgm:cxn modelId="{E208080B-B0F5-4F74-A3C5-98D5E1D581B1}" type="presParOf" srcId="{42BC7AE2-4225-4C46-9EE8-B737B6C3083A}" destId="{AA18D09C-31AF-D34C-A010-D994EB1C3ACD}"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2B0D50-C738-4B46-9B4E-D4E765E0F29B}" type="doc">
      <dgm:prSet loTypeId="urn:microsoft.com/office/officeart/2005/8/layout/venn1" loCatId="" qsTypeId="urn:microsoft.com/office/officeart/2005/8/quickstyle/simple5" qsCatId="simple" csTypeId="urn:microsoft.com/office/officeart/2005/8/colors/colorful2" csCatId="colorful" phldr="1"/>
      <dgm:spPr/>
    </dgm:pt>
    <dgm:pt modelId="{C546E664-8B5B-D140-8D53-2197800B0982}">
      <dgm:prSet phldrT="[Text]" custT="1"/>
      <dgm:spPr/>
      <dgm:t>
        <a:bodyPr/>
        <a:lstStyle/>
        <a:p>
          <a:pPr algn="ctr"/>
          <a:r>
            <a:rPr lang="ar-IQ" sz="2400" dirty="0" smtClean="0">
              <a:cs typeface="B Titr" panose="00000700000000000000" pitchFamily="2" charset="-78"/>
            </a:rPr>
            <a:t>دیدگاه محقق و بیمار/شرکت کننده در مورد منفعت  منطبق است.</a:t>
          </a:r>
          <a:endParaRPr lang="en-US" sz="2400" dirty="0">
            <a:cs typeface="B Titr" panose="00000700000000000000" pitchFamily="2" charset="-78"/>
          </a:endParaRPr>
        </a:p>
      </dgm:t>
    </dgm:pt>
    <dgm:pt modelId="{65CC99E5-7A1D-0B43-99F8-BBE9007E8D6C}" type="parTrans" cxnId="{FB5A4DB1-89FE-BD4E-A02F-49622A6C88A3}">
      <dgm:prSet/>
      <dgm:spPr/>
      <dgm:t>
        <a:bodyPr/>
        <a:lstStyle/>
        <a:p>
          <a:endParaRPr lang="en-US"/>
        </a:p>
      </dgm:t>
    </dgm:pt>
    <dgm:pt modelId="{428B535B-F894-0E48-BCA2-77B2C16F033C}" type="sibTrans" cxnId="{FB5A4DB1-89FE-BD4E-A02F-49622A6C88A3}">
      <dgm:prSet/>
      <dgm:spPr/>
      <dgm:t>
        <a:bodyPr/>
        <a:lstStyle/>
        <a:p>
          <a:endParaRPr lang="en-US"/>
        </a:p>
      </dgm:t>
    </dgm:pt>
    <dgm:pt modelId="{03EB0123-4EE7-6940-A41F-549AF9038AE2}">
      <dgm:prSet/>
      <dgm:spPr/>
      <dgm:t>
        <a:bodyPr/>
        <a:lstStyle/>
        <a:p>
          <a:endParaRPr lang="en-US" dirty="0"/>
        </a:p>
      </dgm:t>
    </dgm:pt>
    <dgm:pt modelId="{8E2E3B06-3749-3347-B9B6-6847BBED0E9A}" type="parTrans" cxnId="{780822FE-FE4A-D64B-9EF3-A1E7A4429264}">
      <dgm:prSet/>
      <dgm:spPr/>
      <dgm:t>
        <a:bodyPr/>
        <a:lstStyle/>
        <a:p>
          <a:endParaRPr lang="en-US"/>
        </a:p>
      </dgm:t>
    </dgm:pt>
    <dgm:pt modelId="{109FF982-40D8-B74F-9257-3C2026200C0B}" type="sibTrans" cxnId="{780822FE-FE4A-D64B-9EF3-A1E7A4429264}">
      <dgm:prSet/>
      <dgm:spPr/>
      <dgm:t>
        <a:bodyPr/>
        <a:lstStyle/>
        <a:p>
          <a:endParaRPr lang="en-US"/>
        </a:p>
      </dgm:t>
    </dgm:pt>
    <dgm:pt modelId="{42BC7AE2-4225-4C46-9EE8-B737B6C3083A}" type="pres">
      <dgm:prSet presAssocID="{922B0D50-C738-4B46-9B4E-D4E765E0F29B}" presName="compositeShape" presStyleCnt="0">
        <dgm:presLayoutVars>
          <dgm:chMax val="7"/>
          <dgm:dir/>
          <dgm:resizeHandles val="exact"/>
        </dgm:presLayoutVars>
      </dgm:prSet>
      <dgm:spPr/>
    </dgm:pt>
    <dgm:pt modelId="{0CAD22B5-A4D7-1742-A27B-2B8B8A306869}" type="pres">
      <dgm:prSet presAssocID="{03EB0123-4EE7-6940-A41F-549AF9038AE2}" presName="circ1" presStyleLbl="vennNode1" presStyleIdx="0" presStyleCnt="2" custScaleX="76502" custScaleY="76301" custLinFactNeighborX="30624"/>
      <dgm:spPr/>
      <dgm:t>
        <a:bodyPr/>
        <a:lstStyle/>
        <a:p>
          <a:endParaRPr lang="en-US"/>
        </a:p>
      </dgm:t>
    </dgm:pt>
    <dgm:pt modelId="{771BCD9E-8620-6044-90A7-E4C93B0A39C0}" type="pres">
      <dgm:prSet presAssocID="{03EB0123-4EE7-6940-A41F-549AF9038AE2}" presName="circ1Tx" presStyleLbl="revTx" presStyleIdx="0" presStyleCnt="0">
        <dgm:presLayoutVars>
          <dgm:chMax val="0"/>
          <dgm:chPref val="0"/>
          <dgm:bulletEnabled val="1"/>
        </dgm:presLayoutVars>
      </dgm:prSet>
      <dgm:spPr/>
      <dgm:t>
        <a:bodyPr/>
        <a:lstStyle/>
        <a:p>
          <a:endParaRPr lang="en-US"/>
        </a:p>
      </dgm:t>
    </dgm:pt>
    <dgm:pt modelId="{ACFE9A29-0532-1946-9200-DB6CF78D0B30}" type="pres">
      <dgm:prSet presAssocID="{C546E664-8B5B-D140-8D53-2197800B0982}" presName="circ2" presStyleLbl="vennNode1" presStyleIdx="1" presStyleCnt="2" custScaleX="76295" custScaleY="76301" custLinFactNeighborX="-37427"/>
      <dgm:spPr/>
      <dgm:t>
        <a:bodyPr/>
        <a:lstStyle/>
        <a:p>
          <a:endParaRPr lang="en-US"/>
        </a:p>
      </dgm:t>
    </dgm:pt>
    <dgm:pt modelId="{AA18D09C-31AF-D34C-A010-D994EB1C3ACD}" type="pres">
      <dgm:prSet presAssocID="{C546E664-8B5B-D140-8D53-2197800B0982}" presName="circ2Tx" presStyleLbl="revTx" presStyleIdx="0" presStyleCnt="0">
        <dgm:presLayoutVars>
          <dgm:chMax val="0"/>
          <dgm:chPref val="0"/>
          <dgm:bulletEnabled val="1"/>
        </dgm:presLayoutVars>
      </dgm:prSet>
      <dgm:spPr/>
      <dgm:t>
        <a:bodyPr/>
        <a:lstStyle/>
        <a:p>
          <a:endParaRPr lang="en-US"/>
        </a:p>
      </dgm:t>
    </dgm:pt>
  </dgm:ptLst>
  <dgm:cxnLst>
    <dgm:cxn modelId="{ACB9E14D-D5F1-4CFC-AC3D-2EE0A2CE941D}" type="presOf" srcId="{C546E664-8B5B-D140-8D53-2197800B0982}" destId="{ACFE9A29-0532-1946-9200-DB6CF78D0B30}" srcOrd="0" destOrd="0" presId="urn:microsoft.com/office/officeart/2005/8/layout/venn1"/>
    <dgm:cxn modelId="{780822FE-FE4A-D64B-9EF3-A1E7A4429264}" srcId="{922B0D50-C738-4B46-9B4E-D4E765E0F29B}" destId="{03EB0123-4EE7-6940-A41F-549AF9038AE2}" srcOrd="0" destOrd="0" parTransId="{8E2E3B06-3749-3347-B9B6-6847BBED0E9A}" sibTransId="{109FF982-40D8-B74F-9257-3C2026200C0B}"/>
    <dgm:cxn modelId="{16264B2D-D46A-46FE-B78D-F65FFD14DBAE}" type="presOf" srcId="{03EB0123-4EE7-6940-A41F-549AF9038AE2}" destId="{771BCD9E-8620-6044-90A7-E4C93B0A39C0}" srcOrd="1" destOrd="0" presId="urn:microsoft.com/office/officeart/2005/8/layout/venn1"/>
    <dgm:cxn modelId="{87A6862C-5FF4-4B9E-9BFD-9497F0187CB6}" type="presOf" srcId="{03EB0123-4EE7-6940-A41F-549AF9038AE2}" destId="{0CAD22B5-A4D7-1742-A27B-2B8B8A306869}" srcOrd="0" destOrd="0" presId="urn:microsoft.com/office/officeart/2005/8/layout/venn1"/>
    <dgm:cxn modelId="{EDE1E3A0-5AE7-47B3-BFC6-66353BDE7DA0}" type="presOf" srcId="{C546E664-8B5B-D140-8D53-2197800B0982}" destId="{AA18D09C-31AF-D34C-A010-D994EB1C3ACD}" srcOrd="1" destOrd="0" presId="urn:microsoft.com/office/officeart/2005/8/layout/venn1"/>
    <dgm:cxn modelId="{2D53A48B-AEA6-4293-9381-63527C35F9C8}" type="presOf" srcId="{922B0D50-C738-4B46-9B4E-D4E765E0F29B}" destId="{42BC7AE2-4225-4C46-9EE8-B737B6C3083A}" srcOrd="0" destOrd="0" presId="urn:microsoft.com/office/officeart/2005/8/layout/venn1"/>
    <dgm:cxn modelId="{FB5A4DB1-89FE-BD4E-A02F-49622A6C88A3}" srcId="{922B0D50-C738-4B46-9B4E-D4E765E0F29B}" destId="{C546E664-8B5B-D140-8D53-2197800B0982}" srcOrd="1" destOrd="0" parTransId="{65CC99E5-7A1D-0B43-99F8-BBE9007E8D6C}" sibTransId="{428B535B-F894-0E48-BCA2-77B2C16F033C}"/>
    <dgm:cxn modelId="{054560BC-6B91-4E4A-A176-A3F71FDA6A51}" type="presParOf" srcId="{42BC7AE2-4225-4C46-9EE8-B737B6C3083A}" destId="{0CAD22B5-A4D7-1742-A27B-2B8B8A306869}" srcOrd="0" destOrd="0" presId="urn:microsoft.com/office/officeart/2005/8/layout/venn1"/>
    <dgm:cxn modelId="{2D054E38-5F86-470B-90BD-8A77D942F2A2}" type="presParOf" srcId="{42BC7AE2-4225-4C46-9EE8-B737B6C3083A}" destId="{771BCD9E-8620-6044-90A7-E4C93B0A39C0}" srcOrd="1" destOrd="0" presId="urn:microsoft.com/office/officeart/2005/8/layout/venn1"/>
    <dgm:cxn modelId="{084C0AD8-58D6-4340-9FF8-E370CFA0A189}" type="presParOf" srcId="{42BC7AE2-4225-4C46-9EE8-B737B6C3083A}" destId="{ACFE9A29-0532-1946-9200-DB6CF78D0B30}" srcOrd="2" destOrd="0" presId="urn:microsoft.com/office/officeart/2005/8/layout/venn1"/>
    <dgm:cxn modelId="{C45FF62F-FFBD-42A2-9F00-E8796BDF5205}" type="presParOf" srcId="{42BC7AE2-4225-4C46-9EE8-B737B6C3083A}" destId="{AA18D09C-31AF-D34C-A010-D994EB1C3ACD}"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72111D-7EE7-4CB8-BAB8-BF418D2119FD}" type="doc">
      <dgm:prSet loTypeId="urn:microsoft.com/office/officeart/2005/8/layout/hierarchy6" loCatId="hierarchy" qsTypeId="urn:microsoft.com/office/officeart/2005/8/quickstyle/3d1" qsCatId="3D" csTypeId="urn:microsoft.com/office/officeart/2005/8/colors/accent0_1" csCatId="mainScheme" phldr="1"/>
      <dgm:spPr/>
      <dgm:t>
        <a:bodyPr/>
        <a:lstStyle/>
        <a:p>
          <a:endParaRPr lang="en-US"/>
        </a:p>
      </dgm:t>
    </dgm:pt>
    <dgm:pt modelId="{AA7407E0-9A31-4183-BA61-385C6FC62E44}">
      <dgm:prSet phldrT="[Text]"/>
      <dgm:spPr/>
      <dgm:t>
        <a:bodyPr/>
        <a:lstStyle/>
        <a:p>
          <a:r>
            <a:rPr lang="fa-IR" dirty="0" smtClean="0"/>
            <a:t>مفاهیم مرتبط با موضوع</a:t>
          </a:r>
          <a:endParaRPr lang="en-US" dirty="0"/>
        </a:p>
      </dgm:t>
    </dgm:pt>
    <dgm:pt modelId="{C5D16BF1-B391-480F-9044-A94F8A9F916E}" type="parTrans" cxnId="{77B497EE-A299-4061-8AB0-2B19C9001846}">
      <dgm:prSet/>
      <dgm:spPr/>
      <dgm:t>
        <a:bodyPr/>
        <a:lstStyle/>
        <a:p>
          <a:endParaRPr lang="en-US"/>
        </a:p>
      </dgm:t>
    </dgm:pt>
    <dgm:pt modelId="{CADC569A-084B-424B-9A14-6F06EA9E6B39}" type="sibTrans" cxnId="{77B497EE-A299-4061-8AB0-2B19C9001846}">
      <dgm:prSet/>
      <dgm:spPr/>
      <dgm:t>
        <a:bodyPr/>
        <a:lstStyle/>
        <a:p>
          <a:endParaRPr lang="en-US"/>
        </a:p>
      </dgm:t>
    </dgm:pt>
    <dgm:pt modelId="{A71E41F7-F839-41D2-9349-DDEA1BED1339}">
      <dgm:prSet phldrT="[Text]"/>
      <dgm:spPr/>
      <dgm:t>
        <a:bodyPr/>
        <a:lstStyle/>
        <a:p>
          <a:r>
            <a:rPr lang="fa-IR" dirty="0" smtClean="0"/>
            <a:t>رضایت آگاهانه</a:t>
          </a:r>
          <a:endParaRPr lang="en-US" dirty="0"/>
        </a:p>
      </dgm:t>
    </dgm:pt>
    <dgm:pt modelId="{72AFB847-FADB-4E5D-A10E-AD490D06A5AC}" type="parTrans" cxnId="{2CCEC2FA-A32C-413C-A567-60566702C009}">
      <dgm:prSet/>
      <dgm:spPr/>
      <dgm:t>
        <a:bodyPr/>
        <a:lstStyle/>
        <a:p>
          <a:endParaRPr lang="en-US"/>
        </a:p>
      </dgm:t>
    </dgm:pt>
    <dgm:pt modelId="{19318F91-98C1-4882-B44A-96586B629461}" type="sibTrans" cxnId="{2CCEC2FA-A32C-413C-A567-60566702C009}">
      <dgm:prSet/>
      <dgm:spPr/>
      <dgm:t>
        <a:bodyPr/>
        <a:lstStyle/>
        <a:p>
          <a:endParaRPr lang="en-US"/>
        </a:p>
      </dgm:t>
    </dgm:pt>
    <dgm:pt modelId="{A0455186-8DD0-4916-8E04-9602EDB0A416}">
      <dgm:prSet phldrT="[Text]"/>
      <dgm:spPr/>
      <dgm:t>
        <a:bodyPr/>
        <a:lstStyle/>
        <a:p>
          <a:r>
            <a:rPr lang="fa-IR" dirty="0" smtClean="0"/>
            <a:t>برائت</a:t>
          </a:r>
          <a:endParaRPr lang="en-US" dirty="0" smtClean="0"/>
        </a:p>
      </dgm:t>
    </dgm:pt>
    <dgm:pt modelId="{DF2E793B-6FFB-4D3C-8FF5-FF5C2260C8A8}" type="parTrans" cxnId="{D7BED4D4-4B93-4D95-9552-05BB1F6F8BA5}">
      <dgm:prSet/>
      <dgm:spPr/>
      <dgm:t>
        <a:bodyPr/>
        <a:lstStyle/>
        <a:p>
          <a:endParaRPr lang="en-US"/>
        </a:p>
      </dgm:t>
    </dgm:pt>
    <dgm:pt modelId="{35B4FB8D-1230-49C5-875C-A696C0AEB97F}" type="sibTrans" cxnId="{D7BED4D4-4B93-4D95-9552-05BB1F6F8BA5}">
      <dgm:prSet/>
      <dgm:spPr/>
      <dgm:t>
        <a:bodyPr/>
        <a:lstStyle/>
        <a:p>
          <a:endParaRPr lang="en-US"/>
        </a:p>
      </dgm:t>
    </dgm:pt>
    <dgm:pt modelId="{F818607D-09E5-4072-AED6-A56C46E9B595}">
      <dgm:prSet phldrT="[Text]"/>
      <dgm:spPr/>
      <dgm:t>
        <a:bodyPr/>
        <a:lstStyle/>
        <a:p>
          <a:r>
            <a:rPr lang="fa-IR" dirty="0" smtClean="0"/>
            <a:t>اذن </a:t>
          </a:r>
        </a:p>
      </dgm:t>
    </dgm:pt>
    <dgm:pt modelId="{1100EAE4-FFBE-4AFA-9C94-DC5E76A22C1D}" type="parTrans" cxnId="{166CA94F-15B6-4071-A5E9-A97B56648F91}">
      <dgm:prSet/>
      <dgm:spPr/>
      <dgm:t>
        <a:bodyPr/>
        <a:lstStyle/>
        <a:p>
          <a:endParaRPr lang="en-US"/>
        </a:p>
      </dgm:t>
    </dgm:pt>
    <dgm:pt modelId="{E73C26FE-3184-4799-8BCF-D1BBFBE4DA16}" type="sibTrans" cxnId="{166CA94F-15B6-4071-A5E9-A97B56648F91}">
      <dgm:prSet/>
      <dgm:spPr/>
      <dgm:t>
        <a:bodyPr/>
        <a:lstStyle/>
        <a:p>
          <a:endParaRPr lang="en-US"/>
        </a:p>
      </dgm:t>
    </dgm:pt>
    <dgm:pt modelId="{91C44EB9-4D6F-462F-8DEE-87855A38331A}" type="pres">
      <dgm:prSet presAssocID="{0372111D-7EE7-4CB8-BAB8-BF418D2119FD}" presName="mainComposite" presStyleCnt="0">
        <dgm:presLayoutVars>
          <dgm:chPref val="1"/>
          <dgm:dir/>
          <dgm:animOne val="branch"/>
          <dgm:animLvl val="lvl"/>
          <dgm:resizeHandles val="exact"/>
        </dgm:presLayoutVars>
      </dgm:prSet>
      <dgm:spPr/>
      <dgm:t>
        <a:bodyPr/>
        <a:lstStyle/>
        <a:p>
          <a:endParaRPr lang="en-US"/>
        </a:p>
      </dgm:t>
    </dgm:pt>
    <dgm:pt modelId="{864B15F3-FC37-4E00-A5FF-EF32964EEBFC}" type="pres">
      <dgm:prSet presAssocID="{0372111D-7EE7-4CB8-BAB8-BF418D2119FD}" presName="hierFlow" presStyleCnt="0"/>
      <dgm:spPr/>
      <dgm:t>
        <a:bodyPr/>
        <a:lstStyle/>
        <a:p>
          <a:endParaRPr lang="en-US"/>
        </a:p>
      </dgm:t>
    </dgm:pt>
    <dgm:pt modelId="{18FD06C3-A378-4244-ABF9-5E34FAFAAAA7}" type="pres">
      <dgm:prSet presAssocID="{0372111D-7EE7-4CB8-BAB8-BF418D2119FD}" presName="hierChild1" presStyleCnt="0">
        <dgm:presLayoutVars>
          <dgm:chPref val="1"/>
          <dgm:animOne val="branch"/>
          <dgm:animLvl val="lvl"/>
        </dgm:presLayoutVars>
      </dgm:prSet>
      <dgm:spPr/>
      <dgm:t>
        <a:bodyPr/>
        <a:lstStyle/>
        <a:p>
          <a:endParaRPr lang="en-US"/>
        </a:p>
      </dgm:t>
    </dgm:pt>
    <dgm:pt modelId="{601F8993-CA3C-4729-A89B-1519693FDABE}" type="pres">
      <dgm:prSet presAssocID="{AA7407E0-9A31-4183-BA61-385C6FC62E44}" presName="Name14" presStyleCnt="0"/>
      <dgm:spPr/>
      <dgm:t>
        <a:bodyPr/>
        <a:lstStyle/>
        <a:p>
          <a:endParaRPr lang="en-US"/>
        </a:p>
      </dgm:t>
    </dgm:pt>
    <dgm:pt modelId="{626EBDDA-12E9-41DB-98AD-C220C79F0FF1}" type="pres">
      <dgm:prSet presAssocID="{AA7407E0-9A31-4183-BA61-385C6FC62E44}" presName="level1Shape" presStyleLbl="node0" presStyleIdx="0" presStyleCnt="1" custScaleX="186146">
        <dgm:presLayoutVars>
          <dgm:chPref val="3"/>
        </dgm:presLayoutVars>
      </dgm:prSet>
      <dgm:spPr/>
      <dgm:t>
        <a:bodyPr/>
        <a:lstStyle/>
        <a:p>
          <a:endParaRPr lang="en-US"/>
        </a:p>
      </dgm:t>
    </dgm:pt>
    <dgm:pt modelId="{5212C21F-65A2-4680-9879-FAD44FE05537}" type="pres">
      <dgm:prSet presAssocID="{AA7407E0-9A31-4183-BA61-385C6FC62E44}" presName="hierChild2" presStyleCnt="0"/>
      <dgm:spPr/>
      <dgm:t>
        <a:bodyPr/>
        <a:lstStyle/>
        <a:p>
          <a:endParaRPr lang="en-US"/>
        </a:p>
      </dgm:t>
    </dgm:pt>
    <dgm:pt modelId="{89DF1A51-AF52-48F0-AD01-E6B8ADBE0AE2}" type="pres">
      <dgm:prSet presAssocID="{72AFB847-FADB-4E5D-A10E-AD490D06A5AC}" presName="Name19" presStyleLbl="parChTrans1D2" presStyleIdx="0" presStyleCnt="3"/>
      <dgm:spPr/>
      <dgm:t>
        <a:bodyPr/>
        <a:lstStyle/>
        <a:p>
          <a:endParaRPr lang="en-US"/>
        </a:p>
      </dgm:t>
    </dgm:pt>
    <dgm:pt modelId="{FCAA8E06-7AF5-4E59-A2EF-FFFEF62A5F4E}" type="pres">
      <dgm:prSet presAssocID="{A71E41F7-F839-41D2-9349-DDEA1BED1339}" presName="Name21" presStyleCnt="0"/>
      <dgm:spPr/>
      <dgm:t>
        <a:bodyPr/>
        <a:lstStyle/>
        <a:p>
          <a:endParaRPr lang="en-US"/>
        </a:p>
      </dgm:t>
    </dgm:pt>
    <dgm:pt modelId="{A7498803-3550-4700-B2D7-2584A37AA241}" type="pres">
      <dgm:prSet presAssocID="{A71E41F7-F839-41D2-9349-DDEA1BED1339}" presName="level2Shape" presStyleLbl="node2" presStyleIdx="0" presStyleCnt="3"/>
      <dgm:spPr/>
      <dgm:t>
        <a:bodyPr/>
        <a:lstStyle/>
        <a:p>
          <a:endParaRPr lang="en-US"/>
        </a:p>
      </dgm:t>
    </dgm:pt>
    <dgm:pt modelId="{BADF6A63-F9FE-4525-8C69-7DAD5F7D1A18}" type="pres">
      <dgm:prSet presAssocID="{A71E41F7-F839-41D2-9349-DDEA1BED1339}" presName="hierChild3" presStyleCnt="0"/>
      <dgm:spPr/>
      <dgm:t>
        <a:bodyPr/>
        <a:lstStyle/>
        <a:p>
          <a:endParaRPr lang="en-US"/>
        </a:p>
      </dgm:t>
    </dgm:pt>
    <dgm:pt modelId="{BBAF48BE-814E-4066-84CE-85BD2097568F}" type="pres">
      <dgm:prSet presAssocID="{DF2E793B-6FFB-4D3C-8FF5-FF5C2260C8A8}" presName="Name19" presStyleLbl="parChTrans1D2" presStyleIdx="1" presStyleCnt="3"/>
      <dgm:spPr/>
      <dgm:t>
        <a:bodyPr/>
        <a:lstStyle/>
        <a:p>
          <a:endParaRPr lang="en-US"/>
        </a:p>
      </dgm:t>
    </dgm:pt>
    <dgm:pt modelId="{16932544-64EE-4070-A748-026D00E2D053}" type="pres">
      <dgm:prSet presAssocID="{A0455186-8DD0-4916-8E04-9602EDB0A416}" presName="Name21" presStyleCnt="0"/>
      <dgm:spPr/>
      <dgm:t>
        <a:bodyPr/>
        <a:lstStyle/>
        <a:p>
          <a:endParaRPr lang="en-US"/>
        </a:p>
      </dgm:t>
    </dgm:pt>
    <dgm:pt modelId="{4BD9252E-8AB9-4F19-9918-253555BEF597}" type="pres">
      <dgm:prSet presAssocID="{A0455186-8DD0-4916-8E04-9602EDB0A416}" presName="level2Shape" presStyleLbl="node2" presStyleIdx="1" presStyleCnt="3"/>
      <dgm:spPr/>
      <dgm:t>
        <a:bodyPr/>
        <a:lstStyle/>
        <a:p>
          <a:endParaRPr lang="en-US"/>
        </a:p>
      </dgm:t>
    </dgm:pt>
    <dgm:pt modelId="{48447369-3655-400F-A99B-5EC750BB2E68}" type="pres">
      <dgm:prSet presAssocID="{A0455186-8DD0-4916-8E04-9602EDB0A416}" presName="hierChild3" presStyleCnt="0"/>
      <dgm:spPr/>
      <dgm:t>
        <a:bodyPr/>
        <a:lstStyle/>
        <a:p>
          <a:endParaRPr lang="en-US"/>
        </a:p>
      </dgm:t>
    </dgm:pt>
    <dgm:pt modelId="{2216F9D1-9CD4-4E87-A4CF-7DC6A8607F5D}" type="pres">
      <dgm:prSet presAssocID="{1100EAE4-FFBE-4AFA-9C94-DC5E76A22C1D}" presName="Name19" presStyleLbl="parChTrans1D2" presStyleIdx="2" presStyleCnt="3"/>
      <dgm:spPr/>
      <dgm:t>
        <a:bodyPr/>
        <a:lstStyle/>
        <a:p>
          <a:endParaRPr lang="en-US"/>
        </a:p>
      </dgm:t>
    </dgm:pt>
    <dgm:pt modelId="{A270EAD9-23CD-43FC-8D5F-6B42A5994032}" type="pres">
      <dgm:prSet presAssocID="{F818607D-09E5-4072-AED6-A56C46E9B595}" presName="Name21" presStyleCnt="0"/>
      <dgm:spPr/>
      <dgm:t>
        <a:bodyPr/>
        <a:lstStyle/>
        <a:p>
          <a:endParaRPr lang="en-US"/>
        </a:p>
      </dgm:t>
    </dgm:pt>
    <dgm:pt modelId="{71AAA54E-10AA-4689-8492-21B18CE80370}" type="pres">
      <dgm:prSet presAssocID="{F818607D-09E5-4072-AED6-A56C46E9B595}" presName="level2Shape" presStyleLbl="node2" presStyleIdx="2" presStyleCnt="3"/>
      <dgm:spPr/>
      <dgm:t>
        <a:bodyPr/>
        <a:lstStyle/>
        <a:p>
          <a:endParaRPr lang="en-US"/>
        </a:p>
      </dgm:t>
    </dgm:pt>
    <dgm:pt modelId="{AF289EFF-D13B-4BF6-AD19-3EFFDBAACD71}" type="pres">
      <dgm:prSet presAssocID="{F818607D-09E5-4072-AED6-A56C46E9B595}" presName="hierChild3" presStyleCnt="0"/>
      <dgm:spPr/>
      <dgm:t>
        <a:bodyPr/>
        <a:lstStyle/>
        <a:p>
          <a:endParaRPr lang="en-US"/>
        </a:p>
      </dgm:t>
    </dgm:pt>
    <dgm:pt modelId="{B1D43E32-E5C9-43B2-9765-76DAA273B28D}" type="pres">
      <dgm:prSet presAssocID="{0372111D-7EE7-4CB8-BAB8-BF418D2119FD}" presName="bgShapesFlow" presStyleCnt="0"/>
      <dgm:spPr/>
      <dgm:t>
        <a:bodyPr/>
        <a:lstStyle/>
        <a:p>
          <a:endParaRPr lang="en-US"/>
        </a:p>
      </dgm:t>
    </dgm:pt>
  </dgm:ptLst>
  <dgm:cxnLst>
    <dgm:cxn modelId="{F583AEC5-0D0E-4366-9BF9-EAB101439CB1}" type="presOf" srcId="{0372111D-7EE7-4CB8-BAB8-BF418D2119FD}" destId="{91C44EB9-4D6F-462F-8DEE-87855A38331A}" srcOrd="0" destOrd="0" presId="urn:microsoft.com/office/officeart/2005/8/layout/hierarchy6"/>
    <dgm:cxn modelId="{77B497EE-A299-4061-8AB0-2B19C9001846}" srcId="{0372111D-7EE7-4CB8-BAB8-BF418D2119FD}" destId="{AA7407E0-9A31-4183-BA61-385C6FC62E44}" srcOrd="0" destOrd="0" parTransId="{C5D16BF1-B391-480F-9044-A94F8A9F916E}" sibTransId="{CADC569A-084B-424B-9A14-6F06EA9E6B39}"/>
    <dgm:cxn modelId="{3F1B8C05-55C5-4FB3-9B49-13431B62AA5C}" type="presOf" srcId="{DF2E793B-6FFB-4D3C-8FF5-FF5C2260C8A8}" destId="{BBAF48BE-814E-4066-84CE-85BD2097568F}" srcOrd="0" destOrd="0" presId="urn:microsoft.com/office/officeart/2005/8/layout/hierarchy6"/>
    <dgm:cxn modelId="{BA2084E4-CB17-4463-A214-7C349A8AB30E}" type="presOf" srcId="{A0455186-8DD0-4916-8E04-9602EDB0A416}" destId="{4BD9252E-8AB9-4F19-9918-253555BEF597}" srcOrd="0" destOrd="0" presId="urn:microsoft.com/office/officeart/2005/8/layout/hierarchy6"/>
    <dgm:cxn modelId="{0532572A-C91B-4D47-9F94-9B3653CC1E34}" type="presOf" srcId="{F818607D-09E5-4072-AED6-A56C46E9B595}" destId="{71AAA54E-10AA-4689-8492-21B18CE80370}" srcOrd="0" destOrd="0" presId="urn:microsoft.com/office/officeart/2005/8/layout/hierarchy6"/>
    <dgm:cxn modelId="{8D0303A5-5F3E-47CA-871D-ABD1511A1449}" type="presOf" srcId="{AA7407E0-9A31-4183-BA61-385C6FC62E44}" destId="{626EBDDA-12E9-41DB-98AD-C220C79F0FF1}" srcOrd="0" destOrd="0" presId="urn:microsoft.com/office/officeart/2005/8/layout/hierarchy6"/>
    <dgm:cxn modelId="{D7BED4D4-4B93-4D95-9552-05BB1F6F8BA5}" srcId="{AA7407E0-9A31-4183-BA61-385C6FC62E44}" destId="{A0455186-8DD0-4916-8E04-9602EDB0A416}" srcOrd="1" destOrd="0" parTransId="{DF2E793B-6FFB-4D3C-8FF5-FF5C2260C8A8}" sibTransId="{35B4FB8D-1230-49C5-875C-A696C0AEB97F}"/>
    <dgm:cxn modelId="{2CCEC2FA-A32C-413C-A567-60566702C009}" srcId="{AA7407E0-9A31-4183-BA61-385C6FC62E44}" destId="{A71E41F7-F839-41D2-9349-DDEA1BED1339}" srcOrd="0" destOrd="0" parTransId="{72AFB847-FADB-4E5D-A10E-AD490D06A5AC}" sibTransId="{19318F91-98C1-4882-B44A-96586B629461}"/>
    <dgm:cxn modelId="{827FE0C8-7373-4650-AC27-0B5F599CD3F2}" type="presOf" srcId="{1100EAE4-FFBE-4AFA-9C94-DC5E76A22C1D}" destId="{2216F9D1-9CD4-4E87-A4CF-7DC6A8607F5D}" srcOrd="0" destOrd="0" presId="urn:microsoft.com/office/officeart/2005/8/layout/hierarchy6"/>
    <dgm:cxn modelId="{4BC460DA-D0D6-47A6-A066-86E175D02F49}" type="presOf" srcId="{A71E41F7-F839-41D2-9349-DDEA1BED1339}" destId="{A7498803-3550-4700-B2D7-2584A37AA241}" srcOrd="0" destOrd="0" presId="urn:microsoft.com/office/officeart/2005/8/layout/hierarchy6"/>
    <dgm:cxn modelId="{C673AC02-7F65-434A-8061-138FC7561D02}" type="presOf" srcId="{72AFB847-FADB-4E5D-A10E-AD490D06A5AC}" destId="{89DF1A51-AF52-48F0-AD01-E6B8ADBE0AE2}" srcOrd="0" destOrd="0" presId="urn:microsoft.com/office/officeart/2005/8/layout/hierarchy6"/>
    <dgm:cxn modelId="{166CA94F-15B6-4071-A5E9-A97B56648F91}" srcId="{AA7407E0-9A31-4183-BA61-385C6FC62E44}" destId="{F818607D-09E5-4072-AED6-A56C46E9B595}" srcOrd="2" destOrd="0" parTransId="{1100EAE4-FFBE-4AFA-9C94-DC5E76A22C1D}" sibTransId="{E73C26FE-3184-4799-8BCF-D1BBFBE4DA16}"/>
    <dgm:cxn modelId="{B382FE4F-4C6E-4DB7-85ED-4835B8782E28}" type="presParOf" srcId="{91C44EB9-4D6F-462F-8DEE-87855A38331A}" destId="{864B15F3-FC37-4E00-A5FF-EF32964EEBFC}" srcOrd="0" destOrd="0" presId="urn:microsoft.com/office/officeart/2005/8/layout/hierarchy6"/>
    <dgm:cxn modelId="{CBDCFCDB-CF64-486B-9BEB-0A63AE05E261}" type="presParOf" srcId="{864B15F3-FC37-4E00-A5FF-EF32964EEBFC}" destId="{18FD06C3-A378-4244-ABF9-5E34FAFAAAA7}" srcOrd="0" destOrd="0" presId="urn:microsoft.com/office/officeart/2005/8/layout/hierarchy6"/>
    <dgm:cxn modelId="{153122E4-334C-4F26-B8A4-0B96E1C2C980}" type="presParOf" srcId="{18FD06C3-A378-4244-ABF9-5E34FAFAAAA7}" destId="{601F8993-CA3C-4729-A89B-1519693FDABE}" srcOrd="0" destOrd="0" presId="urn:microsoft.com/office/officeart/2005/8/layout/hierarchy6"/>
    <dgm:cxn modelId="{435856A7-5A21-41D4-8101-F6827D48269F}" type="presParOf" srcId="{601F8993-CA3C-4729-A89B-1519693FDABE}" destId="{626EBDDA-12E9-41DB-98AD-C220C79F0FF1}" srcOrd="0" destOrd="0" presId="urn:microsoft.com/office/officeart/2005/8/layout/hierarchy6"/>
    <dgm:cxn modelId="{9D9A2AFA-3B56-4509-AF24-1F133BB4431F}" type="presParOf" srcId="{601F8993-CA3C-4729-A89B-1519693FDABE}" destId="{5212C21F-65A2-4680-9879-FAD44FE05537}" srcOrd="1" destOrd="0" presId="urn:microsoft.com/office/officeart/2005/8/layout/hierarchy6"/>
    <dgm:cxn modelId="{392BD526-68E0-4470-91B5-EF8DD49067C1}" type="presParOf" srcId="{5212C21F-65A2-4680-9879-FAD44FE05537}" destId="{89DF1A51-AF52-48F0-AD01-E6B8ADBE0AE2}" srcOrd="0" destOrd="0" presId="urn:microsoft.com/office/officeart/2005/8/layout/hierarchy6"/>
    <dgm:cxn modelId="{8350F8CE-AAD5-4064-A3DB-B7C5AA984E3B}" type="presParOf" srcId="{5212C21F-65A2-4680-9879-FAD44FE05537}" destId="{FCAA8E06-7AF5-4E59-A2EF-FFFEF62A5F4E}" srcOrd="1" destOrd="0" presId="urn:microsoft.com/office/officeart/2005/8/layout/hierarchy6"/>
    <dgm:cxn modelId="{A141C8CB-D066-4537-B3C4-22567769A882}" type="presParOf" srcId="{FCAA8E06-7AF5-4E59-A2EF-FFFEF62A5F4E}" destId="{A7498803-3550-4700-B2D7-2584A37AA241}" srcOrd="0" destOrd="0" presId="urn:microsoft.com/office/officeart/2005/8/layout/hierarchy6"/>
    <dgm:cxn modelId="{6F572993-6C52-43F3-A748-F4ACDDFB9AA9}" type="presParOf" srcId="{FCAA8E06-7AF5-4E59-A2EF-FFFEF62A5F4E}" destId="{BADF6A63-F9FE-4525-8C69-7DAD5F7D1A18}" srcOrd="1" destOrd="0" presId="urn:microsoft.com/office/officeart/2005/8/layout/hierarchy6"/>
    <dgm:cxn modelId="{75424C7B-5163-4DA4-91A3-A5BB3674BBE6}" type="presParOf" srcId="{5212C21F-65A2-4680-9879-FAD44FE05537}" destId="{BBAF48BE-814E-4066-84CE-85BD2097568F}" srcOrd="2" destOrd="0" presId="urn:microsoft.com/office/officeart/2005/8/layout/hierarchy6"/>
    <dgm:cxn modelId="{69ED5297-1732-4820-B990-C8CB06C3D4C5}" type="presParOf" srcId="{5212C21F-65A2-4680-9879-FAD44FE05537}" destId="{16932544-64EE-4070-A748-026D00E2D053}" srcOrd="3" destOrd="0" presId="urn:microsoft.com/office/officeart/2005/8/layout/hierarchy6"/>
    <dgm:cxn modelId="{597E07B9-0553-450B-88E5-EF49077D7141}" type="presParOf" srcId="{16932544-64EE-4070-A748-026D00E2D053}" destId="{4BD9252E-8AB9-4F19-9918-253555BEF597}" srcOrd="0" destOrd="0" presId="urn:microsoft.com/office/officeart/2005/8/layout/hierarchy6"/>
    <dgm:cxn modelId="{4FA387D8-5177-4FBC-A8AC-F114A19F4C3D}" type="presParOf" srcId="{16932544-64EE-4070-A748-026D00E2D053}" destId="{48447369-3655-400F-A99B-5EC750BB2E68}" srcOrd="1" destOrd="0" presId="urn:microsoft.com/office/officeart/2005/8/layout/hierarchy6"/>
    <dgm:cxn modelId="{707F8566-A6DF-47FA-BB69-78AE4A0C83F0}" type="presParOf" srcId="{5212C21F-65A2-4680-9879-FAD44FE05537}" destId="{2216F9D1-9CD4-4E87-A4CF-7DC6A8607F5D}" srcOrd="4" destOrd="0" presId="urn:microsoft.com/office/officeart/2005/8/layout/hierarchy6"/>
    <dgm:cxn modelId="{203D977B-44C3-4715-9790-4629562A6AF3}" type="presParOf" srcId="{5212C21F-65A2-4680-9879-FAD44FE05537}" destId="{A270EAD9-23CD-43FC-8D5F-6B42A5994032}" srcOrd="5" destOrd="0" presId="urn:microsoft.com/office/officeart/2005/8/layout/hierarchy6"/>
    <dgm:cxn modelId="{4164E73E-50F6-45F0-B650-2416ECC20252}" type="presParOf" srcId="{A270EAD9-23CD-43FC-8D5F-6B42A5994032}" destId="{71AAA54E-10AA-4689-8492-21B18CE80370}" srcOrd="0" destOrd="0" presId="urn:microsoft.com/office/officeart/2005/8/layout/hierarchy6"/>
    <dgm:cxn modelId="{7C968420-6825-4053-A27C-7185BDEAEAD6}" type="presParOf" srcId="{A270EAD9-23CD-43FC-8D5F-6B42A5994032}" destId="{AF289EFF-D13B-4BF6-AD19-3EFFDBAACD71}" srcOrd="1" destOrd="0" presId="urn:microsoft.com/office/officeart/2005/8/layout/hierarchy6"/>
    <dgm:cxn modelId="{43293B05-D4ED-40D9-901F-3D8760D79EEB}" type="presParOf" srcId="{91C44EB9-4D6F-462F-8DEE-87855A38331A}" destId="{B1D43E32-E5C9-43B2-9765-76DAA273B28D}"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2720467-2E5E-3D4D-88BE-E8ED9FEFD3B0}" type="doc">
      <dgm:prSet loTypeId="urn:microsoft.com/office/officeart/2008/layout/AscendingPictureAccentProcess" loCatId="process" qsTypeId="urn:microsoft.com/office/officeart/2005/8/quickstyle/3d3" qsCatId="3D" csTypeId="urn:microsoft.com/office/officeart/2005/8/colors/accent1_2" csCatId="accent1" phldr="1"/>
      <dgm:spPr/>
    </dgm:pt>
    <dgm:pt modelId="{94706E6B-2ACE-894B-BEC6-A4674202F34D}">
      <dgm:prSet phldrT="[Text]"/>
      <dgm:spPr/>
      <dgm:t>
        <a:bodyPr/>
        <a:lstStyle/>
        <a:p>
          <a:r>
            <a:rPr lang="ar-IQ" dirty="0" smtClean="0">
              <a:solidFill>
                <a:schemeClr val="tx1"/>
              </a:solidFill>
            </a:rPr>
            <a:t>آزادانه</a:t>
          </a:r>
          <a:endParaRPr lang="en-US" dirty="0">
            <a:solidFill>
              <a:schemeClr val="tx1"/>
            </a:solidFill>
          </a:endParaRPr>
        </a:p>
      </dgm:t>
    </dgm:pt>
    <dgm:pt modelId="{F1150244-99AE-8143-A8B3-0940F937D19F}" type="parTrans" cxnId="{CB62AF2A-C15E-7843-8B1B-B8179E05A58D}">
      <dgm:prSet/>
      <dgm:spPr/>
      <dgm:t>
        <a:bodyPr/>
        <a:lstStyle/>
        <a:p>
          <a:endParaRPr lang="en-US">
            <a:solidFill>
              <a:schemeClr val="tx1"/>
            </a:solidFill>
          </a:endParaRPr>
        </a:p>
      </dgm:t>
    </dgm:pt>
    <dgm:pt modelId="{17475F9F-8649-6043-BD4B-C4D9704F9F84}" type="sibTrans" cxnId="{CB62AF2A-C15E-7843-8B1B-B8179E05A58D}">
      <dgm:prSet/>
      <dgm:spPr/>
      <dgm:t>
        <a:bodyPr/>
        <a:lstStyle/>
        <a:p>
          <a:endParaRPr lang="en-US">
            <a:solidFill>
              <a:schemeClr val="tx1"/>
            </a:solidFill>
          </a:endParaRPr>
        </a:p>
      </dgm:t>
    </dgm:pt>
    <dgm:pt modelId="{97114820-7EDE-494A-86A0-6FC87660B335}">
      <dgm:prSet phldrT="[Text]"/>
      <dgm:spPr/>
      <dgm:t>
        <a:bodyPr/>
        <a:lstStyle/>
        <a:p>
          <a:r>
            <a:rPr lang="ar-IQ" dirty="0" smtClean="0">
              <a:solidFill>
                <a:schemeClr val="tx1"/>
              </a:solidFill>
            </a:rPr>
            <a:t>آگاهانه</a:t>
          </a:r>
          <a:endParaRPr lang="en-US" dirty="0">
            <a:solidFill>
              <a:schemeClr val="tx1"/>
            </a:solidFill>
          </a:endParaRPr>
        </a:p>
      </dgm:t>
    </dgm:pt>
    <dgm:pt modelId="{42C3CAFC-AF45-8044-B2BE-14B4592108DE}" type="parTrans" cxnId="{94DD0964-1248-504A-9839-05886353D721}">
      <dgm:prSet/>
      <dgm:spPr/>
      <dgm:t>
        <a:bodyPr/>
        <a:lstStyle/>
        <a:p>
          <a:endParaRPr lang="en-US">
            <a:solidFill>
              <a:schemeClr val="tx1"/>
            </a:solidFill>
          </a:endParaRPr>
        </a:p>
      </dgm:t>
    </dgm:pt>
    <dgm:pt modelId="{1F9F79C0-E747-334C-9896-59B6C0BB85A3}" type="sibTrans" cxnId="{94DD0964-1248-504A-9839-05886353D721}">
      <dgm:prSet/>
      <dgm:spPr/>
      <dgm:t>
        <a:bodyPr/>
        <a:lstStyle/>
        <a:p>
          <a:endParaRPr lang="en-US">
            <a:solidFill>
              <a:schemeClr val="tx1"/>
            </a:solidFill>
          </a:endParaRPr>
        </a:p>
      </dgm:t>
    </dgm:pt>
    <dgm:pt modelId="{F2D097D6-8BB5-7A40-9D19-4B63F2CD7250}">
      <dgm:prSet phldrT="[Text]"/>
      <dgm:spPr/>
      <dgm:t>
        <a:bodyPr/>
        <a:lstStyle/>
        <a:p>
          <a:r>
            <a:rPr lang="ar-IQ" dirty="0" smtClean="0">
              <a:solidFill>
                <a:schemeClr val="tx1"/>
              </a:solidFill>
            </a:rPr>
            <a:t>داوطلبانه</a:t>
          </a:r>
          <a:endParaRPr lang="en-US" dirty="0">
            <a:solidFill>
              <a:schemeClr val="tx1"/>
            </a:solidFill>
          </a:endParaRPr>
        </a:p>
      </dgm:t>
    </dgm:pt>
    <dgm:pt modelId="{54714854-94B2-6940-91ED-B4D28BC26512}" type="parTrans" cxnId="{6C58E590-5144-E241-A179-F5098A5A6C76}">
      <dgm:prSet/>
      <dgm:spPr/>
      <dgm:t>
        <a:bodyPr/>
        <a:lstStyle/>
        <a:p>
          <a:endParaRPr lang="en-US">
            <a:solidFill>
              <a:schemeClr val="tx1"/>
            </a:solidFill>
          </a:endParaRPr>
        </a:p>
      </dgm:t>
    </dgm:pt>
    <dgm:pt modelId="{17302AEF-A6D9-A440-8D22-47E5E321A6B7}" type="sibTrans" cxnId="{6C58E590-5144-E241-A179-F5098A5A6C76}">
      <dgm:prSet/>
      <dgm:spPr/>
      <dgm:t>
        <a:bodyPr/>
        <a:lstStyle/>
        <a:p>
          <a:endParaRPr lang="en-US">
            <a:solidFill>
              <a:schemeClr val="tx1"/>
            </a:solidFill>
          </a:endParaRPr>
        </a:p>
      </dgm:t>
    </dgm:pt>
    <dgm:pt modelId="{82A03492-67A0-4C35-8CF4-E7B782C6DADB}" type="pres">
      <dgm:prSet presAssocID="{82720467-2E5E-3D4D-88BE-E8ED9FEFD3B0}" presName="Name0" presStyleCnt="0">
        <dgm:presLayoutVars>
          <dgm:chMax val="7"/>
          <dgm:chPref val="7"/>
          <dgm:dir/>
        </dgm:presLayoutVars>
      </dgm:prSet>
      <dgm:spPr/>
    </dgm:pt>
    <dgm:pt modelId="{6D78AD83-8BDE-4545-A1D6-951FB8544F6A}" type="pres">
      <dgm:prSet presAssocID="{82720467-2E5E-3D4D-88BE-E8ED9FEFD3B0}" presName="dot1" presStyleLbl="alignNode1" presStyleIdx="0" presStyleCnt="12"/>
      <dgm:spPr/>
    </dgm:pt>
    <dgm:pt modelId="{EEC1B798-EC5C-4FC6-81B8-FC36217F4E8B}" type="pres">
      <dgm:prSet presAssocID="{82720467-2E5E-3D4D-88BE-E8ED9FEFD3B0}" presName="dot2" presStyleLbl="alignNode1" presStyleIdx="1" presStyleCnt="12"/>
      <dgm:spPr/>
    </dgm:pt>
    <dgm:pt modelId="{8E0132AF-0F8B-4EBA-877A-958AB0B2110E}" type="pres">
      <dgm:prSet presAssocID="{82720467-2E5E-3D4D-88BE-E8ED9FEFD3B0}" presName="dot3" presStyleLbl="alignNode1" presStyleIdx="2" presStyleCnt="12"/>
      <dgm:spPr/>
    </dgm:pt>
    <dgm:pt modelId="{29CD1580-0F1D-407E-8AC0-BF969D7D1C27}" type="pres">
      <dgm:prSet presAssocID="{82720467-2E5E-3D4D-88BE-E8ED9FEFD3B0}" presName="dot4" presStyleLbl="alignNode1" presStyleIdx="3" presStyleCnt="12"/>
      <dgm:spPr/>
    </dgm:pt>
    <dgm:pt modelId="{D0FB1924-70DF-4F36-B7D8-DFEB68FACDF3}" type="pres">
      <dgm:prSet presAssocID="{82720467-2E5E-3D4D-88BE-E8ED9FEFD3B0}" presName="dot5" presStyleLbl="alignNode1" presStyleIdx="4" presStyleCnt="12"/>
      <dgm:spPr/>
    </dgm:pt>
    <dgm:pt modelId="{9A1D6537-D628-46EB-8F18-B3F58DB112A2}" type="pres">
      <dgm:prSet presAssocID="{82720467-2E5E-3D4D-88BE-E8ED9FEFD3B0}" presName="dotArrow1" presStyleLbl="alignNode1" presStyleIdx="5" presStyleCnt="12"/>
      <dgm:spPr/>
    </dgm:pt>
    <dgm:pt modelId="{1689BAC9-E3C6-492C-A033-B4D3621763C3}" type="pres">
      <dgm:prSet presAssocID="{82720467-2E5E-3D4D-88BE-E8ED9FEFD3B0}" presName="dotArrow2" presStyleLbl="alignNode1" presStyleIdx="6" presStyleCnt="12"/>
      <dgm:spPr/>
    </dgm:pt>
    <dgm:pt modelId="{4E2EE9DF-6097-43C3-A336-1DE093BDA477}" type="pres">
      <dgm:prSet presAssocID="{82720467-2E5E-3D4D-88BE-E8ED9FEFD3B0}" presName="dotArrow3" presStyleLbl="alignNode1" presStyleIdx="7" presStyleCnt="12"/>
      <dgm:spPr/>
    </dgm:pt>
    <dgm:pt modelId="{4E9A2474-4C18-4896-8C4D-77B9AA15DB99}" type="pres">
      <dgm:prSet presAssocID="{82720467-2E5E-3D4D-88BE-E8ED9FEFD3B0}" presName="dotArrow4" presStyleLbl="alignNode1" presStyleIdx="8" presStyleCnt="12"/>
      <dgm:spPr/>
    </dgm:pt>
    <dgm:pt modelId="{276FA0D3-CDD0-4F6A-BCB8-412688ACAFE3}" type="pres">
      <dgm:prSet presAssocID="{82720467-2E5E-3D4D-88BE-E8ED9FEFD3B0}" presName="dotArrow5" presStyleLbl="alignNode1" presStyleIdx="9" presStyleCnt="12"/>
      <dgm:spPr/>
    </dgm:pt>
    <dgm:pt modelId="{09ACF60B-A761-4A5D-AEB7-D58F0D784A51}" type="pres">
      <dgm:prSet presAssocID="{82720467-2E5E-3D4D-88BE-E8ED9FEFD3B0}" presName="dotArrow6" presStyleLbl="alignNode1" presStyleIdx="10" presStyleCnt="12"/>
      <dgm:spPr/>
    </dgm:pt>
    <dgm:pt modelId="{0379338F-CBD5-40E5-8200-33B00B7638D4}" type="pres">
      <dgm:prSet presAssocID="{82720467-2E5E-3D4D-88BE-E8ED9FEFD3B0}" presName="dotArrow7" presStyleLbl="alignNode1" presStyleIdx="11" presStyleCnt="12"/>
      <dgm:spPr/>
    </dgm:pt>
    <dgm:pt modelId="{9BCC2FE5-D01F-4D0B-B895-82746D35D505}" type="pres">
      <dgm:prSet presAssocID="{94706E6B-2ACE-894B-BEC6-A4674202F34D}" presName="parTx1" presStyleLbl="node1" presStyleIdx="0" presStyleCnt="3"/>
      <dgm:spPr/>
      <dgm:t>
        <a:bodyPr/>
        <a:lstStyle/>
        <a:p>
          <a:endParaRPr lang="en-US"/>
        </a:p>
      </dgm:t>
    </dgm:pt>
    <dgm:pt modelId="{10B9031C-E1BB-44E9-8356-28E0156A4019}" type="pres">
      <dgm:prSet presAssocID="{17475F9F-8649-6043-BD4B-C4D9704F9F84}" presName="picture1" presStyleCnt="0"/>
      <dgm:spPr/>
    </dgm:pt>
    <dgm:pt modelId="{6BE182B1-6206-441B-856E-CE2230C81B76}" type="pres">
      <dgm:prSet presAssocID="{17475F9F-8649-6043-BD4B-C4D9704F9F84}" presName="imageRepeatNode" presStyleLbl="fgImgPlace1" presStyleIdx="0" presStyleCnt="3"/>
      <dgm:spPr/>
      <dgm:t>
        <a:bodyPr/>
        <a:lstStyle/>
        <a:p>
          <a:endParaRPr lang="en-US"/>
        </a:p>
      </dgm:t>
    </dgm:pt>
    <dgm:pt modelId="{0070277B-CDA7-4B61-B5F5-8DF581B1FA8F}" type="pres">
      <dgm:prSet presAssocID="{97114820-7EDE-494A-86A0-6FC87660B335}" presName="parTx2" presStyleLbl="node1" presStyleIdx="1" presStyleCnt="3"/>
      <dgm:spPr/>
      <dgm:t>
        <a:bodyPr/>
        <a:lstStyle/>
        <a:p>
          <a:endParaRPr lang="en-US"/>
        </a:p>
      </dgm:t>
    </dgm:pt>
    <dgm:pt modelId="{87B808B1-F114-431F-AF8C-9A01CE5E4031}" type="pres">
      <dgm:prSet presAssocID="{1F9F79C0-E747-334C-9896-59B6C0BB85A3}" presName="picture2" presStyleCnt="0"/>
      <dgm:spPr/>
    </dgm:pt>
    <dgm:pt modelId="{86AF188B-F46B-4447-A672-0A3F42D86C87}" type="pres">
      <dgm:prSet presAssocID="{1F9F79C0-E747-334C-9896-59B6C0BB85A3}" presName="imageRepeatNode" presStyleLbl="fgImgPlace1" presStyleIdx="1" presStyleCnt="3"/>
      <dgm:spPr/>
      <dgm:t>
        <a:bodyPr/>
        <a:lstStyle/>
        <a:p>
          <a:endParaRPr lang="en-US"/>
        </a:p>
      </dgm:t>
    </dgm:pt>
    <dgm:pt modelId="{53FB3D79-7E38-47C4-BC79-C3B8F608F2B1}" type="pres">
      <dgm:prSet presAssocID="{F2D097D6-8BB5-7A40-9D19-4B63F2CD7250}" presName="parTx3" presStyleLbl="node1" presStyleIdx="2" presStyleCnt="3"/>
      <dgm:spPr/>
      <dgm:t>
        <a:bodyPr/>
        <a:lstStyle/>
        <a:p>
          <a:endParaRPr lang="en-US"/>
        </a:p>
      </dgm:t>
    </dgm:pt>
    <dgm:pt modelId="{78EDFEE0-9BC0-401B-9D97-B6A8F6C82CC0}" type="pres">
      <dgm:prSet presAssocID="{17302AEF-A6D9-A440-8D22-47E5E321A6B7}" presName="picture3" presStyleCnt="0"/>
      <dgm:spPr/>
    </dgm:pt>
    <dgm:pt modelId="{49B29D4C-63C5-4A0C-8D61-87B2905F8183}" type="pres">
      <dgm:prSet presAssocID="{17302AEF-A6D9-A440-8D22-47E5E321A6B7}" presName="imageRepeatNode" presStyleLbl="fgImgPlace1" presStyleIdx="2" presStyleCnt="3"/>
      <dgm:spPr/>
      <dgm:t>
        <a:bodyPr/>
        <a:lstStyle/>
        <a:p>
          <a:endParaRPr lang="en-US"/>
        </a:p>
      </dgm:t>
    </dgm:pt>
  </dgm:ptLst>
  <dgm:cxnLst>
    <dgm:cxn modelId="{D1559D91-2CCB-4F8B-9F87-E4A613549FAB}" type="presOf" srcId="{82720467-2E5E-3D4D-88BE-E8ED9FEFD3B0}" destId="{82A03492-67A0-4C35-8CF4-E7B782C6DADB}" srcOrd="0" destOrd="0" presId="urn:microsoft.com/office/officeart/2008/layout/AscendingPictureAccentProcess"/>
    <dgm:cxn modelId="{CB62AF2A-C15E-7843-8B1B-B8179E05A58D}" srcId="{82720467-2E5E-3D4D-88BE-E8ED9FEFD3B0}" destId="{94706E6B-2ACE-894B-BEC6-A4674202F34D}" srcOrd="0" destOrd="0" parTransId="{F1150244-99AE-8143-A8B3-0940F937D19F}" sibTransId="{17475F9F-8649-6043-BD4B-C4D9704F9F84}"/>
    <dgm:cxn modelId="{20187211-5DF8-4F86-804F-A3C4EBF6AFC7}" type="presOf" srcId="{17475F9F-8649-6043-BD4B-C4D9704F9F84}" destId="{6BE182B1-6206-441B-856E-CE2230C81B76}" srcOrd="0" destOrd="0" presId="urn:microsoft.com/office/officeart/2008/layout/AscendingPictureAccentProcess"/>
    <dgm:cxn modelId="{4673DAD5-BD55-47B1-981C-FFD9FE87A8B6}" type="presOf" srcId="{94706E6B-2ACE-894B-BEC6-A4674202F34D}" destId="{9BCC2FE5-D01F-4D0B-B895-82746D35D505}" srcOrd="0" destOrd="0" presId="urn:microsoft.com/office/officeart/2008/layout/AscendingPictureAccentProcess"/>
    <dgm:cxn modelId="{C6EC08CC-2A43-492B-B549-62058441789D}" type="presOf" srcId="{F2D097D6-8BB5-7A40-9D19-4B63F2CD7250}" destId="{53FB3D79-7E38-47C4-BC79-C3B8F608F2B1}" srcOrd="0" destOrd="0" presId="urn:microsoft.com/office/officeart/2008/layout/AscendingPictureAccentProcess"/>
    <dgm:cxn modelId="{3EA89614-B918-4A3A-8E6C-52651549CBA5}" type="presOf" srcId="{17302AEF-A6D9-A440-8D22-47E5E321A6B7}" destId="{49B29D4C-63C5-4A0C-8D61-87B2905F8183}" srcOrd="0" destOrd="0" presId="urn:microsoft.com/office/officeart/2008/layout/AscendingPictureAccentProcess"/>
    <dgm:cxn modelId="{63229C32-AC2A-476E-9718-C06639FB7E4C}" type="presOf" srcId="{1F9F79C0-E747-334C-9896-59B6C0BB85A3}" destId="{86AF188B-F46B-4447-A672-0A3F42D86C87}" srcOrd="0" destOrd="0" presId="urn:microsoft.com/office/officeart/2008/layout/AscendingPictureAccentProcess"/>
    <dgm:cxn modelId="{05BA7144-C177-4C48-98C5-126022F15402}" type="presOf" srcId="{97114820-7EDE-494A-86A0-6FC87660B335}" destId="{0070277B-CDA7-4B61-B5F5-8DF581B1FA8F}" srcOrd="0" destOrd="0" presId="urn:microsoft.com/office/officeart/2008/layout/AscendingPictureAccentProcess"/>
    <dgm:cxn modelId="{6C58E590-5144-E241-A179-F5098A5A6C76}" srcId="{82720467-2E5E-3D4D-88BE-E8ED9FEFD3B0}" destId="{F2D097D6-8BB5-7A40-9D19-4B63F2CD7250}" srcOrd="2" destOrd="0" parTransId="{54714854-94B2-6940-91ED-B4D28BC26512}" sibTransId="{17302AEF-A6D9-A440-8D22-47E5E321A6B7}"/>
    <dgm:cxn modelId="{94DD0964-1248-504A-9839-05886353D721}" srcId="{82720467-2E5E-3D4D-88BE-E8ED9FEFD3B0}" destId="{97114820-7EDE-494A-86A0-6FC87660B335}" srcOrd="1" destOrd="0" parTransId="{42C3CAFC-AF45-8044-B2BE-14B4592108DE}" sibTransId="{1F9F79C0-E747-334C-9896-59B6C0BB85A3}"/>
    <dgm:cxn modelId="{17979BC3-4777-4478-8798-4F0BE24C322D}" type="presParOf" srcId="{82A03492-67A0-4C35-8CF4-E7B782C6DADB}" destId="{6D78AD83-8BDE-4545-A1D6-951FB8544F6A}" srcOrd="0" destOrd="0" presId="urn:microsoft.com/office/officeart/2008/layout/AscendingPictureAccentProcess"/>
    <dgm:cxn modelId="{3B58C7D5-D7A5-4FD5-BEB8-930D5D169D13}" type="presParOf" srcId="{82A03492-67A0-4C35-8CF4-E7B782C6DADB}" destId="{EEC1B798-EC5C-4FC6-81B8-FC36217F4E8B}" srcOrd="1" destOrd="0" presId="urn:microsoft.com/office/officeart/2008/layout/AscendingPictureAccentProcess"/>
    <dgm:cxn modelId="{05AC68B9-5AE8-4EA5-AA44-161D0EC2EBD8}" type="presParOf" srcId="{82A03492-67A0-4C35-8CF4-E7B782C6DADB}" destId="{8E0132AF-0F8B-4EBA-877A-958AB0B2110E}" srcOrd="2" destOrd="0" presId="urn:microsoft.com/office/officeart/2008/layout/AscendingPictureAccentProcess"/>
    <dgm:cxn modelId="{9E59FB92-2078-4E00-81B2-4A03D7091328}" type="presParOf" srcId="{82A03492-67A0-4C35-8CF4-E7B782C6DADB}" destId="{29CD1580-0F1D-407E-8AC0-BF969D7D1C27}" srcOrd="3" destOrd="0" presId="urn:microsoft.com/office/officeart/2008/layout/AscendingPictureAccentProcess"/>
    <dgm:cxn modelId="{A038FDDF-3C68-4F8F-9E2C-C2F3C28DDDEF}" type="presParOf" srcId="{82A03492-67A0-4C35-8CF4-E7B782C6DADB}" destId="{D0FB1924-70DF-4F36-B7D8-DFEB68FACDF3}" srcOrd="4" destOrd="0" presId="urn:microsoft.com/office/officeart/2008/layout/AscendingPictureAccentProcess"/>
    <dgm:cxn modelId="{6D66B454-0AD1-4AD3-B7F8-01ED0B57D39F}" type="presParOf" srcId="{82A03492-67A0-4C35-8CF4-E7B782C6DADB}" destId="{9A1D6537-D628-46EB-8F18-B3F58DB112A2}" srcOrd="5" destOrd="0" presId="urn:microsoft.com/office/officeart/2008/layout/AscendingPictureAccentProcess"/>
    <dgm:cxn modelId="{D6790F8C-0DC9-4CD1-85AF-88215E4415B4}" type="presParOf" srcId="{82A03492-67A0-4C35-8CF4-E7B782C6DADB}" destId="{1689BAC9-E3C6-492C-A033-B4D3621763C3}" srcOrd="6" destOrd="0" presId="urn:microsoft.com/office/officeart/2008/layout/AscendingPictureAccentProcess"/>
    <dgm:cxn modelId="{566BDD42-CE3F-47B1-9254-C2667B4C1CF3}" type="presParOf" srcId="{82A03492-67A0-4C35-8CF4-E7B782C6DADB}" destId="{4E2EE9DF-6097-43C3-A336-1DE093BDA477}" srcOrd="7" destOrd="0" presId="urn:microsoft.com/office/officeart/2008/layout/AscendingPictureAccentProcess"/>
    <dgm:cxn modelId="{BEE9D262-381C-45E8-8127-690300B4E099}" type="presParOf" srcId="{82A03492-67A0-4C35-8CF4-E7B782C6DADB}" destId="{4E9A2474-4C18-4896-8C4D-77B9AA15DB99}" srcOrd="8" destOrd="0" presId="urn:microsoft.com/office/officeart/2008/layout/AscendingPictureAccentProcess"/>
    <dgm:cxn modelId="{B4064FCE-53CA-42EB-BA26-E25E0CD99C29}" type="presParOf" srcId="{82A03492-67A0-4C35-8CF4-E7B782C6DADB}" destId="{276FA0D3-CDD0-4F6A-BCB8-412688ACAFE3}" srcOrd="9" destOrd="0" presId="urn:microsoft.com/office/officeart/2008/layout/AscendingPictureAccentProcess"/>
    <dgm:cxn modelId="{15683D88-A050-4045-80A2-1C5EEB405FD2}" type="presParOf" srcId="{82A03492-67A0-4C35-8CF4-E7B782C6DADB}" destId="{09ACF60B-A761-4A5D-AEB7-D58F0D784A51}" srcOrd="10" destOrd="0" presId="urn:microsoft.com/office/officeart/2008/layout/AscendingPictureAccentProcess"/>
    <dgm:cxn modelId="{53C8B360-3359-43B6-B4DE-574D8010F282}" type="presParOf" srcId="{82A03492-67A0-4C35-8CF4-E7B782C6DADB}" destId="{0379338F-CBD5-40E5-8200-33B00B7638D4}" srcOrd="11" destOrd="0" presId="urn:microsoft.com/office/officeart/2008/layout/AscendingPictureAccentProcess"/>
    <dgm:cxn modelId="{A83EA570-9535-4DEE-8543-6DF7D3AC588D}" type="presParOf" srcId="{82A03492-67A0-4C35-8CF4-E7B782C6DADB}" destId="{9BCC2FE5-D01F-4D0B-B895-82746D35D505}" srcOrd="12" destOrd="0" presId="urn:microsoft.com/office/officeart/2008/layout/AscendingPictureAccentProcess"/>
    <dgm:cxn modelId="{E3FF10E8-0CF1-46CB-8184-4FD1633D88A0}" type="presParOf" srcId="{82A03492-67A0-4C35-8CF4-E7B782C6DADB}" destId="{10B9031C-E1BB-44E9-8356-28E0156A4019}" srcOrd="13" destOrd="0" presId="urn:microsoft.com/office/officeart/2008/layout/AscendingPictureAccentProcess"/>
    <dgm:cxn modelId="{C34EA500-9A68-4329-852E-3181FD9FB6BD}" type="presParOf" srcId="{10B9031C-E1BB-44E9-8356-28E0156A4019}" destId="{6BE182B1-6206-441B-856E-CE2230C81B76}" srcOrd="0" destOrd="0" presId="urn:microsoft.com/office/officeart/2008/layout/AscendingPictureAccentProcess"/>
    <dgm:cxn modelId="{6991F149-84A5-46DD-BA0B-CE86F21F779C}" type="presParOf" srcId="{82A03492-67A0-4C35-8CF4-E7B782C6DADB}" destId="{0070277B-CDA7-4B61-B5F5-8DF581B1FA8F}" srcOrd="14" destOrd="0" presId="urn:microsoft.com/office/officeart/2008/layout/AscendingPictureAccentProcess"/>
    <dgm:cxn modelId="{4D9D8ADE-DF34-4924-8D15-A45FB0F3B4A0}" type="presParOf" srcId="{82A03492-67A0-4C35-8CF4-E7B782C6DADB}" destId="{87B808B1-F114-431F-AF8C-9A01CE5E4031}" srcOrd="15" destOrd="0" presId="urn:microsoft.com/office/officeart/2008/layout/AscendingPictureAccentProcess"/>
    <dgm:cxn modelId="{057B7587-7C42-4739-AE73-0FFC173D1A7D}" type="presParOf" srcId="{87B808B1-F114-431F-AF8C-9A01CE5E4031}" destId="{86AF188B-F46B-4447-A672-0A3F42D86C87}" srcOrd="0" destOrd="0" presId="urn:microsoft.com/office/officeart/2008/layout/AscendingPictureAccentProcess"/>
    <dgm:cxn modelId="{08232862-CB50-447A-A76C-CAC601D69DD8}" type="presParOf" srcId="{82A03492-67A0-4C35-8CF4-E7B782C6DADB}" destId="{53FB3D79-7E38-47C4-BC79-C3B8F608F2B1}" srcOrd="16" destOrd="0" presId="urn:microsoft.com/office/officeart/2008/layout/AscendingPictureAccentProcess"/>
    <dgm:cxn modelId="{65B3EF51-36CF-4528-95CE-410B51F51460}" type="presParOf" srcId="{82A03492-67A0-4C35-8CF4-E7B782C6DADB}" destId="{78EDFEE0-9BC0-401B-9D97-B6A8F6C82CC0}" srcOrd="17" destOrd="0" presId="urn:microsoft.com/office/officeart/2008/layout/AscendingPictureAccentProcess"/>
    <dgm:cxn modelId="{D0060840-1A73-4D3F-91CC-A033525BD1B1}" type="presParOf" srcId="{78EDFEE0-9BC0-401B-9D97-B6A8F6C82CC0}" destId="{49B29D4C-63C5-4A0C-8D61-87B2905F8183}"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3DD528-C97E-468E-8C3A-BCB0CF697114}" type="doc">
      <dgm:prSet loTypeId="urn:microsoft.com/office/officeart/2005/8/layout/chart3" loCatId="relationship" qsTypeId="urn:microsoft.com/office/officeart/2005/8/quickstyle/simple1" qsCatId="simple" csTypeId="urn:microsoft.com/office/officeart/2005/8/colors/accent2_2" csCatId="accent2" phldr="1"/>
      <dgm:spPr/>
    </dgm:pt>
    <dgm:pt modelId="{155365E1-A13F-4D44-82D8-2AB2497A9F8A}">
      <dgm:prSet phldrT="[Text]"/>
      <dgm:spPr/>
      <dgm:t>
        <a:bodyPr/>
        <a:lstStyle/>
        <a:p>
          <a:r>
            <a:rPr lang="fa-IR" dirty="0" smtClean="0">
              <a:cs typeface="B Mitra" panose="00000400000000000000" pitchFamily="2" charset="-78"/>
            </a:rPr>
            <a:t>شفاهی</a:t>
          </a:r>
          <a:endParaRPr lang="en-US" dirty="0">
            <a:cs typeface="B Mitra" panose="00000400000000000000" pitchFamily="2" charset="-78"/>
          </a:endParaRPr>
        </a:p>
      </dgm:t>
    </dgm:pt>
    <dgm:pt modelId="{60B8A3C3-4BF8-4EF6-A137-E2DA8CDE1030}" type="parTrans" cxnId="{BAFBA1C3-E34F-434C-BB45-790267EC0971}">
      <dgm:prSet/>
      <dgm:spPr/>
      <dgm:t>
        <a:bodyPr/>
        <a:lstStyle/>
        <a:p>
          <a:endParaRPr lang="en-US">
            <a:cs typeface="B Mitra" panose="00000400000000000000" pitchFamily="2" charset="-78"/>
          </a:endParaRPr>
        </a:p>
      </dgm:t>
    </dgm:pt>
    <dgm:pt modelId="{220C0323-10F8-4E4E-B234-7591DBAD274D}" type="sibTrans" cxnId="{BAFBA1C3-E34F-434C-BB45-790267EC0971}">
      <dgm:prSet/>
      <dgm:spPr/>
      <dgm:t>
        <a:bodyPr/>
        <a:lstStyle/>
        <a:p>
          <a:endParaRPr lang="en-US">
            <a:cs typeface="B Mitra" panose="00000400000000000000" pitchFamily="2" charset="-78"/>
          </a:endParaRPr>
        </a:p>
      </dgm:t>
    </dgm:pt>
    <dgm:pt modelId="{D7097CC7-85A0-4A23-B3AA-4FAF40094796}">
      <dgm:prSet phldrT="[Text]"/>
      <dgm:spPr/>
      <dgm:t>
        <a:bodyPr/>
        <a:lstStyle/>
        <a:p>
          <a:r>
            <a:rPr lang="fa-IR" dirty="0" smtClean="0">
              <a:cs typeface="B Mitra" panose="00000400000000000000" pitchFamily="2" charset="-78"/>
            </a:rPr>
            <a:t>کتبی</a:t>
          </a:r>
          <a:endParaRPr lang="en-US" dirty="0">
            <a:cs typeface="B Mitra" panose="00000400000000000000" pitchFamily="2" charset="-78"/>
          </a:endParaRPr>
        </a:p>
      </dgm:t>
    </dgm:pt>
    <dgm:pt modelId="{DBDA99EF-7AF5-41A2-82C3-A10C40C75CA2}" type="parTrans" cxnId="{16590793-DAC1-4932-A824-A34CF739E996}">
      <dgm:prSet/>
      <dgm:spPr/>
      <dgm:t>
        <a:bodyPr/>
        <a:lstStyle/>
        <a:p>
          <a:endParaRPr lang="en-US">
            <a:cs typeface="B Mitra" panose="00000400000000000000" pitchFamily="2" charset="-78"/>
          </a:endParaRPr>
        </a:p>
      </dgm:t>
    </dgm:pt>
    <dgm:pt modelId="{93BF6496-A75D-4CFC-833B-74B666580949}" type="sibTrans" cxnId="{16590793-DAC1-4932-A824-A34CF739E996}">
      <dgm:prSet/>
      <dgm:spPr/>
      <dgm:t>
        <a:bodyPr/>
        <a:lstStyle/>
        <a:p>
          <a:endParaRPr lang="en-US">
            <a:cs typeface="B Mitra" panose="00000400000000000000" pitchFamily="2" charset="-78"/>
          </a:endParaRPr>
        </a:p>
      </dgm:t>
    </dgm:pt>
    <dgm:pt modelId="{D99AC61E-4D7B-4792-876A-2B04080B2BD2}" type="pres">
      <dgm:prSet presAssocID="{B13DD528-C97E-468E-8C3A-BCB0CF697114}" presName="compositeShape" presStyleCnt="0">
        <dgm:presLayoutVars>
          <dgm:chMax val="7"/>
          <dgm:dir/>
          <dgm:resizeHandles val="exact"/>
        </dgm:presLayoutVars>
      </dgm:prSet>
      <dgm:spPr/>
    </dgm:pt>
    <dgm:pt modelId="{1515C284-2711-4CA8-B817-9A6489BF0E16}" type="pres">
      <dgm:prSet presAssocID="{B13DD528-C97E-468E-8C3A-BCB0CF697114}" presName="wedge1" presStyleLbl="node1" presStyleIdx="0" presStyleCnt="2"/>
      <dgm:spPr/>
      <dgm:t>
        <a:bodyPr/>
        <a:lstStyle/>
        <a:p>
          <a:endParaRPr lang="en-US"/>
        </a:p>
      </dgm:t>
    </dgm:pt>
    <dgm:pt modelId="{8FF15EFA-696C-4A49-BD2C-8B6154A8F4B7}" type="pres">
      <dgm:prSet presAssocID="{B13DD528-C97E-468E-8C3A-BCB0CF697114}" presName="wedge1Tx" presStyleLbl="node1" presStyleIdx="0" presStyleCnt="2">
        <dgm:presLayoutVars>
          <dgm:chMax val="0"/>
          <dgm:chPref val="0"/>
          <dgm:bulletEnabled val="1"/>
        </dgm:presLayoutVars>
      </dgm:prSet>
      <dgm:spPr/>
      <dgm:t>
        <a:bodyPr/>
        <a:lstStyle/>
        <a:p>
          <a:endParaRPr lang="en-US"/>
        </a:p>
      </dgm:t>
    </dgm:pt>
    <dgm:pt modelId="{E8604891-F20E-4AC9-9DA9-FD9EFC571757}" type="pres">
      <dgm:prSet presAssocID="{B13DD528-C97E-468E-8C3A-BCB0CF697114}" presName="wedge2" presStyleLbl="node1" presStyleIdx="1" presStyleCnt="2"/>
      <dgm:spPr/>
      <dgm:t>
        <a:bodyPr/>
        <a:lstStyle/>
        <a:p>
          <a:endParaRPr lang="en-US"/>
        </a:p>
      </dgm:t>
    </dgm:pt>
    <dgm:pt modelId="{8DAF8C98-1A6B-49AD-BEF2-CA4907C43EDC}" type="pres">
      <dgm:prSet presAssocID="{B13DD528-C97E-468E-8C3A-BCB0CF697114}" presName="wedge2Tx" presStyleLbl="node1" presStyleIdx="1" presStyleCnt="2">
        <dgm:presLayoutVars>
          <dgm:chMax val="0"/>
          <dgm:chPref val="0"/>
          <dgm:bulletEnabled val="1"/>
        </dgm:presLayoutVars>
      </dgm:prSet>
      <dgm:spPr/>
      <dgm:t>
        <a:bodyPr/>
        <a:lstStyle/>
        <a:p>
          <a:endParaRPr lang="en-US"/>
        </a:p>
      </dgm:t>
    </dgm:pt>
  </dgm:ptLst>
  <dgm:cxnLst>
    <dgm:cxn modelId="{B44438A0-C6A5-4A37-AF01-F55599900E55}" type="presOf" srcId="{155365E1-A13F-4D44-82D8-2AB2497A9F8A}" destId="{1515C284-2711-4CA8-B817-9A6489BF0E16}" srcOrd="0" destOrd="0" presId="urn:microsoft.com/office/officeart/2005/8/layout/chart3"/>
    <dgm:cxn modelId="{BAFBA1C3-E34F-434C-BB45-790267EC0971}" srcId="{B13DD528-C97E-468E-8C3A-BCB0CF697114}" destId="{155365E1-A13F-4D44-82D8-2AB2497A9F8A}" srcOrd="0" destOrd="0" parTransId="{60B8A3C3-4BF8-4EF6-A137-E2DA8CDE1030}" sibTransId="{220C0323-10F8-4E4E-B234-7591DBAD274D}"/>
    <dgm:cxn modelId="{C6D96916-2D98-4B01-AC8D-074D98C5A0BA}" type="presOf" srcId="{D7097CC7-85A0-4A23-B3AA-4FAF40094796}" destId="{E8604891-F20E-4AC9-9DA9-FD9EFC571757}" srcOrd="0" destOrd="0" presId="urn:microsoft.com/office/officeart/2005/8/layout/chart3"/>
    <dgm:cxn modelId="{4A66CBB4-D684-48F8-B8E3-F9F54FDBA267}" type="presOf" srcId="{D7097CC7-85A0-4A23-B3AA-4FAF40094796}" destId="{8DAF8C98-1A6B-49AD-BEF2-CA4907C43EDC}" srcOrd="1" destOrd="0" presId="urn:microsoft.com/office/officeart/2005/8/layout/chart3"/>
    <dgm:cxn modelId="{16590793-DAC1-4932-A824-A34CF739E996}" srcId="{B13DD528-C97E-468E-8C3A-BCB0CF697114}" destId="{D7097CC7-85A0-4A23-B3AA-4FAF40094796}" srcOrd="1" destOrd="0" parTransId="{DBDA99EF-7AF5-41A2-82C3-A10C40C75CA2}" sibTransId="{93BF6496-A75D-4CFC-833B-74B666580949}"/>
    <dgm:cxn modelId="{3250D259-9732-4317-84B9-09C125F40EB4}" type="presOf" srcId="{B13DD528-C97E-468E-8C3A-BCB0CF697114}" destId="{D99AC61E-4D7B-4792-876A-2B04080B2BD2}" srcOrd="0" destOrd="0" presId="urn:microsoft.com/office/officeart/2005/8/layout/chart3"/>
    <dgm:cxn modelId="{BC43FEEC-62E8-46E2-8B97-E4C249BA0D79}" type="presOf" srcId="{155365E1-A13F-4D44-82D8-2AB2497A9F8A}" destId="{8FF15EFA-696C-4A49-BD2C-8B6154A8F4B7}" srcOrd="1" destOrd="0" presId="urn:microsoft.com/office/officeart/2005/8/layout/chart3"/>
    <dgm:cxn modelId="{344929D4-DDF0-4CAA-8327-B11128E7123E}" type="presParOf" srcId="{D99AC61E-4D7B-4792-876A-2B04080B2BD2}" destId="{1515C284-2711-4CA8-B817-9A6489BF0E16}" srcOrd="0" destOrd="0" presId="urn:microsoft.com/office/officeart/2005/8/layout/chart3"/>
    <dgm:cxn modelId="{10A64D17-1D8A-424B-978A-EE7A494A1E64}" type="presParOf" srcId="{D99AC61E-4D7B-4792-876A-2B04080B2BD2}" destId="{8FF15EFA-696C-4A49-BD2C-8B6154A8F4B7}" srcOrd="1" destOrd="0" presId="urn:microsoft.com/office/officeart/2005/8/layout/chart3"/>
    <dgm:cxn modelId="{1CE632E7-6CA0-4489-B4D0-D80B14B7BC0D}" type="presParOf" srcId="{D99AC61E-4D7B-4792-876A-2B04080B2BD2}" destId="{E8604891-F20E-4AC9-9DA9-FD9EFC571757}" srcOrd="2" destOrd="0" presId="urn:microsoft.com/office/officeart/2005/8/layout/chart3"/>
    <dgm:cxn modelId="{114DAB1D-1827-477E-9F99-9BA1B8FB64BC}" type="presParOf" srcId="{D99AC61E-4D7B-4792-876A-2B04080B2BD2}" destId="{8DAF8C98-1A6B-49AD-BEF2-CA4907C43EDC}" srcOrd="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E55DB9B-09AC-41AC-80DF-457DC90CF2D4}" type="doc">
      <dgm:prSet loTypeId="urn:microsoft.com/office/officeart/2009/layout/ReverseList" loCatId="relationship" qsTypeId="urn:microsoft.com/office/officeart/2005/8/quickstyle/simple5" qsCatId="simple" csTypeId="urn:microsoft.com/office/officeart/2005/8/colors/accent1_2" csCatId="accent1" phldr="1"/>
      <dgm:spPr/>
      <dgm:t>
        <a:bodyPr/>
        <a:lstStyle/>
        <a:p>
          <a:endParaRPr lang="en-US"/>
        </a:p>
      </dgm:t>
    </dgm:pt>
    <dgm:pt modelId="{E29828F5-2C71-4E9B-A3B1-4C35A83255C6}">
      <dgm:prSet phldrT="[Text]"/>
      <dgm:spPr/>
      <dgm:t>
        <a:bodyPr/>
        <a:lstStyle/>
        <a:p>
          <a:pPr algn="ctr"/>
          <a:r>
            <a:rPr lang="fa-IR" dirty="0" smtClean="0"/>
            <a:t>اخلاقی بودن</a:t>
          </a:r>
          <a:endParaRPr lang="en-US" dirty="0"/>
        </a:p>
      </dgm:t>
    </dgm:pt>
    <dgm:pt modelId="{F2FB519F-6D59-4C03-96CC-8DB711D6FA9D}" type="parTrans" cxnId="{9E56A06D-2C59-42B1-8450-E3F5A85CF258}">
      <dgm:prSet/>
      <dgm:spPr/>
      <dgm:t>
        <a:bodyPr/>
        <a:lstStyle/>
        <a:p>
          <a:endParaRPr lang="en-US"/>
        </a:p>
      </dgm:t>
    </dgm:pt>
    <dgm:pt modelId="{2DAB3B03-3CA3-467D-8CF1-CAAE9C813991}" type="sibTrans" cxnId="{9E56A06D-2C59-42B1-8450-E3F5A85CF258}">
      <dgm:prSet/>
      <dgm:spPr/>
      <dgm:t>
        <a:bodyPr/>
        <a:lstStyle/>
        <a:p>
          <a:endParaRPr lang="en-US"/>
        </a:p>
      </dgm:t>
    </dgm:pt>
    <dgm:pt modelId="{9FDBD5FF-F25F-4711-B5DB-1502AA76FE8D}">
      <dgm:prSet phldrT="[Text]"/>
      <dgm:spPr/>
      <dgm:t>
        <a:bodyPr/>
        <a:lstStyle/>
        <a:p>
          <a:pPr algn="ctr"/>
          <a:r>
            <a:rPr lang="fa-IR" dirty="0" smtClean="0"/>
            <a:t>علمی بودن</a:t>
          </a:r>
          <a:endParaRPr lang="en-US" dirty="0"/>
        </a:p>
      </dgm:t>
    </dgm:pt>
    <dgm:pt modelId="{846E8A20-F758-4368-A8F1-642EC5633C4F}" type="parTrans" cxnId="{B92A685D-C46A-4398-AC19-604D6C665960}">
      <dgm:prSet/>
      <dgm:spPr/>
      <dgm:t>
        <a:bodyPr/>
        <a:lstStyle/>
        <a:p>
          <a:endParaRPr lang="en-US"/>
        </a:p>
      </dgm:t>
    </dgm:pt>
    <dgm:pt modelId="{258CC0CD-AF62-4142-9C5B-668C7F3E91CF}" type="sibTrans" cxnId="{B92A685D-C46A-4398-AC19-604D6C665960}">
      <dgm:prSet/>
      <dgm:spPr/>
      <dgm:t>
        <a:bodyPr/>
        <a:lstStyle/>
        <a:p>
          <a:endParaRPr lang="en-US"/>
        </a:p>
      </dgm:t>
    </dgm:pt>
    <dgm:pt modelId="{99BD7BFF-7936-4F51-8885-CBBF2ACA2692}" type="pres">
      <dgm:prSet presAssocID="{4E55DB9B-09AC-41AC-80DF-457DC90CF2D4}" presName="Name0" presStyleCnt="0">
        <dgm:presLayoutVars>
          <dgm:chMax val="2"/>
          <dgm:chPref val="2"/>
          <dgm:animLvl val="lvl"/>
        </dgm:presLayoutVars>
      </dgm:prSet>
      <dgm:spPr/>
      <dgm:t>
        <a:bodyPr/>
        <a:lstStyle/>
        <a:p>
          <a:endParaRPr lang="en-US"/>
        </a:p>
      </dgm:t>
    </dgm:pt>
    <dgm:pt modelId="{A81487C2-6350-4D23-AA0C-C1C122D559C8}" type="pres">
      <dgm:prSet presAssocID="{4E55DB9B-09AC-41AC-80DF-457DC90CF2D4}" presName="LeftText" presStyleLbl="revTx" presStyleIdx="0" presStyleCnt="0">
        <dgm:presLayoutVars>
          <dgm:bulletEnabled val="1"/>
        </dgm:presLayoutVars>
      </dgm:prSet>
      <dgm:spPr/>
      <dgm:t>
        <a:bodyPr/>
        <a:lstStyle/>
        <a:p>
          <a:endParaRPr lang="en-US"/>
        </a:p>
      </dgm:t>
    </dgm:pt>
    <dgm:pt modelId="{29AF58D6-8425-40CA-8A20-BE89E9101CE7}" type="pres">
      <dgm:prSet presAssocID="{4E55DB9B-09AC-41AC-80DF-457DC90CF2D4}" presName="LeftNode" presStyleLbl="bgImgPlace1" presStyleIdx="0" presStyleCnt="2">
        <dgm:presLayoutVars>
          <dgm:chMax val="2"/>
          <dgm:chPref val="2"/>
        </dgm:presLayoutVars>
      </dgm:prSet>
      <dgm:spPr/>
      <dgm:t>
        <a:bodyPr/>
        <a:lstStyle/>
        <a:p>
          <a:endParaRPr lang="en-US"/>
        </a:p>
      </dgm:t>
    </dgm:pt>
    <dgm:pt modelId="{A3904199-A595-4B6F-A413-48126116BB67}" type="pres">
      <dgm:prSet presAssocID="{4E55DB9B-09AC-41AC-80DF-457DC90CF2D4}" presName="RightText" presStyleLbl="revTx" presStyleIdx="0" presStyleCnt="0">
        <dgm:presLayoutVars>
          <dgm:bulletEnabled val="1"/>
        </dgm:presLayoutVars>
      </dgm:prSet>
      <dgm:spPr/>
      <dgm:t>
        <a:bodyPr/>
        <a:lstStyle/>
        <a:p>
          <a:endParaRPr lang="en-US"/>
        </a:p>
      </dgm:t>
    </dgm:pt>
    <dgm:pt modelId="{5FC0BC2C-58C1-4603-B6D7-FD697BB47F34}" type="pres">
      <dgm:prSet presAssocID="{4E55DB9B-09AC-41AC-80DF-457DC90CF2D4}" presName="RightNode" presStyleLbl="bgImgPlace1" presStyleIdx="1" presStyleCnt="2">
        <dgm:presLayoutVars>
          <dgm:chMax val="0"/>
          <dgm:chPref val="0"/>
        </dgm:presLayoutVars>
      </dgm:prSet>
      <dgm:spPr/>
      <dgm:t>
        <a:bodyPr/>
        <a:lstStyle/>
        <a:p>
          <a:endParaRPr lang="en-US"/>
        </a:p>
      </dgm:t>
    </dgm:pt>
    <dgm:pt modelId="{F8EBD982-DFB0-4B7C-BEC5-AB6867303B7F}" type="pres">
      <dgm:prSet presAssocID="{4E55DB9B-09AC-41AC-80DF-457DC90CF2D4}" presName="TopArrow" presStyleLbl="node1" presStyleIdx="0" presStyleCnt="2"/>
      <dgm:spPr/>
    </dgm:pt>
    <dgm:pt modelId="{E278968E-9908-4023-A10A-694FE31A3492}" type="pres">
      <dgm:prSet presAssocID="{4E55DB9B-09AC-41AC-80DF-457DC90CF2D4}" presName="BottomArrow" presStyleLbl="node1" presStyleIdx="1" presStyleCnt="2"/>
      <dgm:spPr/>
    </dgm:pt>
  </dgm:ptLst>
  <dgm:cxnLst>
    <dgm:cxn modelId="{B92A685D-C46A-4398-AC19-604D6C665960}" srcId="{4E55DB9B-09AC-41AC-80DF-457DC90CF2D4}" destId="{9FDBD5FF-F25F-4711-B5DB-1502AA76FE8D}" srcOrd="1" destOrd="0" parTransId="{846E8A20-F758-4368-A8F1-642EC5633C4F}" sibTransId="{258CC0CD-AF62-4142-9C5B-668C7F3E91CF}"/>
    <dgm:cxn modelId="{A25A61DC-B671-4B77-812F-1A6B236F2CBD}" type="presOf" srcId="{E29828F5-2C71-4E9B-A3B1-4C35A83255C6}" destId="{29AF58D6-8425-40CA-8A20-BE89E9101CE7}" srcOrd="1" destOrd="0" presId="urn:microsoft.com/office/officeart/2009/layout/ReverseList"/>
    <dgm:cxn modelId="{9E56A06D-2C59-42B1-8450-E3F5A85CF258}" srcId="{4E55DB9B-09AC-41AC-80DF-457DC90CF2D4}" destId="{E29828F5-2C71-4E9B-A3B1-4C35A83255C6}" srcOrd="0" destOrd="0" parTransId="{F2FB519F-6D59-4C03-96CC-8DB711D6FA9D}" sibTransId="{2DAB3B03-3CA3-467D-8CF1-CAAE9C813991}"/>
    <dgm:cxn modelId="{4218CF72-94DE-4C91-964F-C18796AF5F41}" type="presOf" srcId="{9FDBD5FF-F25F-4711-B5DB-1502AA76FE8D}" destId="{A3904199-A595-4B6F-A413-48126116BB67}" srcOrd="0" destOrd="0" presId="urn:microsoft.com/office/officeart/2009/layout/ReverseList"/>
    <dgm:cxn modelId="{611D11FF-CA56-4858-8DE5-54EBAD16B7C9}" type="presOf" srcId="{E29828F5-2C71-4E9B-A3B1-4C35A83255C6}" destId="{A81487C2-6350-4D23-AA0C-C1C122D559C8}" srcOrd="0" destOrd="0" presId="urn:microsoft.com/office/officeart/2009/layout/ReverseList"/>
    <dgm:cxn modelId="{CC2058C5-2C31-4138-92DA-05A770BA3D79}" type="presOf" srcId="{4E55DB9B-09AC-41AC-80DF-457DC90CF2D4}" destId="{99BD7BFF-7936-4F51-8885-CBBF2ACA2692}" srcOrd="0" destOrd="0" presId="urn:microsoft.com/office/officeart/2009/layout/ReverseList"/>
    <dgm:cxn modelId="{D7B43A66-E926-4283-9E5E-7FC9C458B981}" type="presOf" srcId="{9FDBD5FF-F25F-4711-B5DB-1502AA76FE8D}" destId="{5FC0BC2C-58C1-4603-B6D7-FD697BB47F34}" srcOrd="1" destOrd="0" presId="urn:microsoft.com/office/officeart/2009/layout/ReverseList"/>
    <dgm:cxn modelId="{11619545-6E96-4514-844F-0AA26E6375BE}" type="presParOf" srcId="{99BD7BFF-7936-4F51-8885-CBBF2ACA2692}" destId="{A81487C2-6350-4D23-AA0C-C1C122D559C8}" srcOrd="0" destOrd="0" presId="urn:microsoft.com/office/officeart/2009/layout/ReverseList"/>
    <dgm:cxn modelId="{7F7F1454-A8B5-432C-9A12-1174833D42EF}" type="presParOf" srcId="{99BD7BFF-7936-4F51-8885-CBBF2ACA2692}" destId="{29AF58D6-8425-40CA-8A20-BE89E9101CE7}" srcOrd="1" destOrd="0" presId="urn:microsoft.com/office/officeart/2009/layout/ReverseList"/>
    <dgm:cxn modelId="{BEC3D520-DFE3-4427-938B-60185F4F3FD6}" type="presParOf" srcId="{99BD7BFF-7936-4F51-8885-CBBF2ACA2692}" destId="{A3904199-A595-4B6F-A413-48126116BB67}" srcOrd="2" destOrd="0" presId="urn:microsoft.com/office/officeart/2009/layout/ReverseList"/>
    <dgm:cxn modelId="{645504B4-6730-4D39-94CA-AE73500FD9FB}" type="presParOf" srcId="{99BD7BFF-7936-4F51-8885-CBBF2ACA2692}" destId="{5FC0BC2C-58C1-4603-B6D7-FD697BB47F34}" srcOrd="3" destOrd="0" presId="urn:microsoft.com/office/officeart/2009/layout/ReverseList"/>
    <dgm:cxn modelId="{41270E71-493A-4FA0-AB49-D8764BD8C492}" type="presParOf" srcId="{99BD7BFF-7936-4F51-8885-CBBF2ACA2692}" destId="{F8EBD982-DFB0-4B7C-BEC5-AB6867303B7F}" srcOrd="4" destOrd="0" presId="urn:microsoft.com/office/officeart/2009/layout/ReverseList"/>
    <dgm:cxn modelId="{A7022D77-B39A-410A-9AEC-0787197A3443}" type="presParOf" srcId="{99BD7BFF-7936-4F51-8885-CBBF2ACA2692}" destId="{E278968E-9908-4023-A10A-694FE31A3492}"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3C6E6-89C9-460A-BA20-03653A51B638}">
      <dsp:nvSpPr>
        <dsp:cNvPr id="0" name=""/>
        <dsp:cNvSpPr/>
      </dsp:nvSpPr>
      <dsp:spPr>
        <a:xfrm>
          <a:off x="200602" y="1586699"/>
          <a:ext cx="2996260" cy="987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Triggers events </a:t>
          </a:r>
          <a:endParaRPr lang="en-US" sz="2800" kern="1200" dirty="0"/>
        </a:p>
      </dsp:txBody>
      <dsp:txXfrm>
        <a:off x="200602" y="1586699"/>
        <a:ext cx="2996260" cy="987404"/>
      </dsp:txXfrm>
    </dsp:sp>
    <dsp:sp modelId="{BC1A3136-9846-4253-BAA9-324EFC59E3FA}">
      <dsp:nvSpPr>
        <dsp:cNvPr id="0" name=""/>
        <dsp:cNvSpPr/>
      </dsp:nvSpPr>
      <dsp:spPr>
        <a:xfrm>
          <a:off x="197197" y="1286392"/>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5DA3D7-0C4D-4749-9A9B-13DDE5F7C372}">
      <dsp:nvSpPr>
        <dsp:cNvPr id="0" name=""/>
        <dsp:cNvSpPr/>
      </dsp:nvSpPr>
      <dsp:spPr>
        <a:xfrm>
          <a:off x="364035" y="952718"/>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74EB35-5C29-49A7-94FA-5B50F9E169BB}">
      <dsp:nvSpPr>
        <dsp:cNvPr id="0" name=""/>
        <dsp:cNvSpPr/>
      </dsp:nvSpPr>
      <dsp:spPr>
        <a:xfrm>
          <a:off x="764444" y="1019453"/>
          <a:ext cx="374532" cy="3745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18A06F-C4B4-4C0C-9E63-75FE681A01B9}">
      <dsp:nvSpPr>
        <dsp:cNvPr id="0" name=""/>
        <dsp:cNvSpPr/>
      </dsp:nvSpPr>
      <dsp:spPr>
        <a:xfrm>
          <a:off x="1098119" y="652411"/>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8CCF8E-1E09-4AC3-A2AD-594B949F162F}">
      <dsp:nvSpPr>
        <dsp:cNvPr id="0" name=""/>
        <dsp:cNvSpPr/>
      </dsp:nvSpPr>
      <dsp:spPr>
        <a:xfrm>
          <a:off x="1531895" y="518941"/>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AE48EE-3BA9-4C66-956B-CDC685999D9E}">
      <dsp:nvSpPr>
        <dsp:cNvPr id="0" name=""/>
        <dsp:cNvSpPr/>
      </dsp:nvSpPr>
      <dsp:spPr>
        <a:xfrm>
          <a:off x="2065775" y="752513"/>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05F0DB-787F-4840-94FD-61C940A861F4}">
      <dsp:nvSpPr>
        <dsp:cNvPr id="0" name=""/>
        <dsp:cNvSpPr/>
      </dsp:nvSpPr>
      <dsp:spPr>
        <a:xfrm>
          <a:off x="2399449" y="919350"/>
          <a:ext cx="374532" cy="3745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E8F204-9B78-4997-B1AB-2D81DA6A5FA5}">
      <dsp:nvSpPr>
        <dsp:cNvPr id="0" name=""/>
        <dsp:cNvSpPr/>
      </dsp:nvSpPr>
      <dsp:spPr>
        <a:xfrm>
          <a:off x="2866594" y="1286392"/>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A504EA-89BB-4D7E-B8AE-8FBFCA4CB200}">
      <dsp:nvSpPr>
        <dsp:cNvPr id="0" name=""/>
        <dsp:cNvSpPr/>
      </dsp:nvSpPr>
      <dsp:spPr>
        <a:xfrm>
          <a:off x="3066798" y="1653434"/>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0433DF-C8C8-4348-AF55-7FA6DCC8AA1D}">
      <dsp:nvSpPr>
        <dsp:cNvPr id="0" name=""/>
        <dsp:cNvSpPr/>
      </dsp:nvSpPr>
      <dsp:spPr>
        <a:xfrm>
          <a:off x="1331691" y="952718"/>
          <a:ext cx="612871" cy="6128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8C95A-8B8D-4F35-BD98-97EA248E7D96}">
      <dsp:nvSpPr>
        <dsp:cNvPr id="0" name=""/>
        <dsp:cNvSpPr/>
      </dsp:nvSpPr>
      <dsp:spPr>
        <a:xfrm>
          <a:off x="30360" y="2220681"/>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D13B59-305D-42CD-A2E3-AC156EDB3BF8}">
      <dsp:nvSpPr>
        <dsp:cNvPr id="0" name=""/>
        <dsp:cNvSpPr/>
      </dsp:nvSpPr>
      <dsp:spPr>
        <a:xfrm>
          <a:off x="230565" y="2520988"/>
          <a:ext cx="374532" cy="3745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F37B08-06F8-4031-8A86-07FF343F510D}">
      <dsp:nvSpPr>
        <dsp:cNvPr id="0" name=""/>
        <dsp:cNvSpPr/>
      </dsp:nvSpPr>
      <dsp:spPr>
        <a:xfrm>
          <a:off x="731077" y="2787928"/>
          <a:ext cx="544774" cy="5447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DBDC85-4780-4045-9240-BA51404D0A8C}">
      <dsp:nvSpPr>
        <dsp:cNvPr id="0" name=""/>
        <dsp:cNvSpPr/>
      </dsp:nvSpPr>
      <dsp:spPr>
        <a:xfrm>
          <a:off x="1431793" y="3221705"/>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24921E-459A-4DEC-B01F-E3D922CA6C95}">
      <dsp:nvSpPr>
        <dsp:cNvPr id="0" name=""/>
        <dsp:cNvSpPr/>
      </dsp:nvSpPr>
      <dsp:spPr>
        <a:xfrm>
          <a:off x="1565263" y="2787928"/>
          <a:ext cx="374532" cy="3745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3A9EF6-66E2-4DE6-8E96-14B8543684BC}">
      <dsp:nvSpPr>
        <dsp:cNvPr id="0" name=""/>
        <dsp:cNvSpPr/>
      </dsp:nvSpPr>
      <dsp:spPr>
        <a:xfrm>
          <a:off x="1898937" y="3255072"/>
          <a:ext cx="238338" cy="238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B13F55-3EEF-41DE-BDE3-92B7827F2EDB}">
      <dsp:nvSpPr>
        <dsp:cNvPr id="0" name=""/>
        <dsp:cNvSpPr/>
      </dsp:nvSpPr>
      <dsp:spPr>
        <a:xfrm>
          <a:off x="2199245" y="2721193"/>
          <a:ext cx="544774" cy="5447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16AAA0-E0CF-48A6-A615-6BE1315D2583}">
      <dsp:nvSpPr>
        <dsp:cNvPr id="0" name=""/>
        <dsp:cNvSpPr/>
      </dsp:nvSpPr>
      <dsp:spPr>
        <a:xfrm>
          <a:off x="2933328" y="2587723"/>
          <a:ext cx="374532" cy="3745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246278-AF4F-4290-BB8A-02E61A6A1361}">
      <dsp:nvSpPr>
        <dsp:cNvPr id="0" name=""/>
        <dsp:cNvSpPr/>
      </dsp:nvSpPr>
      <dsp:spPr>
        <a:xfrm>
          <a:off x="3307861" y="1018898"/>
          <a:ext cx="1099948" cy="2099922"/>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24F80A-81D0-471A-B167-0E7C7945EC8E}">
      <dsp:nvSpPr>
        <dsp:cNvPr id="0" name=""/>
        <dsp:cNvSpPr/>
      </dsp:nvSpPr>
      <dsp:spPr>
        <a:xfrm>
          <a:off x="4207819" y="1018898"/>
          <a:ext cx="1099948" cy="2099922"/>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4CE181-8A0B-4628-9E0F-90BA2CA89691}">
      <dsp:nvSpPr>
        <dsp:cNvPr id="0" name=""/>
        <dsp:cNvSpPr/>
      </dsp:nvSpPr>
      <dsp:spPr>
        <a:xfrm>
          <a:off x="5427763" y="845356"/>
          <a:ext cx="2549881" cy="25498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smtClean="0">
              <a:solidFill>
                <a:schemeClr val="tx1"/>
              </a:solidFill>
              <a:cs typeface="B Titr" panose="00000700000000000000" pitchFamily="2" charset="-78"/>
            </a:rPr>
            <a:t>Basic Research Ethics Documents</a:t>
          </a:r>
          <a:endParaRPr lang="en-US" sz="2800" kern="1200">
            <a:solidFill>
              <a:schemeClr val="tx1"/>
            </a:solidFill>
            <a:cs typeface="B Titr" panose="00000700000000000000" pitchFamily="2" charset="-78"/>
          </a:endParaRPr>
        </a:p>
      </dsp:txBody>
      <dsp:txXfrm>
        <a:off x="5801184" y="1218777"/>
        <a:ext cx="1803039" cy="18030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9.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EBFE2FFB-CC3C-431B-8E37-AABE5448D5E4}" type="datetimeFigureOut">
              <a:rPr lang="en-US" smtClean="0"/>
              <a:t>12/10/2017</a:t>
            </a:fld>
            <a:endParaRPr lang="en-US"/>
          </a:p>
        </p:txBody>
      </p:sp>
      <p:sp>
        <p:nvSpPr>
          <p:cNvPr id="4" name="Footer Placeholder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1E2CA37C-327F-42F5-821B-40733D8DE9CF}" type="slidenum">
              <a:rPr lang="en-US" smtClean="0"/>
              <a:t>‹#›</a:t>
            </a:fld>
            <a:endParaRPr lang="en-US"/>
          </a:p>
        </p:txBody>
      </p:sp>
    </p:spTree>
    <p:extLst>
      <p:ext uri="{BB962C8B-B14F-4D97-AF65-F5344CB8AC3E}">
        <p14:creationId xmlns:p14="http://schemas.microsoft.com/office/powerpoint/2010/main" val="2874352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9FDF4AF8-C1B9-4B39-8E7D-6510C4304874}" type="datetimeFigureOut">
              <a:rPr lang="en-US" smtClean="0"/>
              <a:t>12/10/2017</a:t>
            </a:fld>
            <a:endParaRPr lang="en-U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5375E851-34BB-4A45-851A-97EFD96DD56B}" type="slidenum">
              <a:rPr lang="en-US" smtClean="0"/>
              <a:t>‹#›</a:t>
            </a:fld>
            <a:endParaRPr lang="en-US"/>
          </a:p>
        </p:txBody>
      </p:sp>
    </p:spTree>
    <p:extLst>
      <p:ext uri="{BB962C8B-B14F-4D97-AF65-F5344CB8AC3E}">
        <p14:creationId xmlns:p14="http://schemas.microsoft.com/office/powerpoint/2010/main" val="18099249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22FB1A5-D490-4EE1-9545-9A3BFB8A9B0F}" type="slidenum">
              <a:rPr lang="en-GB" altLang="en-US">
                <a:solidFill>
                  <a:srgbClr val="000000"/>
                </a:solidFill>
              </a:rPr>
              <a:pPr/>
              <a:t>1</a:t>
            </a:fld>
            <a:endParaRPr lang="en-GB" altLang="en-US">
              <a:solidFill>
                <a:srgbClr val="000000"/>
              </a:solidFill>
            </a:endParaRPr>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51645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5121E-9ED5-423B-BB4B-3393B02CD0F5}" type="slidenum">
              <a:rPr lang="en-US" smtClean="0"/>
              <a:pPr/>
              <a:t>41</a:t>
            </a:fld>
            <a:endParaRPr lang="en-US"/>
          </a:p>
        </p:txBody>
      </p:sp>
    </p:spTree>
    <p:extLst>
      <p:ext uri="{BB962C8B-B14F-4D97-AF65-F5344CB8AC3E}">
        <p14:creationId xmlns:p14="http://schemas.microsoft.com/office/powerpoint/2010/main" val="2249245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5121E-9ED5-423B-BB4B-3393B02CD0F5}" type="slidenum">
              <a:rPr lang="en-US" smtClean="0"/>
              <a:pPr/>
              <a:t>42</a:t>
            </a:fld>
            <a:endParaRPr lang="en-US"/>
          </a:p>
        </p:txBody>
      </p:sp>
    </p:spTree>
    <p:extLst>
      <p:ext uri="{BB962C8B-B14F-4D97-AF65-F5344CB8AC3E}">
        <p14:creationId xmlns:p14="http://schemas.microsoft.com/office/powerpoint/2010/main" val="2810369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C902DA-FC9E-4C00-BD10-D6BFDA783A81}" type="slidenum">
              <a:rPr lang="ar-SA" altLang="en-US"/>
              <a:pPr eaLnBrk="1" hangingPunct="1"/>
              <a:t>57</a:t>
            </a:fld>
            <a:endParaRPr lang="ru-RU"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altLang="en-US" smtClean="0"/>
              <a:t>The "four principles provide a simple, accessible, and culturally neutral approach to thinking about ethical issues in health care. The approach, developed in the United States, is based on four common, basic prima facie moral commitments - respect for autonomy, beneficence, non-maleficence, and justice - plus concern for their scope of application. It offers a common, basic moral analytical framework and a common, basic moral language. Although they do not provide ordered rules, these principles can help doctors and other health care workers to make decisions when reflecting on moral issues that arise at work. </a:t>
            </a:r>
          </a:p>
        </p:txBody>
      </p:sp>
    </p:spTree>
    <p:extLst>
      <p:ext uri="{BB962C8B-B14F-4D97-AF65-F5344CB8AC3E}">
        <p14:creationId xmlns:p14="http://schemas.microsoft.com/office/powerpoint/2010/main" val="1853736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5E851-34BB-4A45-851A-97EFD96DD56B}" type="slidenum">
              <a:rPr lang="en-US" smtClean="0"/>
              <a:t>2</a:t>
            </a:fld>
            <a:endParaRPr lang="en-US"/>
          </a:p>
        </p:txBody>
      </p:sp>
    </p:spTree>
    <p:extLst>
      <p:ext uri="{BB962C8B-B14F-4D97-AF65-F5344CB8AC3E}">
        <p14:creationId xmlns:p14="http://schemas.microsoft.com/office/powerpoint/2010/main" val="1883222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FFB626-B286-4C14-B05B-6326FF820E53}" type="slidenum">
              <a:rPr lang="ar-SA" altLang="en-US"/>
              <a:pPr eaLnBrk="1" hangingPunct="1"/>
              <a:t>4</a:t>
            </a:fld>
            <a:endParaRPr lang="ru-RU"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r>
              <a:rPr lang="en-US" altLang="en-US" smtClean="0"/>
              <a:t>Polished Black Diorite Steel 1792 – 1750 BC  WITH CODE OF Hammurabi inscribed and bas-relief at top of showing king receiving laws from Sun God</a:t>
            </a:r>
            <a:endParaRPr lang="ar-EG" altLang="en-US" smtClean="0"/>
          </a:p>
          <a:p>
            <a:pPr eaLnBrk="1" hangingPunct="1"/>
            <a:endParaRPr lang="en-US" altLang="en-US" smtClean="0"/>
          </a:p>
        </p:txBody>
      </p:sp>
    </p:spTree>
    <p:extLst>
      <p:ext uri="{BB962C8B-B14F-4D97-AF65-F5344CB8AC3E}">
        <p14:creationId xmlns:p14="http://schemas.microsoft.com/office/powerpoint/2010/main" val="135974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75E851-34BB-4A45-851A-97EFD96DD56B}" type="slidenum">
              <a:rPr lang="en-US" smtClean="0"/>
              <a:t>15</a:t>
            </a:fld>
            <a:endParaRPr lang="en-US"/>
          </a:p>
        </p:txBody>
      </p:sp>
    </p:spTree>
    <p:extLst>
      <p:ext uri="{BB962C8B-B14F-4D97-AF65-F5344CB8AC3E}">
        <p14:creationId xmlns:p14="http://schemas.microsoft.com/office/powerpoint/2010/main" val="3869172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BB85138E-FF18-497A-9C4B-5D82E7C25EB5}" type="datetime1">
              <a:rPr lang="en-US" smtClean="0"/>
              <a:t>12/10/2017</a:t>
            </a:fld>
            <a:endParaRPr lang="en-US"/>
          </a:p>
        </p:txBody>
      </p:sp>
      <p:sp>
        <p:nvSpPr>
          <p:cNvPr id="5" name="Slide Number Placeholder 4"/>
          <p:cNvSpPr>
            <a:spLocks noGrp="1"/>
          </p:cNvSpPr>
          <p:nvPr>
            <p:ph type="sldNum" sz="quarter" idx="11"/>
          </p:nvPr>
        </p:nvSpPr>
        <p:spPr/>
        <p:txBody>
          <a:bodyPr/>
          <a:lstStyle/>
          <a:p>
            <a:fld id="{235203D9-BEF6-4719-B5C9-1F2F13EB18FD}" type="slidenum">
              <a:rPr lang="en-US" smtClean="0"/>
              <a:t>30</a:t>
            </a:fld>
            <a:endParaRPr lang="en-US"/>
          </a:p>
        </p:txBody>
      </p:sp>
    </p:spTree>
    <p:extLst>
      <p:ext uri="{BB962C8B-B14F-4D97-AF65-F5344CB8AC3E}">
        <p14:creationId xmlns:p14="http://schemas.microsoft.com/office/powerpoint/2010/main" val="1848520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3C0FAF-0D99-4F8C-942B-96D4D2B3E80C}" type="slidenum">
              <a:rPr lang="en-US" smtClean="0"/>
              <a:t>35</a:t>
            </a:fld>
            <a:endParaRPr lang="en-US"/>
          </a:p>
        </p:txBody>
      </p:sp>
    </p:spTree>
    <p:extLst>
      <p:ext uri="{BB962C8B-B14F-4D97-AF65-F5344CB8AC3E}">
        <p14:creationId xmlns:p14="http://schemas.microsoft.com/office/powerpoint/2010/main" val="2194233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5121E-9ED5-423B-BB4B-3393B02CD0F5}" type="slidenum">
              <a:rPr lang="en-US" smtClean="0"/>
              <a:pPr/>
              <a:t>37</a:t>
            </a:fld>
            <a:endParaRPr lang="en-US"/>
          </a:p>
        </p:txBody>
      </p:sp>
    </p:spTree>
    <p:extLst>
      <p:ext uri="{BB962C8B-B14F-4D97-AF65-F5344CB8AC3E}">
        <p14:creationId xmlns:p14="http://schemas.microsoft.com/office/powerpoint/2010/main" val="3245728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5121E-9ED5-423B-BB4B-3393B02CD0F5}" type="slidenum">
              <a:rPr lang="en-US" smtClean="0"/>
              <a:pPr/>
              <a:t>39</a:t>
            </a:fld>
            <a:endParaRPr lang="en-US"/>
          </a:p>
        </p:txBody>
      </p:sp>
    </p:spTree>
    <p:extLst>
      <p:ext uri="{BB962C8B-B14F-4D97-AF65-F5344CB8AC3E}">
        <p14:creationId xmlns:p14="http://schemas.microsoft.com/office/powerpoint/2010/main" val="4192268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A5121E-9ED5-423B-BB4B-3393B02CD0F5}" type="slidenum">
              <a:rPr lang="en-US" smtClean="0"/>
              <a:pPr/>
              <a:t>40</a:t>
            </a:fld>
            <a:endParaRPr lang="en-US"/>
          </a:p>
        </p:txBody>
      </p:sp>
    </p:spTree>
    <p:extLst>
      <p:ext uri="{BB962C8B-B14F-4D97-AF65-F5344CB8AC3E}">
        <p14:creationId xmlns:p14="http://schemas.microsoft.com/office/powerpoint/2010/main" val="495039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358402" name="Group 2"/>
          <p:cNvGrpSpPr>
            <a:grpSpLocks/>
          </p:cNvGrpSpPr>
          <p:nvPr/>
        </p:nvGrpSpPr>
        <p:grpSpPr bwMode="auto">
          <a:xfrm>
            <a:off x="0" y="0"/>
            <a:ext cx="12192000" cy="6858000"/>
            <a:chOff x="0" y="0"/>
            <a:chExt cx="5760" cy="4320"/>
          </a:xfrm>
        </p:grpSpPr>
        <p:sp>
          <p:nvSpPr>
            <p:cNvPr id="3584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04"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grpSp>
          <p:nvGrpSpPr>
            <p:cNvPr id="358405" name="Group 5"/>
            <p:cNvGrpSpPr>
              <a:grpSpLocks/>
            </p:cNvGrpSpPr>
            <p:nvPr/>
          </p:nvGrpSpPr>
          <p:grpSpPr bwMode="auto">
            <a:xfrm>
              <a:off x="0" y="672"/>
              <a:ext cx="1806" cy="1989"/>
              <a:chOff x="0" y="672"/>
              <a:chExt cx="1806" cy="1989"/>
            </a:xfrm>
          </p:grpSpPr>
          <p:sp>
            <p:nvSpPr>
              <p:cNvPr id="358406"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07"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08"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09"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10"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11"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12"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13"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14"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8415"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grpSp>
      </p:grpSp>
      <p:sp>
        <p:nvSpPr>
          <p:cNvPr id="358416" name="Rectangle 16"/>
          <p:cNvSpPr>
            <a:spLocks noGrp="1" noChangeArrowheads="1"/>
          </p:cNvSpPr>
          <p:nvPr>
            <p:ph type="dt" sz="half" idx="2"/>
          </p:nvPr>
        </p:nvSpPr>
        <p:spPr>
          <a:xfrm>
            <a:off x="609600" y="6248400"/>
            <a:ext cx="2844800" cy="457200"/>
          </a:xfrm>
        </p:spPr>
        <p:txBody>
          <a:bodyPr/>
          <a:lstStyle>
            <a:lvl1pPr>
              <a:defRPr/>
            </a:lvl1pPr>
          </a:lstStyle>
          <a:p>
            <a:fld id="{5F18BA19-CEA4-4E92-878A-1D117EF0C9C6}" type="datetime1">
              <a:rPr lang="en-US" altLang="en-US" smtClean="0">
                <a:solidFill>
                  <a:srgbClr val="000000"/>
                </a:solidFill>
              </a:rPr>
              <a:t>12/10/2017</a:t>
            </a:fld>
            <a:endParaRPr lang="en-GB" altLang="en-US">
              <a:solidFill>
                <a:srgbClr val="000000"/>
              </a:solidFill>
            </a:endParaRPr>
          </a:p>
        </p:txBody>
      </p:sp>
      <p:sp>
        <p:nvSpPr>
          <p:cNvPr id="358417" name="Rectangle 17"/>
          <p:cNvSpPr>
            <a:spLocks noGrp="1" noChangeArrowheads="1"/>
          </p:cNvSpPr>
          <p:nvPr>
            <p:ph type="ftr" sz="quarter" idx="3"/>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358418" name="Rectangle 18"/>
          <p:cNvSpPr>
            <a:spLocks noGrp="1" noChangeArrowheads="1"/>
          </p:cNvSpPr>
          <p:nvPr>
            <p:ph type="sldNum" sz="quarter" idx="4"/>
          </p:nvPr>
        </p:nvSpPr>
        <p:spPr/>
        <p:txBody>
          <a:bodyPr/>
          <a:lstStyle>
            <a:lvl1pPr>
              <a:defRPr/>
            </a:lvl1pPr>
          </a:lstStyle>
          <a:p>
            <a:fld id="{EFAEA7F9-1710-44B6-BB17-4479F01DAB4D}" type="slidenum">
              <a:rPr lang="en-GB" altLang="en-US">
                <a:solidFill>
                  <a:srgbClr val="000000"/>
                </a:solidFill>
              </a:rPr>
              <a:pPr/>
              <a:t>‹#›</a:t>
            </a:fld>
            <a:endParaRPr lang="en-GB" altLang="en-US">
              <a:solidFill>
                <a:srgbClr val="000000"/>
              </a:solidFill>
            </a:endParaRPr>
          </a:p>
        </p:txBody>
      </p:sp>
      <p:sp>
        <p:nvSpPr>
          <p:cNvPr id="358419" name="Rectangle 19"/>
          <p:cNvSpPr>
            <a:spLocks noGrp="1" noChangeArrowheads="1"/>
          </p:cNvSpPr>
          <p:nvPr>
            <p:ph type="ctrTitle"/>
          </p:nvPr>
        </p:nvSpPr>
        <p:spPr>
          <a:xfrm>
            <a:off x="3962400" y="1828800"/>
            <a:ext cx="8026400" cy="2209800"/>
          </a:xfrm>
        </p:spPr>
        <p:txBody>
          <a:bodyPr/>
          <a:lstStyle>
            <a:lvl1pPr>
              <a:defRPr sz="5000">
                <a:solidFill>
                  <a:srgbClr val="FFFFFF"/>
                </a:solidFill>
              </a:defRPr>
            </a:lvl1pPr>
          </a:lstStyle>
          <a:p>
            <a:pPr lvl="0"/>
            <a:r>
              <a:rPr lang="en-GB" altLang="en-US" noProof="0" smtClean="0"/>
              <a:t>Click to edit Master title style</a:t>
            </a:r>
          </a:p>
        </p:txBody>
      </p:sp>
      <p:sp>
        <p:nvSpPr>
          <p:cNvPr id="358420" name="Rectangle 20"/>
          <p:cNvSpPr>
            <a:spLocks noGrp="1" noChangeArrowheads="1"/>
          </p:cNvSpPr>
          <p:nvPr>
            <p:ph type="subTitle" idx="1"/>
          </p:nvPr>
        </p:nvSpPr>
        <p:spPr>
          <a:xfrm>
            <a:off x="3962400" y="4267200"/>
            <a:ext cx="8026400" cy="1752600"/>
          </a:xfrm>
        </p:spPr>
        <p:txBody>
          <a:bodyPr/>
          <a:lstStyle>
            <a:lvl1pPr marL="0" indent="0">
              <a:buFont typeface="Wingdings" panose="05000000000000000000" pitchFamily="2" charset="2"/>
              <a:buNone/>
              <a:defRPr sz="3400"/>
            </a:lvl1pPr>
          </a:lstStyle>
          <a:p>
            <a:pPr lvl="0"/>
            <a:r>
              <a:rPr lang="en-GB" altLang="en-US" noProof="0" smtClean="0"/>
              <a:t>Click to edit Master subtitle style</a:t>
            </a:r>
          </a:p>
        </p:txBody>
      </p:sp>
    </p:spTree>
    <p:extLst>
      <p:ext uri="{BB962C8B-B14F-4D97-AF65-F5344CB8AC3E}">
        <p14:creationId xmlns:p14="http://schemas.microsoft.com/office/powerpoint/2010/main" val="18597120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80209089-BEBB-401C-B18E-021036482CB1}" type="slidenum">
              <a:rPr lang="en-GB" altLang="en-US">
                <a:solidFill>
                  <a:srgbClr val="000000"/>
                </a:solidFill>
              </a:rPr>
              <a:pPr/>
              <a:t>‹#›</a:t>
            </a:fld>
            <a:endParaRPr lang="en-GB"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CD8A00CD-AB8A-43F5-9E34-B45EA3D69474}"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21329834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0F6A5327-0C64-4436-8980-CE766D7856AD}" type="slidenum">
              <a:rPr lang="en-GB" altLang="en-US">
                <a:solidFill>
                  <a:srgbClr val="000000"/>
                </a:solidFill>
              </a:rPr>
              <a:pPr/>
              <a:t>‹#›</a:t>
            </a:fld>
            <a:endParaRPr lang="en-GB"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CB4E5A32-6552-4DCC-A3EA-3A3D4F3D4D68}"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3022465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4165600" y="6248400"/>
            <a:ext cx="3860800" cy="457200"/>
          </a:xfrm>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1"/>
          </p:nvPr>
        </p:nvSpPr>
        <p:spPr>
          <a:xfrm>
            <a:off x="8737600" y="6248400"/>
            <a:ext cx="2844800" cy="457200"/>
          </a:xfrm>
        </p:spPr>
        <p:txBody>
          <a:bodyPr/>
          <a:lstStyle>
            <a:lvl1pPr>
              <a:defRPr/>
            </a:lvl1pPr>
          </a:lstStyle>
          <a:p>
            <a:fld id="{B445E1DC-6C68-49BF-881A-D572C01D2FD7}" type="slidenum">
              <a:rPr lang="en-GB" altLang="en-US">
                <a:solidFill>
                  <a:srgbClr val="000000"/>
                </a:solidFill>
              </a:rPr>
              <a:pPr/>
              <a:t>‹#›</a:t>
            </a:fld>
            <a:endParaRPr lang="en-GB" altLang="en-US">
              <a:solidFill>
                <a:srgbClr val="000000"/>
              </a:solidFill>
            </a:endParaRPr>
          </a:p>
        </p:txBody>
      </p:sp>
      <p:sp>
        <p:nvSpPr>
          <p:cNvPr id="7" name="Date Placeholder 6"/>
          <p:cNvSpPr>
            <a:spLocks noGrp="1"/>
          </p:cNvSpPr>
          <p:nvPr>
            <p:ph type="dt" sz="half" idx="12"/>
          </p:nvPr>
        </p:nvSpPr>
        <p:spPr>
          <a:xfrm>
            <a:off x="609600" y="6245225"/>
            <a:ext cx="2844800" cy="476250"/>
          </a:xfrm>
        </p:spPr>
        <p:txBody>
          <a:bodyPr/>
          <a:lstStyle>
            <a:lvl1pPr>
              <a:defRPr/>
            </a:lvl1pPr>
          </a:lstStyle>
          <a:p>
            <a:fld id="{2733123B-D68F-4B29-B347-F6290378DCAE}"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13355512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E70228-87EA-473E-84EA-B4BCBD6D62D4}" type="datetime1">
              <a:rPr lang="en-US" altLang="en-US" smtClean="0">
                <a:solidFill>
                  <a:srgbClr val="000000"/>
                </a:solidFill>
              </a:rPr>
              <a:t>12/10/2017</a:t>
            </a:fld>
            <a:endParaRPr lang="en-GB" altLang="en-US">
              <a:solidFill>
                <a:srgbClr val="000000"/>
              </a:solidFill>
            </a:endParaRPr>
          </a:p>
        </p:txBody>
      </p:sp>
      <p:sp>
        <p:nvSpPr>
          <p:cNvPr id="5" name="Footer Placeholder 4"/>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2"/>
          </p:nvPr>
        </p:nvSpPr>
        <p:spPr/>
        <p:txBody>
          <a:bodyPr/>
          <a:lstStyle/>
          <a:p>
            <a:fld id="{EFAEA7F9-1710-44B6-BB17-4479F01DAB4D}"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9963284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2B10D-A814-432E-891B-0BD09BCA1064}" type="datetime1">
              <a:rPr lang="en-US" altLang="en-US" smtClean="0">
                <a:solidFill>
                  <a:srgbClr val="000000"/>
                </a:solidFill>
              </a:rPr>
              <a:t>12/10/2017</a:t>
            </a:fld>
            <a:endParaRPr lang="en-GB" altLang="en-US">
              <a:solidFill>
                <a:srgbClr val="000000"/>
              </a:solidFill>
            </a:endParaRPr>
          </a:p>
        </p:txBody>
      </p:sp>
      <p:sp>
        <p:nvSpPr>
          <p:cNvPr id="5" name="Footer Placeholder 4"/>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2"/>
          </p:nvPr>
        </p:nvSpPr>
        <p:spPr/>
        <p:txBody>
          <a:bodyPr/>
          <a:lstStyle/>
          <a:p>
            <a:fld id="{88E0B933-0760-4D39-AF4C-3E74AE7D720F}"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5721847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DA5F5B-89B4-428C-8A37-F48711B4AC1A}" type="datetime1">
              <a:rPr lang="en-US" altLang="en-US" smtClean="0">
                <a:solidFill>
                  <a:srgbClr val="000000"/>
                </a:solidFill>
              </a:rPr>
              <a:t>12/10/2017</a:t>
            </a:fld>
            <a:endParaRPr lang="en-GB" altLang="en-US">
              <a:solidFill>
                <a:srgbClr val="000000"/>
              </a:solidFill>
            </a:endParaRPr>
          </a:p>
        </p:txBody>
      </p:sp>
      <p:sp>
        <p:nvSpPr>
          <p:cNvPr id="5" name="Footer Placeholder 4"/>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2"/>
          </p:nvPr>
        </p:nvSpPr>
        <p:spPr/>
        <p:txBody>
          <a:bodyPr/>
          <a:lstStyle/>
          <a:p>
            <a:fld id="{E8F11D2D-849E-43EC-B223-4C820D107269}"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9114950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CCCC12-89B9-409F-97C9-884FF8ED0201}" type="datetime1">
              <a:rPr lang="en-US" altLang="en-US" smtClean="0">
                <a:solidFill>
                  <a:srgbClr val="000000"/>
                </a:solidFill>
              </a:rPr>
              <a:t>12/10/2017</a:t>
            </a:fld>
            <a:endParaRPr lang="en-GB" altLang="en-US">
              <a:solidFill>
                <a:srgbClr val="000000"/>
              </a:solidFill>
            </a:endParaRPr>
          </a:p>
        </p:txBody>
      </p:sp>
      <p:sp>
        <p:nvSpPr>
          <p:cNvPr id="6" name="Footer Placeholder 5"/>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7" name="Slide Number Placeholder 6"/>
          <p:cNvSpPr>
            <a:spLocks noGrp="1"/>
          </p:cNvSpPr>
          <p:nvPr>
            <p:ph type="sldNum" sz="quarter" idx="12"/>
          </p:nvPr>
        </p:nvSpPr>
        <p:spPr/>
        <p:txBody>
          <a:bodyPr/>
          <a:lstStyle/>
          <a:p>
            <a:fld id="{A49175BC-73D9-4AB8-8F26-A9642E145783}"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3053867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986364-5A77-430A-8CAA-15CC83E7B87E}" type="datetime1">
              <a:rPr lang="en-US" altLang="en-US" smtClean="0">
                <a:solidFill>
                  <a:srgbClr val="000000"/>
                </a:solidFill>
              </a:rPr>
              <a:t>12/10/2017</a:t>
            </a:fld>
            <a:endParaRPr lang="en-GB" altLang="en-US">
              <a:solidFill>
                <a:srgbClr val="000000"/>
              </a:solidFill>
            </a:endParaRPr>
          </a:p>
        </p:txBody>
      </p:sp>
      <p:sp>
        <p:nvSpPr>
          <p:cNvPr id="8" name="Footer Placeholder 7"/>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9" name="Slide Number Placeholder 8"/>
          <p:cNvSpPr>
            <a:spLocks noGrp="1"/>
          </p:cNvSpPr>
          <p:nvPr>
            <p:ph type="sldNum" sz="quarter" idx="12"/>
          </p:nvPr>
        </p:nvSpPr>
        <p:spPr/>
        <p:txBody>
          <a:bodyPr/>
          <a:lstStyle/>
          <a:p>
            <a:fld id="{25ACE5DA-B075-4223-B3B1-9ED9A2A11DB4}"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193099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A390A0-EBB5-499B-AF95-41860EE04EC2}" type="datetime1">
              <a:rPr lang="en-US" altLang="en-US" smtClean="0">
                <a:solidFill>
                  <a:srgbClr val="000000"/>
                </a:solidFill>
              </a:rPr>
              <a:t>12/10/2017</a:t>
            </a:fld>
            <a:endParaRPr lang="en-GB" altLang="en-US">
              <a:solidFill>
                <a:srgbClr val="000000"/>
              </a:solidFill>
            </a:endParaRPr>
          </a:p>
        </p:txBody>
      </p:sp>
      <p:sp>
        <p:nvSpPr>
          <p:cNvPr id="4" name="Footer Placeholder 3"/>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5" name="Slide Number Placeholder 4"/>
          <p:cNvSpPr>
            <a:spLocks noGrp="1"/>
          </p:cNvSpPr>
          <p:nvPr>
            <p:ph type="sldNum" sz="quarter" idx="12"/>
          </p:nvPr>
        </p:nvSpPr>
        <p:spPr/>
        <p:txBody>
          <a:bodyPr/>
          <a:lstStyle/>
          <a:p>
            <a:fld id="{7496E3E0-70F9-4054-A59A-8D7228EB7ACA}"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3917035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A81CF-8F39-46D9-954E-E8530D6CBEC8}"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4" name="Slide Number Placeholder 3"/>
          <p:cNvSpPr>
            <a:spLocks noGrp="1"/>
          </p:cNvSpPr>
          <p:nvPr>
            <p:ph type="sldNum" sz="quarter" idx="12"/>
          </p:nvPr>
        </p:nvSpPr>
        <p:spPr/>
        <p:txBody>
          <a:bodyPr/>
          <a:lstStyle/>
          <a:p>
            <a:fld id="{3D3AAE18-4821-4D7C-901E-474425543A6A}"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7869300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88E0B933-0760-4D39-AF4C-3E74AE7D720F}" type="slidenum">
              <a:rPr lang="en-GB" altLang="en-US">
                <a:solidFill>
                  <a:srgbClr val="000000"/>
                </a:solidFill>
              </a:rPr>
              <a:pPr/>
              <a:t>‹#›</a:t>
            </a:fld>
            <a:endParaRPr lang="en-GB"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045ED6AD-D8AD-4290-9E90-E98BF07566CC}"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5996879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51AE4-C2C4-4516-8CF9-6A8927787EDA}" type="datetime1">
              <a:rPr lang="en-US" altLang="en-US" smtClean="0">
                <a:solidFill>
                  <a:srgbClr val="000000"/>
                </a:solidFill>
              </a:rPr>
              <a:t>12/10/2017</a:t>
            </a:fld>
            <a:endParaRPr lang="en-GB" altLang="en-US">
              <a:solidFill>
                <a:srgbClr val="000000"/>
              </a:solidFill>
            </a:endParaRPr>
          </a:p>
        </p:txBody>
      </p:sp>
      <p:sp>
        <p:nvSpPr>
          <p:cNvPr id="6" name="Footer Placeholder 5"/>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7" name="Slide Number Placeholder 6"/>
          <p:cNvSpPr>
            <a:spLocks noGrp="1"/>
          </p:cNvSpPr>
          <p:nvPr>
            <p:ph type="sldNum" sz="quarter" idx="12"/>
          </p:nvPr>
        </p:nvSpPr>
        <p:spPr/>
        <p:txBody>
          <a:bodyPr/>
          <a:lstStyle/>
          <a:p>
            <a:fld id="{830F0B1F-66B6-4CFB-8CDA-D89C7196C669}"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9741659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C59F5-6640-4A6D-A89F-9C28F2E0F8B2}" type="datetime1">
              <a:rPr lang="en-US" altLang="en-US" smtClean="0">
                <a:solidFill>
                  <a:srgbClr val="000000"/>
                </a:solidFill>
              </a:rPr>
              <a:t>12/10/2017</a:t>
            </a:fld>
            <a:endParaRPr lang="en-GB" altLang="en-US">
              <a:solidFill>
                <a:srgbClr val="000000"/>
              </a:solidFill>
            </a:endParaRPr>
          </a:p>
        </p:txBody>
      </p:sp>
      <p:sp>
        <p:nvSpPr>
          <p:cNvPr id="6" name="Footer Placeholder 5"/>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7" name="Slide Number Placeholder 6"/>
          <p:cNvSpPr>
            <a:spLocks noGrp="1"/>
          </p:cNvSpPr>
          <p:nvPr>
            <p:ph type="sldNum" sz="quarter" idx="12"/>
          </p:nvPr>
        </p:nvSpPr>
        <p:spPr/>
        <p:txBody>
          <a:bodyPr/>
          <a:lstStyle/>
          <a:p>
            <a:fld id="{DF349DE7-B64D-48AF-A477-068AA3AAFC90}"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6045037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DDA3F-E4FE-475F-A4B0-3057AA7C6CB0}" type="datetime1">
              <a:rPr lang="en-US" altLang="en-US" smtClean="0">
                <a:solidFill>
                  <a:srgbClr val="000000"/>
                </a:solidFill>
              </a:rPr>
              <a:t>12/10/2017</a:t>
            </a:fld>
            <a:endParaRPr lang="en-GB" altLang="en-US">
              <a:solidFill>
                <a:srgbClr val="000000"/>
              </a:solidFill>
            </a:endParaRPr>
          </a:p>
        </p:txBody>
      </p:sp>
      <p:sp>
        <p:nvSpPr>
          <p:cNvPr id="5" name="Footer Placeholder 4"/>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2"/>
          </p:nvPr>
        </p:nvSpPr>
        <p:spPr/>
        <p:txBody>
          <a:bodyPr/>
          <a:lstStyle/>
          <a:p>
            <a:fld id="{80209089-BEBB-401C-B18E-021036482CB1}"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2034386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FE823-A75E-43F8-94C9-111FAED77972}" type="datetime1">
              <a:rPr lang="en-US" altLang="en-US" smtClean="0">
                <a:solidFill>
                  <a:srgbClr val="000000"/>
                </a:solidFill>
              </a:rPr>
              <a:t>12/10/2017</a:t>
            </a:fld>
            <a:endParaRPr lang="en-GB" altLang="en-US">
              <a:solidFill>
                <a:srgbClr val="000000"/>
              </a:solidFill>
            </a:endParaRPr>
          </a:p>
        </p:txBody>
      </p:sp>
      <p:sp>
        <p:nvSpPr>
          <p:cNvPr id="5" name="Footer Placeholder 4"/>
          <p:cNvSpPr>
            <a:spLocks noGrp="1"/>
          </p:cNvSpPr>
          <p:nvPr>
            <p:ph type="ftr" sz="quarter" idx="11"/>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2"/>
          </p:nvPr>
        </p:nvSpPr>
        <p:spPr/>
        <p:txBody>
          <a:bodyPr/>
          <a:lstStyle/>
          <a:p>
            <a:fld id="{0F6A5327-0C64-4436-8980-CE766D7856AD}" type="slidenum">
              <a:rPr lang="en-GB" altLang="en-US" smtClean="0">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41561801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E8F11D2D-849E-43EC-B223-4C820D107269}" type="slidenum">
              <a:rPr lang="en-GB" altLang="en-US">
                <a:solidFill>
                  <a:srgbClr val="000000"/>
                </a:solidFill>
              </a:rPr>
              <a:pPr/>
              <a:t>‹#›</a:t>
            </a:fld>
            <a:endParaRPr lang="en-GB"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F5941AA1-2779-4549-B04E-C53B5432F88C}"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14134057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A49175BC-73D9-4AB8-8F26-A9642E145783}" type="slidenum">
              <a:rPr lang="en-GB" altLang="en-US">
                <a:solidFill>
                  <a:srgbClr val="000000"/>
                </a:solidFill>
              </a:rPr>
              <a:pPr/>
              <a:t>‹#›</a:t>
            </a:fld>
            <a:endParaRPr lang="en-GB"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AE27D4C2-781F-43E6-83B8-6AAE4106E1DA}"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20284330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fld id="{25ACE5DA-B075-4223-B3B1-9ED9A2A11DB4}" type="slidenum">
              <a:rPr lang="en-GB" altLang="en-US">
                <a:solidFill>
                  <a:srgbClr val="000000"/>
                </a:solidFill>
              </a:rPr>
              <a:pPr/>
              <a:t>‹#›</a:t>
            </a:fld>
            <a:endParaRPr lang="en-GB" altLang="en-US">
              <a:solidFill>
                <a:srgbClr val="000000"/>
              </a:solidFill>
            </a:endParaRPr>
          </a:p>
        </p:txBody>
      </p:sp>
      <p:sp>
        <p:nvSpPr>
          <p:cNvPr id="9" name="Date Placeholder 8"/>
          <p:cNvSpPr>
            <a:spLocks noGrp="1"/>
          </p:cNvSpPr>
          <p:nvPr>
            <p:ph type="dt" sz="half" idx="12"/>
          </p:nvPr>
        </p:nvSpPr>
        <p:spPr/>
        <p:txBody>
          <a:bodyPr/>
          <a:lstStyle>
            <a:lvl1pPr>
              <a:defRPr/>
            </a:lvl1pPr>
          </a:lstStyle>
          <a:p>
            <a:fld id="{4D8DA2C1-E9F2-4664-BD85-E6F5CDD1DA5E}"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8945983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fld id="{7496E3E0-70F9-4054-A59A-8D7228EB7ACA}" type="slidenum">
              <a:rPr lang="en-GB" altLang="en-US">
                <a:solidFill>
                  <a:srgbClr val="000000"/>
                </a:solidFill>
              </a:rPr>
              <a:pPr/>
              <a:t>‹#›</a:t>
            </a:fld>
            <a:endParaRPr lang="en-GB" altLang="en-US">
              <a:solidFill>
                <a:srgbClr val="000000"/>
              </a:solidFill>
            </a:endParaRPr>
          </a:p>
        </p:txBody>
      </p:sp>
      <p:sp>
        <p:nvSpPr>
          <p:cNvPr id="5" name="Date Placeholder 4"/>
          <p:cNvSpPr>
            <a:spLocks noGrp="1"/>
          </p:cNvSpPr>
          <p:nvPr>
            <p:ph type="dt" sz="half" idx="12"/>
          </p:nvPr>
        </p:nvSpPr>
        <p:spPr/>
        <p:txBody>
          <a:bodyPr/>
          <a:lstStyle>
            <a:lvl1pPr>
              <a:defRPr/>
            </a:lvl1pPr>
          </a:lstStyle>
          <a:p>
            <a:fld id="{B29BC302-FFDD-4C67-9768-B43825223EF1}"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7463039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fld id="{3D3AAE18-4821-4D7C-901E-474425543A6A}" type="slidenum">
              <a:rPr lang="en-GB" altLang="en-US">
                <a:solidFill>
                  <a:srgbClr val="000000"/>
                </a:solidFill>
              </a:rPr>
              <a:pPr/>
              <a:t>‹#›</a:t>
            </a:fld>
            <a:endParaRPr lang="en-GB" altLang="en-US">
              <a:solidFill>
                <a:srgbClr val="000000"/>
              </a:solidFill>
            </a:endParaRPr>
          </a:p>
        </p:txBody>
      </p:sp>
      <p:sp>
        <p:nvSpPr>
          <p:cNvPr id="4" name="Date Placeholder 3"/>
          <p:cNvSpPr>
            <a:spLocks noGrp="1"/>
          </p:cNvSpPr>
          <p:nvPr>
            <p:ph type="dt" sz="half" idx="12"/>
          </p:nvPr>
        </p:nvSpPr>
        <p:spPr/>
        <p:txBody>
          <a:bodyPr/>
          <a:lstStyle>
            <a:lvl1pPr>
              <a:defRPr/>
            </a:lvl1pPr>
          </a:lstStyle>
          <a:p>
            <a:fld id="{62CCD19C-FB10-4CD8-B06A-20640205C960}"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418979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830F0B1F-66B6-4CFB-8CDA-D89C7196C669}" type="slidenum">
              <a:rPr lang="en-GB" altLang="en-US">
                <a:solidFill>
                  <a:srgbClr val="000000"/>
                </a:solidFill>
              </a:rPr>
              <a:pPr/>
              <a:t>‹#›</a:t>
            </a:fld>
            <a:endParaRPr lang="en-GB"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407ECE5E-B883-4206-97DA-301712A9B403}"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12667813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DF349DE7-B64D-48AF-A477-068AA3AAFC90}" type="slidenum">
              <a:rPr lang="en-GB" altLang="en-US">
                <a:solidFill>
                  <a:srgbClr val="000000"/>
                </a:solidFill>
              </a:rPr>
              <a:pPr/>
              <a:t>‹#›</a:t>
            </a:fld>
            <a:endParaRPr lang="en-GB"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6E8421C2-79F0-4492-89BF-7C48CC7ED637}"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7131071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4000">
              <a:schemeClr val="bg1"/>
            </a:gs>
            <a:gs pos="100000">
              <a:schemeClr val="accent2">
                <a:lumMod val="75000"/>
              </a:schemeClr>
            </a:gs>
          </a:gsLst>
          <a:lin ang="5400000" scaled="1"/>
          <a:tileRect/>
        </a:gradFill>
        <a:effectLst/>
      </p:bgPr>
    </p:bg>
    <p:spTree>
      <p:nvGrpSpPr>
        <p:cNvPr id="1" name=""/>
        <p:cNvGrpSpPr/>
        <p:nvPr/>
      </p:nvGrpSpPr>
      <p:grpSpPr>
        <a:xfrm>
          <a:off x="0" y="0"/>
          <a:ext cx="0" cy="0"/>
          <a:chOff x="0" y="0"/>
          <a:chExt cx="0" cy="0"/>
        </a:xfrm>
      </p:grpSpPr>
      <p:sp>
        <p:nvSpPr>
          <p:cNvPr id="357378" name="Rectangle 2"/>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pPr>
            <a:r>
              <a:rPr lang="fa-IR" altLang="en-US" smtClean="0">
                <a:solidFill>
                  <a:srgbClr val="000000"/>
                </a:solidFill>
              </a:rPr>
              <a:t>اخلاق در پژوهش های زیست پزشکی </a:t>
            </a:r>
            <a:endParaRPr lang="en-GB" altLang="en-US">
              <a:solidFill>
                <a:srgbClr val="000000"/>
              </a:solidFill>
            </a:endParaRPr>
          </a:p>
        </p:txBody>
      </p:sp>
      <p:sp>
        <p:nvSpPr>
          <p:cNvPr id="357379" name="Rectangle 3"/>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pPr fontAlgn="base">
              <a:spcBef>
                <a:spcPct val="0"/>
              </a:spcBef>
              <a:spcAft>
                <a:spcPct val="0"/>
              </a:spcAft>
            </a:pPr>
            <a:fld id="{BBEC1A65-D538-45E5-A7A9-1F9E6EC44139}" type="slidenum">
              <a:rPr lang="en-GB" altLang="en-US">
                <a:solidFill>
                  <a:srgbClr val="000000"/>
                </a:solidFill>
              </a:rPr>
              <a:pPr fontAlgn="base">
                <a:spcBef>
                  <a:spcPct val="0"/>
                </a:spcBef>
                <a:spcAft>
                  <a:spcPct val="0"/>
                </a:spcAft>
              </a:pPr>
              <a:t>‹#›</a:t>
            </a:fld>
            <a:endParaRPr lang="en-GB" altLang="en-US">
              <a:solidFill>
                <a:srgbClr val="000000"/>
              </a:solidFill>
            </a:endParaRPr>
          </a:p>
        </p:txBody>
      </p:sp>
      <p:grpSp>
        <p:nvGrpSpPr>
          <p:cNvPr id="357380" name="Group 4"/>
          <p:cNvGrpSpPr>
            <a:grpSpLocks/>
          </p:cNvGrpSpPr>
          <p:nvPr/>
        </p:nvGrpSpPr>
        <p:grpSpPr bwMode="auto">
          <a:xfrm>
            <a:off x="0" y="0"/>
            <a:ext cx="12192000" cy="546100"/>
            <a:chOff x="0" y="0"/>
            <a:chExt cx="5760" cy="344"/>
          </a:xfrm>
        </p:grpSpPr>
        <p:sp>
          <p:nvSpPr>
            <p:cNvPr id="3573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73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738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a:solidFill>
                  <a:srgbClr val="666699"/>
                </a:solidFill>
              </a:endParaRPr>
            </a:p>
          </p:txBody>
        </p:sp>
        <p:sp>
          <p:nvSpPr>
            <p:cNvPr id="35738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a:solidFill>
                  <a:srgbClr val="666699"/>
                </a:solidFill>
              </a:endParaRPr>
            </a:p>
          </p:txBody>
        </p:sp>
        <p:sp>
          <p:nvSpPr>
            <p:cNvPr id="35738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a:solidFill>
                  <a:srgbClr val="9999CC"/>
                </a:solidFill>
              </a:endParaRPr>
            </a:p>
          </p:txBody>
        </p:sp>
        <p:sp>
          <p:nvSpPr>
            <p:cNvPr id="35738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a:solidFill>
                  <a:srgbClr val="666699"/>
                </a:solidFill>
              </a:endParaRPr>
            </a:p>
          </p:txBody>
        </p:sp>
        <p:sp>
          <p:nvSpPr>
            <p:cNvPr id="35738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35738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a:solidFill>
                  <a:srgbClr val="9999CC"/>
                </a:solidFill>
              </a:endParaRPr>
            </a:p>
          </p:txBody>
        </p:sp>
        <p:sp>
          <p:nvSpPr>
            <p:cNvPr id="35738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a:solidFill>
                  <a:srgbClr val="9999CC"/>
                </a:solidFill>
              </a:endParaRPr>
            </a:p>
          </p:txBody>
        </p:sp>
      </p:grpSp>
      <p:sp>
        <p:nvSpPr>
          <p:cNvPr id="357390" name="Rectangle 14"/>
          <p:cNvSpPr>
            <a:spLocks noGrp="1" noChangeArrowheads="1"/>
          </p:cNvSpPr>
          <p:nvPr>
            <p:ph type="title"/>
          </p:nvPr>
        </p:nvSpPr>
        <p:spPr bwMode="auto">
          <a:xfrm>
            <a:off x="609600" y="4572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357391" name="Rectangle 15"/>
          <p:cNvSpPr>
            <a:spLocks noGrp="1" noChangeArrowheads="1"/>
          </p:cNvSpPr>
          <p:nvPr>
            <p:ph type="body" idx="1"/>
          </p:nvPr>
        </p:nvSpPr>
        <p:spPr bwMode="auto">
          <a:xfrm>
            <a:off x="609600" y="1981200"/>
            <a:ext cx="10972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57392" name="Rectangle 1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pPr>
            <a:fld id="{F2A2F0B1-44B5-4002-97E9-4D5BE680F5A1}"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3449478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1B0A5179-0C9A-4202-928F-24D82BCB8F57}" type="datetime1">
              <a:rPr lang="en-US" altLang="en-US" smtClean="0">
                <a:solidFill>
                  <a:srgbClr val="000000"/>
                </a:solidFill>
              </a:rPr>
              <a:t>12/10/2017</a:t>
            </a:fld>
            <a:endParaRPr lang="en-GB" altLang="en-US">
              <a:solidFill>
                <a:srgbClr val="000000"/>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BEC1A65-D538-45E5-A7A9-1F9E6EC44139}" type="slidenum">
              <a:rPr lang="en-GB" altLang="en-US" smtClean="0">
                <a:solidFill>
                  <a:srgbClr val="000000"/>
                </a:solidFill>
              </a:rPr>
              <a:pPr fontAlgn="base">
                <a:spcBef>
                  <a:spcPct val="0"/>
                </a:spcBef>
                <a:spcAft>
                  <a:spcPct val="0"/>
                </a:spcAft>
              </a:pPr>
              <a:t>‹#›</a:t>
            </a:fld>
            <a:endParaRPr lang="en-GB" altLang="en-US">
              <a:solidFill>
                <a:srgbClr val="000000"/>
              </a:solidFill>
            </a:endParaRPr>
          </a:p>
        </p:txBody>
      </p:sp>
    </p:spTree>
    <p:extLst>
      <p:ext uri="{BB962C8B-B14F-4D97-AF65-F5344CB8AC3E}">
        <p14:creationId xmlns:p14="http://schemas.microsoft.com/office/powerpoint/2010/main" val="168683539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ghipoura@mums.ac.i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snet.hbi.ir/web/page.php?slct_pg_id=401&amp;sid=7&amp;slc_lang=f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20_Most_Disturbing_Human_Experiments_EVER-18_ixbpmXOQ.mkv" TargetMode="Externa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714044" y="2011065"/>
            <a:ext cx="8274756" cy="2209800"/>
          </a:xfrm>
        </p:spPr>
        <p:txBody>
          <a:bodyPr/>
          <a:lstStyle/>
          <a:p>
            <a:pPr algn="ctr">
              <a:lnSpc>
                <a:spcPct val="150000"/>
              </a:lnSpc>
              <a:spcBef>
                <a:spcPts val="600"/>
              </a:spcBef>
              <a:spcAft>
                <a:spcPts val="600"/>
              </a:spcAft>
            </a:pPr>
            <a:r>
              <a:rPr lang="fa-IR" altLang="en-US" sz="3200" b="1" dirty="0" smtClean="0">
                <a:cs typeface="B Titr" panose="00000700000000000000" pitchFamily="2" charset="-78"/>
              </a:rPr>
              <a:t>اخلاق در پژوهش های زیست پزشکی</a:t>
            </a:r>
            <a:br>
              <a:rPr lang="fa-IR" altLang="en-US" sz="3200" b="1" dirty="0" smtClean="0">
                <a:cs typeface="B Titr" panose="00000700000000000000" pitchFamily="2" charset="-78"/>
              </a:rPr>
            </a:br>
            <a:r>
              <a:rPr lang="fa-IR" altLang="en-US" sz="3200" b="1" dirty="0" smtClean="0">
                <a:cs typeface="B Titr" panose="00000700000000000000" pitchFamily="2" charset="-78"/>
              </a:rPr>
              <a:t>سطح 1</a:t>
            </a:r>
            <a:br>
              <a:rPr lang="fa-IR" altLang="en-US" sz="3200" b="1" dirty="0" smtClean="0">
                <a:cs typeface="B Titr" panose="00000700000000000000" pitchFamily="2" charset="-78"/>
              </a:rPr>
            </a:br>
            <a:r>
              <a:rPr lang="fa-IR" altLang="en-US" sz="3200" b="1" dirty="0" smtClean="0">
                <a:cs typeface="B Titr" panose="00000700000000000000" pitchFamily="2" charset="-78"/>
              </a:rPr>
              <a:t/>
            </a:r>
            <a:br>
              <a:rPr lang="fa-IR" altLang="en-US" sz="3200" b="1" dirty="0" smtClean="0">
                <a:cs typeface="B Titr" panose="00000700000000000000" pitchFamily="2" charset="-78"/>
              </a:rPr>
            </a:br>
            <a:endParaRPr lang="en-GB" altLang="en-US" sz="3200" b="1" dirty="0">
              <a:cs typeface="B Titr" panose="00000700000000000000" pitchFamily="2" charset="-78"/>
            </a:endParaRPr>
          </a:p>
        </p:txBody>
      </p:sp>
      <p:sp>
        <p:nvSpPr>
          <p:cNvPr id="4" name="Subtitle 2"/>
          <p:cNvSpPr>
            <a:spLocks noGrp="1"/>
          </p:cNvSpPr>
          <p:nvPr>
            <p:ph type="subTitle" idx="1"/>
          </p:nvPr>
        </p:nvSpPr>
        <p:spPr>
          <a:xfrm>
            <a:off x="4569609" y="4617245"/>
            <a:ext cx="7285318" cy="1611433"/>
          </a:xfrm>
        </p:spPr>
        <p:txBody>
          <a:bodyPr/>
          <a:lstStyle/>
          <a:p>
            <a:r>
              <a:rPr lang="en-US" sz="2000" b="1" dirty="0" smtClean="0">
                <a:solidFill>
                  <a:schemeClr val="bg2"/>
                </a:solidFill>
                <a:latin typeface="Arial Narrow"/>
                <a:cs typeface="B Titr" panose="00000700000000000000" pitchFamily="2" charset="-78"/>
              </a:rPr>
              <a:t>Dr</a:t>
            </a:r>
            <a:r>
              <a:rPr lang="en-US" sz="2000" b="1" dirty="0">
                <a:solidFill>
                  <a:schemeClr val="bg2"/>
                </a:solidFill>
                <a:latin typeface="Arial Narrow"/>
                <a:cs typeface="B Titr" panose="00000700000000000000" pitchFamily="2" charset="-78"/>
              </a:rPr>
              <a:t>. Ali  Taghipour, MD. PhD</a:t>
            </a:r>
            <a:r>
              <a:rPr lang="en-US" sz="1600" dirty="0">
                <a:solidFill>
                  <a:schemeClr val="bg2"/>
                </a:solidFill>
                <a:latin typeface="Arial Narrow"/>
              </a:rPr>
              <a:t/>
            </a:r>
            <a:br>
              <a:rPr lang="en-US" sz="1600" dirty="0">
                <a:solidFill>
                  <a:schemeClr val="bg2"/>
                </a:solidFill>
                <a:latin typeface="Arial Narrow"/>
              </a:rPr>
            </a:br>
            <a:r>
              <a:rPr lang="en-US" sz="1600" dirty="0">
                <a:solidFill>
                  <a:schemeClr val="bg2"/>
                </a:solidFill>
                <a:latin typeface="Arial Narrow"/>
              </a:rPr>
              <a:t>Associate Professor in </a:t>
            </a:r>
            <a:r>
              <a:rPr lang="en-US" sz="1600" dirty="0" smtClean="0">
                <a:solidFill>
                  <a:schemeClr val="bg2"/>
                </a:solidFill>
                <a:latin typeface="Arial Narrow"/>
              </a:rPr>
              <a:t>Epidemiology, Department of Epidemiology &amp; Biostatistics</a:t>
            </a:r>
            <a:r>
              <a:rPr lang="en-US" sz="1600" dirty="0">
                <a:solidFill>
                  <a:schemeClr val="bg2"/>
                </a:solidFill>
                <a:latin typeface="Arial Narrow"/>
              </a:rPr>
              <a:t/>
            </a:r>
            <a:br>
              <a:rPr lang="en-US" sz="1600" dirty="0">
                <a:solidFill>
                  <a:schemeClr val="bg2"/>
                </a:solidFill>
                <a:latin typeface="Arial Narrow"/>
              </a:rPr>
            </a:br>
            <a:r>
              <a:rPr lang="en-US" sz="1600" dirty="0">
                <a:solidFill>
                  <a:schemeClr val="bg2"/>
                </a:solidFill>
                <a:latin typeface="Arial Narrow"/>
              </a:rPr>
              <a:t>Management &amp; Social Determinants of Health Research Center, Cancer Research Center</a:t>
            </a:r>
          </a:p>
          <a:p>
            <a:r>
              <a:rPr lang="en-US" sz="1600" dirty="0" smtClean="0">
                <a:solidFill>
                  <a:schemeClr val="bg2"/>
                </a:solidFill>
                <a:latin typeface="Arial Narrow"/>
              </a:rPr>
              <a:t>Faculty </a:t>
            </a:r>
            <a:r>
              <a:rPr lang="en-US" sz="1600" dirty="0">
                <a:solidFill>
                  <a:schemeClr val="bg2"/>
                </a:solidFill>
                <a:latin typeface="Arial Narrow"/>
              </a:rPr>
              <a:t>of Health; Mashhad University of Medical Sciences</a:t>
            </a:r>
            <a:br>
              <a:rPr lang="en-US" sz="1600" dirty="0">
                <a:solidFill>
                  <a:schemeClr val="bg2"/>
                </a:solidFill>
                <a:latin typeface="Arial Narrow"/>
              </a:rPr>
            </a:br>
            <a:r>
              <a:rPr lang="en-US" sz="1600" dirty="0" smtClean="0">
                <a:solidFill>
                  <a:schemeClr val="bg2"/>
                </a:solidFill>
                <a:latin typeface="Arial Narrow"/>
                <a:hlinkClick r:id="rId3"/>
              </a:rPr>
              <a:t>taghipoura@mums.ac.ir</a:t>
            </a:r>
            <a:r>
              <a:rPr lang="fa-IR" sz="1600" dirty="0" smtClean="0">
                <a:solidFill>
                  <a:schemeClr val="bg2"/>
                </a:solidFill>
                <a:latin typeface="Arial Narrow"/>
              </a:rPr>
              <a:t> </a:t>
            </a:r>
            <a:endParaRPr lang="fa-IR" sz="1600" dirty="0">
              <a:solidFill>
                <a:schemeClr val="bg2"/>
              </a:solidFill>
            </a:endParaRPr>
          </a:p>
        </p:txBody>
      </p:sp>
      <p:pic>
        <p:nvPicPr>
          <p:cNvPr id="6" name="Picture 5"/>
          <p:cNvPicPr>
            <a:picLocks noChangeAspect="1"/>
          </p:cNvPicPr>
          <p:nvPr/>
        </p:nvPicPr>
        <p:blipFill>
          <a:blip r:embed="rId4"/>
          <a:stretch>
            <a:fillRect/>
          </a:stretch>
        </p:blipFill>
        <p:spPr>
          <a:xfrm>
            <a:off x="10865224" y="357385"/>
            <a:ext cx="1219200" cy="1257300"/>
          </a:xfrm>
          <a:prstGeom prst="rect">
            <a:avLst/>
          </a:prstGeom>
        </p:spPr>
      </p:pic>
    </p:spTree>
    <p:extLst>
      <p:ext uri="{BB962C8B-B14F-4D97-AF65-F5344CB8AC3E}">
        <p14:creationId xmlns:p14="http://schemas.microsoft.com/office/powerpoint/2010/main" val="28347499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8721" y="499121"/>
            <a:ext cx="7518399" cy="914400"/>
          </a:xfrm>
        </p:spPr>
        <p:txBody>
          <a:bodyPr/>
          <a:lstStyle/>
          <a:p>
            <a:pPr algn="ctr" rtl="1"/>
            <a:r>
              <a:rPr lang="fa-IR" sz="4000" dirty="0">
                <a:ln w="0"/>
                <a:solidFill>
                  <a:schemeClr val="bg2"/>
                </a:solidFill>
                <a:cs typeface="B Titr" panose="00000700000000000000" pitchFamily="2" charset="-78"/>
              </a:rPr>
              <a:t>تاریخچه اخلاق پزشکی نوین‌</a:t>
            </a:r>
          </a:p>
        </p:txBody>
      </p:sp>
      <p:sp>
        <p:nvSpPr>
          <p:cNvPr id="3" name="Content Placeholder 2"/>
          <p:cNvSpPr>
            <a:spLocks noGrp="1"/>
          </p:cNvSpPr>
          <p:nvPr>
            <p:ph idx="1"/>
          </p:nvPr>
        </p:nvSpPr>
        <p:spPr>
          <a:xfrm>
            <a:off x="474133" y="1676401"/>
            <a:ext cx="11108267" cy="4419599"/>
          </a:xfrm>
        </p:spPr>
        <p:txBody>
          <a:bodyPr>
            <a:normAutofit/>
          </a:bodyPr>
          <a:lstStyle/>
          <a:p>
            <a:pPr marL="457200" indent="-457200" algn="r" rtl="1">
              <a:buFont typeface="+mj-lt"/>
              <a:buAutoNum type="arabicPeriod"/>
            </a:pPr>
            <a:r>
              <a:rPr lang="fa-IR" b="1" dirty="0" smtClean="0"/>
              <a:t>مسائل اردوگاههای آلمانها در سال </a:t>
            </a:r>
            <a:r>
              <a:rPr lang="fa-IR" b="1" dirty="0" smtClean="0">
                <a:solidFill>
                  <a:srgbClr val="FF0000"/>
                </a:solidFill>
              </a:rPr>
              <a:t>1945</a:t>
            </a:r>
            <a:r>
              <a:rPr lang="fa-IR" b="1" dirty="0" smtClean="0"/>
              <a:t>- </a:t>
            </a:r>
            <a:r>
              <a:rPr lang="fa-IR" b="1" dirty="0" smtClean="0">
                <a:solidFill>
                  <a:srgbClr val="FF0000"/>
                </a:solidFill>
              </a:rPr>
              <a:t>1943 </a:t>
            </a:r>
            <a:r>
              <a:rPr lang="fa-IR" b="1" dirty="0" smtClean="0"/>
              <a:t>و تجربه واکسن تیفوس و مرگ چند هزار نفر برای آزمایش</a:t>
            </a:r>
          </a:p>
          <a:p>
            <a:pPr marL="457200" indent="-457200" algn="r" rtl="1">
              <a:buFont typeface="+mj-lt"/>
              <a:buAutoNum type="arabicPeriod"/>
            </a:pPr>
            <a:r>
              <a:rPr lang="fa-IR" b="1" dirty="0" smtClean="0"/>
              <a:t>انتقال پشه های آنوفل از مردابها به اردوگاهها برای درک نحوه انتقال بیماری مالاریا</a:t>
            </a:r>
          </a:p>
          <a:p>
            <a:pPr marL="457200" indent="-457200" algn="r" rtl="1">
              <a:buFont typeface="+mj-lt"/>
              <a:buAutoNum type="arabicPeriod"/>
            </a:pPr>
            <a:r>
              <a:rPr lang="fa-IR" b="1" dirty="0"/>
              <a:t>وارد کردن سنگ و شیشه به زخمها و جراحات ایجاد شده برای بررسی اثر سولفونامیدها در رفع عفونت</a:t>
            </a:r>
          </a:p>
          <a:p>
            <a:pPr marL="457200" indent="-457200" algn="r" rtl="1">
              <a:buFont typeface="+mj-lt"/>
              <a:buAutoNum type="arabicPeriod"/>
            </a:pPr>
            <a:r>
              <a:rPr lang="fa-IR" b="1" dirty="0" smtClean="0"/>
              <a:t>تزریق </a:t>
            </a:r>
            <a:r>
              <a:rPr lang="fa-IR" b="1" dirty="0"/>
              <a:t>خون آلوده در موسسه روبرت کخ به 40 نفر برای بررسی اثرات آن</a:t>
            </a:r>
          </a:p>
          <a:p>
            <a:pPr marL="457200" indent="-457200" algn="r" rtl="1">
              <a:buFont typeface="+mj-lt"/>
              <a:buAutoNum type="arabicPeriod"/>
            </a:pPr>
            <a:r>
              <a:rPr lang="fa-IR" b="1" dirty="0" smtClean="0"/>
              <a:t>...</a:t>
            </a:r>
            <a:endParaRPr lang="en-US" b="1" dirty="0"/>
          </a:p>
        </p:txBody>
      </p:sp>
      <p:sp>
        <p:nvSpPr>
          <p:cNvPr id="4" name="Date Placeholder 3"/>
          <p:cNvSpPr>
            <a:spLocks noGrp="1"/>
          </p:cNvSpPr>
          <p:nvPr>
            <p:ph type="dt" sz="half" idx="10"/>
          </p:nvPr>
        </p:nvSpPr>
        <p:spPr/>
        <p:txBody>
          <a:bodyPr/>
          <a:lstStyle/>
          <a:p>
            <a:fld id="{A4358CC5-8B2E-4E6E-B399-C049732A776D}"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1752813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49777" y="457200"/>
            <a:ext cx="8511822"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3" name="Content Placeholder 2"/>
          <p:cNvSpPr>
            <a:spLocks noGrp="1"/>
          </p:cNvSpPr>
          <p:nvPr>
            <p:ph idx="1"/>
          </p:nvPr>
        </p:nvSpPr>
        <p:spPr>
          <a:xfrm>
            <a:off x="711200" y="1600200"/>
            <a:ext cx="10871200" cy="3886200"/>
          </a:xfrm>
        </p:spPr>
        <p:txBody>
          <a:bodyPr rtlCol="0">
            <a:normAutofit fontScale="92500"/>
          </a:bodyPr>
          <a:lstStyle/>
          <a:p>
            <a:pPr algn="just" rtl="1">
              <a:spcAft>
                <a:spcPts val="0"/>
              </a:spcAft>
              <a:buNone/>
              <a:defRPr/>
            </a:pPr>
            <a:r>
              <a:rPr lang="fa-IR" sz="2600" dirty="0">
                <a:cs typeface="B Nazanin" pitchFamily="2" charset="-78"/>
              </a:rPr>
              <a:t>۱۱- کمیته ی اخلاق در پژوهش علاوه بر بررسی و تصویب طرحنامه و دستورالعمل، این حق را دارد که طرحها را در </a:t>
            </a:r>
            <a:r>
              <a:rPr lang="fa-IR" sz="2600" b="1" dirty="0">
                <a:solidFill>
                  <a:srgbClr val="FF0000"/>
                </a:solidFill>
                <a:cs typeface="B Nazanin" pitchFamily="2" charset="-78"/>
              </a:rPr>
              <a:t>حین و بعد از اجرا را از نظر رعایت ملاحظات اخلاقی مورد پایش </a:t>
            </a:r>
            <a:r>
              <a:rPr lang="fa-IR" sz="2600" dirty="0">
                <a:cs typeface="B Nazanin" pitchFamily="2" charset="-78"/>
              </a:rPr>
              <a:t>قرار دهد. اطلاعات و مدارکی که برای پایش از سوی کمیته ی اخلاق درخواست میشود، باید از سوی پژوهشگران در اختیار این کمیته گذاشته شود. </a:t>
            </a:r>
          </a:p>
          <a:p>
            <a:pPr algn="just" rtl="1">
              <a:spcAft>
                <a:spcPts val="0"/>
              </a:spcAft>
              <a:buNone/>
              <a:defRPr/>
            </a:pPr>
            <a:r>
              <a:rPr lang="fa-IR" sz="2600" dirty="0">
                <a:cs typeface="B Nazanin" pitchFamily="2" charset="-78"/>
              </a:rPr>
              <a:t>۱۲- </a:t>
            </a:r>
            <a:r>
              <a:rPr lang="fa-IR" sz="2600" b="1" dirty="0">
                <a:solidFill>
                  <a:srgbClr val="FF0000"/>
                </a:solidFill>
                <a:cs typeface="B Nazanin" pitchFamily="2" charset="-78"/>
              </a:rPr>
              <a:t>انتخاب </a:t>
            </a:r>
            <a:r>
              <a:rPr lang="fa-IR" sz="2600" b="1" dirty="0" smtClean="0">
                <a:solidFill>
                  <a:srgbClr val="FF0000"/>
                </a:solidFill>
                <a:cs typeface="B Nazanin" pitchFamily="2" charset="-78"/>
              </a:rPr>
              <a:t>آزمودنی</a:t>
            </a:r>
            <a:r>
              <a:rPr lang="en-US" sz="2600" b="1" dirty="0" smtClean="0">
                <a:solidFill>
                  <a:srgbClr val="FF0000"/>
                </a:solidFill>
                <a:cs typeface="B Nazanin" pitchFamily="2" charset="-78"/>
              </a:rPr>
              <a:t> </a:t>
            </a:r>
            <a:r>
              <a:rPr lang="fa-IR" sz="2600" b="1" dirty="0" smtClean="0">
                <a:solidFill>
                  <a:srgbClr val="FF0000"/>
                </a:solidFill>
                <a:cs typeface="B Nazanin" pitchFamily="2" charset="-78"/>
              </a:rPr>
              <a:t>های </a:t>
            </a:r>
            <a:r>
              <a:rPr lang="fa-IR" sz="2600" dirty="0">
                <a:cs typeface="B Nazanin" pitchFamily="2" charset="-78"/>
              </a:rPr>
              <a:t>بالقوه از میان جمعیت بیماران یا هر گروه جمعیتی دیگر، باید منصفانه باشد، به نحوی که توزیع بارها (خطرات یا هزینه ها) و منافع شرکت در پژوهش، در آن جمعیت و کل جامعه، تبعیض آمیز نباشد.</a:t>
            </a:r>
          </a:p>
          <a:p>
            <a:pPr algn="just" rtl="1">
              <a:spcAft>
                <a:spcPts val="0"/>
              </a:spcAft>
              <a:buNone/>
              <a:defRPr/>
            </a:pPr>
            <a:r>
              <a:rPr lang="fa-IR" sz="2600" dirty="0">
                <a:cs typeface="B Nazanin" pitchFamily="2" charset="-78"/>
              </a:rPr>
              <a:t>۱۳- </a:t>
            </a:r>
            <a:r>
              <a:rPr lang="fa-IR" sz="2600" b="1" dirty="0">
                <a:solidFill>
                  <a:srgbClr val="FF0000"/>
                </a:solidFill>
                <a:cs typeface="B Nazanin" pitchFamily="2" charset="-78"/>
              </a:rPr>
              <a:t>کسب رضایت آگاهانه </a:t>
            </a:r>
            <a:r>
              <a:rPr lang="fa-IR" sz="2600" dirty="0">
                <a:cs typeface="B Nazanin" pitchFamily="2" charset="-78"/>
              </a:rPr>
              <a:t>و آزادانه </a:t>
            </a:r>
            <a:r>
              <a:rPr lang="fa-IR" sz="2600" b="1" dirty="0">
                <a:cs typeface="B Nazanin" pitchFamily="2" charset="-78"/>
              </a:rPr>
              <a:t>در هر پژوهشی که بر روی آزمودنی انسانی اجرا میشود، الزامی </a:t>
            </a:r>
            <a:r>
              <a:rPr lang="fa-IR" sz="2600" dirty="0">
                <a:cs typeface="B Nazanin" pitchFamily="2" charset="-78"/>
              </a:rPr>
              <a:t>است. این رضایت باید به شکل کتبی باشد. در مواردی که اخذ رضایت </a:t>
            </a:r>
            <a:r>
              <a:rPr lang="fa-IR" sz="2600" dirty="0" smtClean="0">
                <a:cs typeface="B Nazanin" pitchFamily="2" charset="-78"/>
              </a:rPr>
              <a:t>آگاهانه</a:t>
            </a:r>
            <a:r>
              <a:rPr lang="en-US" sz="2600" dirty="0" smtClean="0">
                <a:cs typeface="B Nazanin" pitchFamily="2" charset="-78"/>
              </a:rPr>
              <a:t> </a:t>
            </a:r>
            <a:r>
              <a:rPr lang="fa-IR" sz="2600" dirty="0" smtClean="0">
                <a:cs typeface="B Nazanin" pitchFamily="2" charset="-78"/>
              </a:rPr>
              <a:t>ی </a:t>
            </a:r>
            <a:r>
              <a:rPr lang="fa-IR" sz="2600" dirty="0">
                <a:cs typeface="B Nazanin" pitchFamily="2" charset="-78"/>
              </a:rPr>
              <a:t>کتبی غیر ممکن یا قابل صرفنظر باشد، باید موضوع با ذکر دلایل به کمیته ی اخلاق منتقل شود. در صورت تأیید کمیته ی اخلاق، اخذ رضایت کتبی قابل تعویق یا تبدیل به </a:t>
            </a:r>
            <a:r>
              <a:rPr lang="fa-IR" sz="2600" b="1" dirty="0">
                <a:cs typeface="B Nazanin" pitchFamily="2" charset="-78"/>
              </a:rPr>
              <a:t>رضایت شفاهی یا ضمنی </a:t>
            </a:r>
            <a:r>
              <a:rPr lang="fa-IR" sz="2600" dirty="0">
                <a:cs typeface="B Nazanin" pitchFamily="2" charset="-78"/>
              </a:rPr>
              <a:t>خواهد بود.</a:t>
            </a:r>
          </a:p>
          <a:p>
            <a:pPr algn="just" rtl="1">
              <a:spcAft>
                <a:spcPts val="0"/>
              </a:spcAft>
              <a:defRPr/>
            </a:pPr>
            <a:endParaRPr lang="en-US" sz="2600" dirty="0">
              <a:cs typeface="B Nazanin" pitchFamily="2" charset="-78"/>
            </a:endParaRPr>
          </a:p>
          <a:p>
            <a:pPr algn="just" rtl="1">
              <a:spcAft>
                <a:spcPts val="0"/>
              </a:spcAft>
              <a:defRPr/>
            </a:pPr>
            <a:endParaRPr lang="en-US" sz="2600" dirty="0">
              <a:cs typeface="B Nazanin" pitchFamily="2" charset="-78"/>
            </a:endParaRPr>
          </a:p>
        </p:txBody>
      </p:sp>
      <p:sp>
        <p:nvSpPr>
          <p:cNvPr id="39940"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93AF5494-ED9D-4919-B927-57BA4C265B16}" type="slidenum">
              <a:rPr lang="es-ES" altLang="en-US" b="0">
                <a:latin typeface="Arial" panose="020B0604020202020204" pitchFamily="34" charset="0"/>
              </a:rPr>
              <a:pPr eaLnBrk="1" hangingPunct="1">
                <a:spcBef>
                  <a:spcPct val="0"/>
                </a:spcBef>
                <a:buFontTx/>
                <a:buNone/>
              </a:pPr>
              <a:t>100</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5659E56E-80B0-42B5-8267-4D43EC0AB950}" type="datetime1">
              <a:rPr lang="en-US" smtClean="0">
                <a:solidFill>
                  <a:srgbClr val="000000"/>
                </a:solidFill>
              </a:rPr>
              <a:t>12/10/2017</a:t>
            </a:fld>
            <a:endParaRPr lang="en-US">
              <a:solidFill>
                <a:srgbClr val="000000"/>
              </a:solidFill>
            </a:endParaRPr>
          </a:p>
        </p:txBody>
      </p:sp>
      <p:sp>
        <p:nvSpPr>
          <p:cNvPr id="4" name="Footer Placeholder 3"/>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582400" y="2775703"/>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11582400" y="3537703"/>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19963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201333" y="546100"/>
            <a:ext cx="8331200"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cs typeface="B Nazanin" pitchFamily="2" charset="-78"/>
            </a:endParaRPr>
          </a:p>
        </p:txBody>
      </p:sp>
      <p:sp>
        <p:nvSpPr>
          <p:cNvPr id="43011" name="Content Placeholder 2"/>
          <p:cNvSpPr>
            <a:spLocks noGrp="1"/>
          </p:cNvSpPr>
          <p:nvPr>
            <p:ph idx="1"/>
          </p:nvPr>
        </p:nvSpPr>
        <p:spPr/>
        <p:txBody>
          <a:bodyPr>
            <a:normAutofit fontScale="77500" lnSpcReduction="20000"/>
          </a:bodyPr>
          <a:lstStyle/>
          <a:p>
            <a:pPr algn="just" rtl="1" eaLnBrk="1" hangingPunct="1">
              <a:buFontTx/>
              <a:buNone/>
            </a:pPr>
            <a:r>
              <a:rPr lang="fa-IR" altLang="en-US" sz="2800" dirty="0">
                <a:cs typeface="B Nazanin" panose="00000400000000000000" pitchFamily="2" charset="-78"/>
              </a:rPr>
              <a:t>۱۴- اگر در طول اجرای پژوهش </a:t>
            </a:r>
            <a:r>
              <a:rPr lang="fa-IR" altLang="en-US" sz="2800" b="1" dirty="0">
                <a:cs typeface="B Nazanin" panose="00000400000000000000" pitchFamily="2" charset="-78"/>
              </a:rPr>
              <a:t>تغییری در نحوه اجرای پژوهش </a:t>
            </a:r>
            <a:r>
              <a:rPr lang="fa-IR" altLang="en-US" sz="2800" dirty="0">
                <a:cs typeface="B Nazanin" panose="00000400000000000000" pitchFamily="2" charset="-78"/>
              </a:rPr>
              <a:t>داده شود یا اطلاعات جدیدی به دست آید که احتمال داشته باشد که بر تصمیم آزمودنی مبنی بر </a:t>
            </a:r>
            <a:r>
              <a:rPr lang="fa-IR" altLang="en-US" sz="2800" dirty="0" smtClean="0">
                <a:cs typeface="B Nazanin" panose="00000400000000000000" pitchFamily="2" charset="-78"/>
              </a:rPr>
              <a:t>ادامه</a:t>
            </a:r>
            <a:r>
              <a:rPr lang="en-US" altLang="en-US" sz="2800" dirty="0" smtClean="0">
                <a:cs typeface="B Nazanin" panose="00000400000000000000" pitchFamily="2" charset="-78"/>
              </a:rPr>
              <a:t> </a:t>
            </a:r>
            <a:r>
              <a:rPr lang="fa-IR" altLang="en-US" sz="2800" dirty="0" smtClean="0">
                <a:cs typeface="B Nazanin" panose="00000400000000000000" pitchFamily="2" charset="-78"/>
              </a:rPr>
              <a:t>ی </a:t>
            </a:r>
            <a:r>
              <a:rPr lang="fa-IR" altLang="en-US" sz="2800" dirty="0">
                <a:cs typeface="B Nazanin" panose="00000400000000000000" pitchFamily="2" charset="-78"/>
              </a:rPr>
              <a:t>شرکت در پژوهش تاثیر گذار باشد، باید موضوع به اطلاع کمیته ی اخلاق رسانده شود و در صورت موافقت کمیته با ادامهی پژوهش، مراتب به اطلاع آزمودنی رسانده شود و رضایت آگاهانه مجددا اخذ گردد</a:t>
            </a:r>
            <a:r>
              <a:rPr lang="fa-IR" altLang="en-US" sz="2800" dirty="0" smtClean="0">
                <a:cs typeface="B Nazanin" panose="00000400000000000000" pitchFamily="2" charset="-78"/>
              </a:rPr>
              <a:t>.</a:t>
            </a:r>
            <a:endParaRPr lang="en-US" altLang="en-US" sz="2800" dirty="0" smtClean="0">
              <a:cs typeface="B Nazanin" panose="00000400000000000000" pitchFamily="2" charset="-78"/>
            </a:endParaRPr>
          </a:p>
          <a:p>
            <a:pPr algn="just" rtl="1" eaLnBrk="1" hangingPunct="1">
              <a:buFontTx/>
              <a:buNone/>
            </a:pPr>
            <a:endParaRPr lang="fa-IR" altLang="en-US" sz="2800" dirty="0">
              <a:cs typeface="B Nazanin" panose="00000400000000000000" pitchFamily="2" charset="-78"/>
            </a:endParaRPr>
          </a:p>
          <a:p>
            <a:pPr algn="just" rtl="1" eaLnBrk="1" hangingPunct="1">
              <a:buFontTx/>
              <a:buNone/>
            </a:pPr>
            <a:r>
              <a:rPr lang="fa-IR" altLang="en-US" sz="2800" dirty="0">
                <a:cs typeface="B Nazanin" panose="00000400000000000000" pitchFamily="2" charset="-78"/>
              </a:rPr>
              <a:t>۱۵- پژوهشگر باید از </a:t>
            </a:r>
            <a:r>
              <a:rPr lang="fa-IR" altLang="en-US" sz="2800" b="1" dirty="0">
                <a:cs typeface="B Nazanin" panose="00000400000000000000" pitchFamily="2" charset="-78"/>
              </a:rPr>
              <a:t>آگاهانه بودن رضایت </a:t>
            </a:r>
            <a:r>
              <a:rPr lang="fa-IR" altLang="en-US" sz="2800" dirty="0">
                <a:cs typeface="B Nazanin" panose="00000400000000000000" pitchFamily="2" charset="-78"/>
              </a:rPr>
              <a:t>اخذشده اطمینان حاصل کند. برای این منظور، در تمامی پژوهشهای پزشکی، اعم از درمانی و غیردرمانی، پژوهشگر موظف است فرد در نظر گرفته شده </a:t>
            </a:r>
            <a:r>
              <a:rPr lang="fa-IR" altLang="en-US" sz="2800" dirty="0" smtClean="0">
                <a:cs typeface="B Nazanin" panose="00000400000000000000" pitchFamily="2" charset="-78"/>
              </a:rPr>
              <a:t>به</a:t>
            </a:r>
            <a:r>
              <a:rPr lang="en-US" altLang="en-US" sz="2800" dirty="0" smtClean="0">
                <a:cs typeface="B Nazanin" panose="00000400000000000000" pitchFamily="2" charset="-78"/>
              </a:rPr>
              <a:t> </a:t>
            </a:r>
            <a:r>
              <a:rPr lang="fa-IR" altLang="en-US" sz="2800" dirty="0" smtClean="0">
                <a:cs typeface="B Nazanin" panose="00000400000000000000" pitchFamily="2" charset="-78"/>
              </a:rPr>
              <a:t>عنوان </a:t>
            </a:r>
            <a:r>
              <a:rPr lang="fa-IR" altLang="en-US" sz="2800" dirty="0">
                <a:cs typeface="B Nazanin" panose="00000400000000000000" pitchFamily="2" charset="-78"/>
              </a:rPr>
              <a:t>آزمودنی را از تمامی اطلاعاتی که میتوانند در تصمیم گیری او مؤثر باشند، به نحو مناسبی آگاه سازد. این اطلاعات مشتملند بر: عنوان و اهداف پژوهش، طول مدت پژوهش، روشی که قرار است </a:t>
            </a:r>
            <a:r>
              <a:rPr lang="fa-IR" altLang="en-US" sz="2800" dirty="0" smtClean="0">
                <a:cs typeface="B Nazanin" panose="00000400000000000000" pitchFamily="2" charset="-78"/>
              </a:rPr>
              <a:t>به کار </a:t>
            </a:r>
            <a:r>
              <a:rPr lang="fa-IR" altLang="en-US" sz="2800" dirty="0">
                <a:cs typeface="B Nazanin" panose="00000400000000000000" pitchFamily="2" charset="-78"/>
              </a:rPr>
              <a:t>گرفته شود (شامل احتمال تخصیص تصادفی به گروه مورد یا شاهد)، منابع تأمین بودجه، هر گونه تعارض منافع احتمالی، وابستگی سازمانی پژوهشگر، و فواید و زیانهایی که انتظار میرود مطالعه در بر داشته باشد. همچنین، هر آزمودنی باید بداند که میتواند هر لحظه که بخواهد از مطالعه خارج شود و باید درباره ی خطرات و زیانهای بالقوه ی ناشی از ترک زودرس پژوهش آگاه و پشتیبانی شود. پژوهشگر همچنین باید به تمامی سؤالات و دغدغه های این افراد، با حوصله و دقت پاسخ بدهد. این موارد باید در رضایتنامه ی آگاهانه منعکس شود. </a:t>
            </a:r>
            <a:endParaRPr lang="en-US" altLang="en-US" sz="2800" dirty="0">
              <a:cs typeface="B Nazanin" panose="00000400000000000000" pitchFamily="2" charset="-78"/>
            </a:endParaRPr>
          </a:p>
          <a:p>
            <a:pPr algn="just" rtl="1" eaLnBrk="1" hangingPunct="1">
              <a:buFontTx/>
              <a:buNone/>
            </a:pPr>
            <a:endParaRPr lang="en-US" altLang="en-US" sz="2800" dirty="0">
              <a:cs typeface="B Nazanin" panose="00000400000000000000" pitchFamily="2" charset="-78"/>
            </a:endParaRPr>
          </a:p>
        </p:txBody>
      </p:sp>
      <p:sp>
        <p:nvSpPr>
          <p:cNvPr id="40964"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1D287DBD-E2A0-4F21-9A56-B4C4BEF8546F}" type="slidenum">
              <a:rPr lang="es-ES" altLang="en-US" b="0">
                <a:latin typeface="Arial" panose="020B0604020202020204" pitchFamily="34" charset="0"/>
              </a:rPr>
              <a:pPr eaLnBrk="1" hangingPunct="1">
                <a:spcBef>
                  <a:spcPct val="0"/>
                </a:spcBef>
                <a:buFontTx/>
                <a:buNone/>
              </a:pPr>
              <a:t>101</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2543BEBC-2F03-4573-8EE8-CE76A347993A}"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582400" y="3390900"/>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92402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845733" y="457200"/>
            <a:ext cx="8500533"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44035" name="Content Placeholder 2"/>
          <p:cNvSpPr>
            <a:spLocks noGrp="1"/>
          </p:cNvSpPr>
          <p:nvPr>
            <p:ph idx="1"/>
          </p:nvPr>
        </p:nvSpPr>
        <p:spPr/>
        <p:txBody>
          <a:bodyPr>
            <a:normAutofit fontScale="85000" lnSpcReduction="20000"/>
          </a:bodyPr>
          <a:lstStyle/>
          <a:p>
            <a:pPr algn="just" rtl="1" eaLnBrk="1" hangingPunct="1">
              <a:buFontTx/>
              <a:buNone/>
            </a:pPr>
            <a:r>
              <a:rPr lang="fa-IR" altLang="en-US" sz="2600" dirty="0">
                <a:cs typeface="B Nazanin" panose="00000400000000000000" pitchFamily="2" charset="-78"/>
              </a:rPr>
              <a:t>۱۶- پژوهشگر باید از </a:t>
            </a:r>
            <a:r>
              <a:rPr lang="fa-IR" altLang="en-US" sz="2600" b="1" dirty="0">
                <a:solidFill>
                  <a:srgbClr val="FF0000"/>
                </a:solidFill>
                <a:cs typeface="B Nazanin" panose="00000400000000000000" pitchFamily="2" charset="-78"/>
              </a:rPr>
              <a:t>آزادانه بودن رضایت </a:t>
            </a:r>
            <a:r>
              <a:rPr lang="fa-IR" altLang="en-US" sz="2600" dirty="0">
                <a:cs typeface="B Nazanin" panose="00000400000000000000" pitchFamily="2" charset="-78"/>
              </a:rPr>
              <a:t>اخذ شده اطمینان حاصل کند. رفتارهایی که به هر نحوی متضمن تهدید، اغوا، فریب و یا اجبار باشد موجب ابطال رضایت آزمودنی میشود. به فرد باید فرصت کافی برای مشاوره با افرادی که مایل باشد – نظیر اعضای فامیل یا پزشک خانواده - داده شود. همچنین، در پژوهشهایی که پژوهشگر مقام سازمانی بالاتری نسبت به آزمودنی داشته باشد، دلایل این شیوه ی جذب آزمودنی، باید توسط کمیته ی اخلاق تأیید شود، در این موارد شخص ثالث و معتمدی باید رضایت را دریافت کند. </a:t>
            </a:r>
          </a:p>
          <a:p>
            <a:pPr algn="just" rtl="1" eaLnBrk="1" hangingPunct="1">
              <a:buFontTx/>
              <a:buNone/>
            </a:pPr>
            <a:r>
              <a:rPr lang="fa-IR" altLang="en-US" sz="2600" dirty="0">
                <a:cs typeface="B Nazanin" panose="00000400000000000000" pitchFamily="2" charset="-78"/>
              </a:rPr>
              <a:t>۱۷- </a:t>
            </a:r>
            <a:r>
              <a:rPr lang="fa-IR" altLang="en-US" sz="2600" b="1" dirty="0">
                <a:solidFill>
                  <a:srgbClr val="FF0000"/>
                </a:solidFill>
                <a:cs typeface="B Nazanin" panose="00000400000000000000" pitchFamily="2" charset="-78"/>
              </a:rPr>
              <a:t>پژوهشگر ارشد </a:t>
            </a:r>
            <a:r>
              <a:rPr lang="fa-IR" altLang="en-US" sz="2600" dirty="0">
                <a:cs typeface="B Nazanin" panose="00000400000000000000" pitchFamily="2" charset="-78"/>
              </a:rPr>
              <a:t>مسؤول مستقیم </a:t>
            </a:r>
            <a:r>
              <a:rPr lang="fa-IR" altLang="en-US" sz="2600" dirty="0" smtClean="0">
                <a:cs typeface="B Nazanin" panose="00000400000000000000" pitchFamily="2" charset="-78"/>
              </a:rPr>
              <a:t>ارائه</a:t>
            </a:r>
            <a:r>
              <a:rPr lang="en-US" altLang="en-US" sz="2600" dirty="0" smtClean="0">
                <a:cs typeface="B Nazanin" panose="00000400000000000000" pitchFamily="2" charset="-78"/>
              </a:rPr>
              <a:t> </a:t>
            </a:r>
            <a:r>
              <a:rPr lang="fa-IR" altLang="en-US" sz="2600" dirty="0" smtClean="0">
                <a:cs typeface="B Nazanin" panose="00000400000000000000" pitchFamily="2" charset="-78"/>
              </a:rPr>
              <a:t>ی </a:t>
            </a:r>
            <a:r>
              <a:rPr lang="fa-IR" altLang="en-US" sz="2600" dirty="0">
                <a:cs typeface="B Nazanin" panose="00000400000000000000" pitchFamily="2" charset="-78"/>
              </a:rPr>
              <a:t>اطلاعات کافی و به زبان قابل فهم برای آزمودنی ، اطمینان از درک اطلاعات ارائه شده، و اخذ رضایت آگاهانه است. در مواردی که بنا به دلیلی، نظیر زیاد بودن تعداد آزمودنیها، این اطلاع رسانی از طریق شخص دیگری انجام میگیرد، این پژوهشگر ارشد است که مسؤول انتخاب فردی آگاه و مناسب برای این کار و حصول اطمینان از تأمین شرایط مذکور در این بند است.</a:t>
            </a:r>
          </a:p>
          <a:p>
            <a:pPr algn="just" rtl="1" eaLnBrk="1" hangingPunct="1">
              <a:buFontTx/>
              <a:buNone/>
            </a:pPr>
            <a:r>
              <a:rPr lang="fa-IR" altLang="en-US" sz="2600" dirty="0">
                <a:cs typeface="B Nazanin" panose="00000400000000000000" pitchFamily="2" charset="-78"/>
              </a:rPr>
              <a:t>۱۸- در پژوهشهایی که از </a:t>
            </a:r>
            <a:r>
              <a:rPr lang="fa-IR" altLang="en-US" sz="2600" b="1" dirty="0">
                <a:cs typeface="B Nazanin" panose="00000400000000000000" pitchFamily="2" charset="-78"/>
              </a:rPr>
              <a:t>مواد بدنی (شامل بافتها و مایعات بدن انسان</a:t>
            </a:r>
            <a:r>
              <a:rPr lang="fa-IR" altLang="en-US" sz="2600" dirty="0">
                <a:cs typeface="B Nazanin" panose="00000400000000000000" pitchFamily="2" charset="-78"/>
              </a:rPr>
              <a:t>) یا داده هایی استفاده میشود که هویت صاحبان آنها معلوم یا قابل کشف و ردیابی است، باید برای </a:t>
            </a:r>
            <a:r>
              <a:rPr lang="fa-IR" altLang="en-US" sz="2600" dirty="0" smtClean="0">
                <a:cs typeface="B Nazanin" panose="00000400000000000000" pitchFamily="2" charset="-78"/>
              </a:rPr>
              <a:t>جمع</a:t>
            </a:r>
            <a:r>
              <a:rPr lang="en-US" altLang="en-US" sz="2600" dirty="0" smtClean="0">
                <a:cs typeface="B Nazanin" panose="00000400000000000000" pitchFamily="2" charset="-78"/>
              </a:rPr>
              <a:t> </a:t>
            </a:r>
            <a:r>
              <a:rPr lang="fa-IR" altLang="en-US" sz="2600" dirty="0" smtClean="0">
                <a:cs typeface="B Nazanin" panose="00000400000000000000" pitchFamily="2" charset="-78"/>
              </a:rPr>
              <a:t>آوری</a:t>
            </a:r>
            <a:r>
              <a:rPr lang="fa-IR" altLang="en-US" sz="2600" dirty="0">
                <a:cs typeface="B Nazanin" panose="00000400000000000000" pitchFamily="2" charset="-78"/>
              </a:rPr>
              <a:t>، تحلیل، ذخیره‎سازی و /یا </a:t>
            </a:r>
            <a:r>
              <a:rPr lang="fa-IR" altLang="en-US" sz="2600" dirty="0" smtClean="0">
                <a:cs typeface="B Nazanin" panose="00000400000000000000" pitchFamily="2" charset="-78"/>
              </a:rPr>
              <a:t>استفاده</a:t>
            </a:r>
            <a:r>
              <a:rPr lang="en-US" altLang="en-US" sz="2600" dirty="0" smtClean="0">
                <a:cs typeface="B Nazanin" panose="00000400000000000000" pitchFamily="2" charset="-78"/>
              </a:rPr>
              <a:t> </a:t>
            </a:r>
            <a:r>
              <a:rPr lang="fa-IR" altLang="en-US" sz="2600" dirty="0" smtClean="0">
                <a:cs typeface="B Nazanin" panose="00000400000000000000" pitchFamily="2" charset="-78"/>
              </a:rPr>
              <a:t>ی </a:t>
            </a:r>
            <a:r>
              <a:rPr lang="fa-IR" altLang="en-US" sz="2600" dirty="0">
                <a:cs typeface="B Nazanin" panose="00000400000000000000" pitchFamily="2" charset="-78"/>
              </a:rPr>
              <a:t>مجدد از آنها رضایت آگاهانه گرفته شود. در مواردی که اخذ رضایت غیرممکن باشد یا اعتبار پژوهش را خدشه دار کند، میتوان در صورت بررسی مورد و تصویب کمیته ی اخلاق ، از داده ها یا مواد بدنی ذخیره شده، بدون اخذ رضایت آگاهانه استفاده کرد.</a:t>
            </a:r>
          </a:p>
          <a:p>
            <a:pPr algn="just" rtl="1" eaLnBrk="1" hangingPunct="1">
              <a:buFontTx/>
              <a:buNone/>
            </a:pPr>
            <a:endParaRPr lang="en-US" altLang="en-US" sz="2600" dirty="0">
              <a:cs typeface="B Nazanin" panose="00000400000000000000" pitchFamily="2" charset="-78"/>
            </a:endParaRPr>
          </a:p>
          <a:p>
            <a:pPr algn="just" eaLnBrk="1" hangingPunct="1"/>
            <a:endParaRPr lang="en-US" altLang="en-US" sz="2600" dirty="0">
              <a:cs typeface="B Nazanin" panose="00000400000000000000" pitchFamily="2" charset="-78"/>
            </a:endParaRPr>
          </a:p>
        </p:txBody>
      </p:sp>
      <p:sp>
        <p:nvSpPr>
          <p:cNvPr id="41988"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C31CA35F-9D61-46E0-844E-467742DF00CA}" type="slidenum">
              <a:rPr lang="es-ES" altLang="en-US" b="0">
                <a:latin typeface="Arial" panose="020B0604020202020204" pitchFamily="34" charset="0"/>
              </a:rPr>
              <a:pPr eaLnBrk="1" hangingPunct="1">
                <a:spcBef>
                  <a:spcPct val="0"/>
                </a:spcBef>
                <a:buFontTx/>
                <a:buNone/>
              </a:pPr>
              <a:t>102</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016FC614-821E-40FE-A4E0-D826143CD42F}"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582400" y="1905000"/>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11612830" y="3303964"/>
            <a:ext cx="579170" cy="524301"/>
          </a:xfrm>
          <a:prstGeom prst="rect">
            <a:avLst/>
          </a:prstGeom>
        </p:spPr>
      </p:pic>
      <p:sp>
        <p:nvSpPr>
          <p:cNvPr id="9" name="Left Arrow 8"/>
          <p:cNvSpPr/>
          <p:nvPr/>
        </p:nvSpPr>
        <p:spPr>
          <a:xfrm>
            <a:off x="11582400" y="4398763"/>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72014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223912" y="457200"/>
            <a:ext cx="8082844"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3" name="Content Placeholder 2"/>
          <p:cNvSpPr>
            <a:spLocks noGrp="1"/>
          </p:cNvSpPr>
          <p:nvPr>
            <p:ph idx="1"/>
          </p:nvPr>
        </p:nvSpPr>
        <p:spPr/>
        <p:txBody>
          <a:bodyPr rtlCol="0">
            <a:normAutofit fontScale="92500" lnSpcReduction="10000"/>
          </a:bodyPr>
          <a:lstStyle/>
          <a:p>
            <a:pPr algn="just" rtl="1">
              <a:spcAft>
                <a:spcPts val="0"/>
              </a:spcAft>
              <a:buNone/>
              <a:defRPr/>
            </a:pPr>
            <a:r>
              <a:rPr lang="fa-IR" sz="2800" dirty="0">
                <a:cs typeface="B Nazanin" pitchFamily="2" charset="-78"/>
              </a:rPr>
              <a:t>۱۹- </a:t>
            </a:r>
            <a:r>
              <a:rPr lang="fa-IR" sz="2800" b="1" dirty="0">
                <a:cs typeface="B Nazanin" pitchFamily="2" charset="-78"/>
              </a:rPr>
              <a:t>عدم قبول شرکت </a:t>
            </a:r>
            <a:r>
              <a:rPr lang="fa-IR" sz="2800" dirty="0">
                <a:cs typeface="B Nazanin" pitchFamily="2" charset="-78"/>
              </a:rPr>
              <a:t>در پژوهش، یا ادامه ندادن به همکاری، نباید هیچگونه تأثیری بر خدمات درمانی که در همان مؤسسه – نظیر بیمارستان – به فرد ارائه میشود، داشته باشد. این موضوع باید در فرایند اخذ رضایت آگاهانه، به آزمودنی اطلاع داده شود.</a:t>
            </a:r>
          </a:p>
          <a:p>
            <a:pPr algn="just" rtl="1">
              <a:spcAft>
                <a:spcPts val="0"/>
              </a:spcAft>
              <a:buNone/>
              <a:defRPr/>
            </a:pPr>
            <a:r>
              <a:rPr lang="fa-IR" sz="2800" dirty="0">
                <a:cs typeface="B Nazanin" pitchFamily="2" charset="-78"/>
              </a:rPr>
              <a:t>۲۰- در مواردی که آگاه کردن آزمودنی درباره ی جنبه های از پژوهش باعث کاهش اعتبار پژوهش می شود، ضرورت اطلاع رسانی ناکامل از طرف پژوهشگر باید توسط کمیته ی اخلاق تأیید شود. بعد از رفع عامل این محدودیت، باید اطلاع رسانی کامل به آزمودنی انجام گیرد</a:t>
            </a:r>
            <a:r>
              <a:rPr lang="fa-IR" sz="2800" dirty="0" smtClean="0">
                <a:cs typeface="B Nazanin" pitchFamily="2" charset="-78"/>
              </a:rPr>
              <a:t>. (</a:t>
            </a:r>
            <a:r>
              <a:rPr lang="fa-IR" sz="2800" b="1" dirty="0" smtClean="0">
                <a:cs typeface="B Nazanin" pitchFamily="2" charset="-78"/>
              </a:rPr>
              <a:t>کور سازی</a:t>
            </a:r>
            <a:r>
              <a:rPr lang="fa-IR" sz="2800" dirty="0" smtClean="0">
                <a:cs typeface="B Nazanin" pitchFamily="2" charset="-78"/>
              </a:rPr>
              <a:t>)</a:t>
            </a:r>
            <a:endParaRPr lang="fa-IR" sz="2800" dirty="0">
              <a:cs typeface="B Nazanin" pitchFamily="2" charset="-78"/>
            </a:endParaRPr>
          </a:p>
          <a:p>
            <a:pPr algn="just" rtl="1">
              <a:spcAft>
                <a:spcPts val="0"/>
              </a:spcAft>
              <a:buNone/>
              <a:defRPr/>
            </a:pPr>
            <a:r>
              <a:rPr lang="fa-IR" sz="2800" dirty="0">
                <a:cs typeface="B Nazanin" pitchFamily="2" charset="-78"/>
              </a:rPr>
              <a:t>۲۱- برخی از افراد یا گروههایی از مردم، نظیر ناتوانان ذهنی، کودکان، جنین و نوزاد، بیماران اورژانسی، یا زندانیان که ممکن است به عنوان آزمودنی در پژوهش شرکت کنند، نمیتوانند برای دادن رضایت، آگاهی یا آزادی لازم را داشته باشند. این افراد یا گروهها آسیب پذیر دانسته میشوند و باید مورد حفاظت ویژه قرار گیرند.</a:t>
            </a:r>
            <a:endParaRPr lang="en-US" sz="2800" dirty="0">
              <a:cs typeface="B Nazanin" pitchFamily="2" charset="-78"/>
            </a:endParaRPr>
          </a:p>
          <a:p>
            <a:pPr algn="just">
              <a:spcAft>
                <a:spcPts val="0"/>
              </a:spcAft>
              <a:defRPr/>
            </a:pPr>
            <a:endParaRPr lang="en-US" sz="2800" dirty="0">
              <a:cs typeface="B Nazanin" pitchFamily="2" charset="-78"/>
            </a:endParaRPr>
          </a:p>
        </p:txBody>
      </p:sp>
      <p:sp>
        <p:nvSpPr>
          <p:cNvPr id="43012"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FE090E94-1052-42ED-A08B-77064626E7DB}" type="slidenum">
              <a:rPr lang="es-ES" altLang="en-US" b="0">
                <a:latin typeface="Arial" panose="020B0604020202020204" pitchFamily="34" charset="0"/>
              </a:rPr>
              <a:pPr eaLnBrk="1" hangingPunct="1">
                <a:spcBef>
                  <a:spcPct val="0"/>
                </a:spcBef>
                <a:buFontTx/>
                <a:buNone/>
              </a:pPr>
              <a:t>103</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75402475-3143-4B9E-A32F-1F3399D4ADAA}" type="datetime1">
              <a:rPr lang="en-US" smtClean="0">
                <a:solidFill>
                  <a:srgbClr val="000000"/>
                </a:solidFill>
              </a:rPr>
              <a:t>12/10/2017</a:t>
            </a:fld>
            <a:endParaRPr lang="en-US">
              <a:solidFill>
                <a:srgbClr val="000000"/>
              </a:solidFill>
            </a:endParaRPr>
          </a:p>
        </p:txBody>
      </p:sp>
      <p:sp>
        <p:nvSpPr>
          <p:cNvPr id="4" name="Footer Placeholder 3"/>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582400" y="3015733"/>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11632692" y="4199250"/>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95587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032000" y="457200"/>
            <a:ext cx="8037689"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46083" name="Content Placeholder 2"/>
          <p:cNvSpPr>
            <a:spLocks noGrp="1"/>
          </p:cNvSpPr>
          <p:nvPr>
            <p:ph idx="1"/>
          </p:nvPr>
        </p:nvSpPr>
        <p:spPr/>
        <p:txBody>
          <a:bodyPr>
            <a:normAutofit fontScale="92500" lnSpcReduction="10000"/>
          </a:bodyPr>
          <a:lstStyle/>
          <a:p>
            <a:pPr algn="just" rtl="1" eaLnBrk="1" hangingPunct="1">
              <a:buFontTx/>
              <a:buNone/>
            </a:pPr>
            <a:r>
              <a:rPr lang="fa-IR" altLang="en-US" sz="2600" dirty="0">
                <a:cs typeface="B Nazanin" panose="00000400000000000000" pitchFamily="2" charset="-78"/>
              </a:rPr>
              <a:t>۲۲- از </a:t>
            </a:r>
            <a:r>
              <a:rPr lang="fa-IR" altLang="en-US" sz="2600" b="1" dirty="0">
                <a:cs typeface="B Nazanin" panose="00000400000000000000" pitchFamily="2" charset="-78"/>
              </a:rPr>
              <a:t>گروههای آسیب پذیر </a:t>
            </a:r>
            <a:r>
              <a:rPr lang="fa-IR" altLang="en-US" sz="2600" dirty="0">
                <a:cs typeface="B Nazanin" panose="00000400000000000000" pitchFamily="2" charset="-78"/>
              </a:rPr>
              <a:t>هیچگاه نباید (به دلایلی چون سهولت دسترسی ) به عناون آزمودنی ترجیحی استفاده شود. پژوهش پزشکی با استفاده از گروهها یا جوامع آسیب پذیر تنها در صورتی موجه است که با هدف پاسخگویی به نیازهای سلامت و اولویتهای همان گروه یا جامعه طراحی و اجرا شود و احتمال معقولی وجود داشته باشد که همان گروه یا جامعه از نتایج آن پژوهش سود خواهد برد. </a:t>
            </a:r>
          </a:p>
          <a:p>
            <a:pPr algn="just" rtl="1" eaLnBrk="1" hangingPunct="1">
              <a:buFontTx/>
              <a:buNone/>
            </a:pPr>
            <a:r>
              <a:rPr lang="fa-IR" altLang="en-US" sz="2600" dirty="0">
                <a:cs typeface="B Nazanin" panose="00000400000000000000" pitchFamily="2" charset="-78"/>
              </a:rPr>
              <a:t>۲۳- در پژوهش بر روی گروههای آسیب پذیر، وظیفه ی اخذ رضایت آگاهانه مرتفع نمیشود. در مورد افرادی که سرپرست قانونی دارند، پژوهشگر موظف است که علاوه بر اخذ رضایت آگاهانه از سرپرست قانونی، متناسب با ظرفیت خود فرد، از وی رضایت آگاهانه اخذ کند. در هر حال، باید به امتناع این افراد از شرکت در پژوهش احترام گذاشته شود. </a:t>
            </a:r>
          </a:p>
          <a:p>
            <a:pPr algn="just" rtl="1" eaLnBrk="1" hangingPunct="1">
              <a:buFontTx/>
              <a:buNone/>
            </a:pPr>
            <a:r>
              <a:rPr lang="fa-IR" altLang="en-US" sz="2600" dirty="0">
                <a:cs typeface="B Nazanin" panose="00000400000000000000" pitchFamily="2" charset="-78"/>
              </a:rPr>
              <a:t>۲۴- اگر در حین اجرای پژوهش، آزمودنی دارای ظرفیت، ظرفیت خود را از دست بدهد یا آزمودنی فاقد ظرفیت، واجد ظرفیت شود، باید با توجه به تغییر حاصله، رضایت آگاهانه برای </a:t>
            </a:r>
            <a:r>
              <a:rPr lang="fa-IR" altLang="en-US" sz="2600" dirty="0" smtClean="0">
                <a:cs typeface="B Nazanin" panose="00000400000000000000" pitchFamily="2" charset="-78"/>
              </a:rPr>
              <a:t>ادامه ی </a:t>
            </a:r>
            <a:r>
              <a:rPr lang="fa-IR" altLang="en-US" sz="2600" dirty="0">
                <a:cs typeface="B Nazanin" panose="00000400000000000000" pitchFamily="2" charset="-78"/>
              </a:rPr>
              <a:t>پژوهش از سرپرست قانونی یا خود فرد اخذ شود. </a:t>
            </a:r>
            <a:endParaRPr lang="en-US" altLang="en-US" sz="2600" dirty="0">
              <a:cs typeface="B Nazanin" panose="00000400000000000000" pitchFamily="2" charset="-78"/>
            </a:endParaRPr>
          </a:p>
          <a:p>
            <a:pPr algn="just" rtl="1" eaLnBrk="1" hangingPunct="1"/>
            <a:endParaRPr lang="en-US" altLang="en-US" sz="2600" dirty="0">
              <a:cs typeface="B Nazanin" panose="00000400000000000000" pitchFamily="2" charset="-78"/>
            </a:endParaRPr>
          </a:p>
        </p:txBody>
      </p:sp>
      <p:sp>
        <p:nvSpPr>
          <p:cNvPr id="44036"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BFC0DBA8-D3A9-47EC-B329-E57578881FBE}" type="slidenum">
              <a:rPr lang="es-ES" altLang="en-US" b="0">
                <a:latin typeface="Arial" panose="020B0604020202020204" pitchFamily="34" charset="0"/>
              </a:rPr>
              <a:pPr eaLnBrk="1" hangingPunct="1">
                <a:spcBef>
                  <a:spcPct val="0"/>
                </a:spcBef>
                <a:buFontTx/>
                <a:buNone/>
              </a:pPr>
              <a:t>104</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44DCC4F5-E1D8-46A7-8FE9-ADA3ECCB29F1}"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632692" y="3390900"/>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11573256" y="4684513"/>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68153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44889" y="457200"/>
            <a:ext cx="8116711"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47107" name="Content Placeholder 2"/>
          <p:cNvSpPr>
            <a:spLocks noGrp="1"/>
          </p:cNvSpPr>
          <p:nvPr>
            <p:ph idx="1"/>
          </p:nvPr>
        </p:nvSpPr>
        <p:spPr/>
        <p:txBody>
          <a:bodyPr>
            <a:normAutofit/>
          </a:bodyPr>
          <a:lstStyle/>
          <a:p>
            <a:pPr algn="just" rtl="1" eaLnBrk="1" hangingPunct="1">
              <a:buFontTx/>
              <a:buNone/>
            </a:pPr>
            <a:r>
              <a:rPr lang="fa-IR" altLang="en-US" sz="2400" dirty="0">
                <a:cs typeface="B Nazanin" panose="00000400000000000000" pitchFamily="2" charset="-78"/>
              </a:rPr>
              <a:t>۲۵- پژوهشگر مسؤول رعایت اصل</a:t>
            </a:r>
            <a:r>
              <a:rPr lang="fa-IR" altLang="en-US" sz="2400" b="1" dirty="0">
                <a:cs typeface="B Nazanin" panose="00000400000000000000" pitchFamily="2" charset="-78"/>
              </a:rPr>
              <a:t> رازداری </a:t>
            </a:r>
            <a:r>
              <a:rPr lang="fa-IR" altLang="en-US" sz="2400" dirty="0">
                <a:cs typeface="B Nazanin" panose="00000400000000000000" pitchFamily="2" charset="-78"/>
              </a:rPr>
              <a:t>و حفظ اسرار آزمودنیها و اتخاذ تدابیر مناسب برای جلوگیری از انتشار آن است. همچنین، پژوهشگر موظف است که از رعایت حریم خصوصی آزمودنیها در طول پژوهش اطمینان حاصل کند. هرگونه انتشار داده ها یا اطلاعات به دست آمده از بیماران باید بر اساس رضایت آگاهانه انجام گیرد. </a:t>
            </a:r>
          </a:p>
          <a:p>
            <a:pPr algn="just" rtl="1" eaLnBrk="1" hangingPunct="1">
              <a:buFontTx/>
              <a:buNone/>
            </a:pPr>
            <a:r>
              <a:rPr lang="fa-IR" altLang="en-US" sz="2400" dirty="0">
                <a:cs typeface="B Nazanin" panose="00000400000000000000" pitchFamily="2" charset="-78"/>
              </a:rPr>
              <a:t>۲۶- هر نوع آسیب یا خسارت ناشی از شرکت در پژوهش باید بر طبق قوانین مصوب </a:t>
            </a:r>
            <a:r>
              <a:rPr lang="fa-IR" altLang="en-US" sz="2400" b="1" dirty="0">
                <a:cs typeface="B Nazanin" panose="00000400000000000000" pitchFamily="2" charset="-78"/>
              </a:rPr>
              <a:t>جبران خسارت </a:t>
            </a:r>
            <a:r>
              <a:rPr lang="fa-IR" altLang="en-US" sz="2400" dirty="0">
                <a:cs typeface="B Nazanin" panose="00000400000000000000" pitchFamily="2" charset="-78"/>
              </a:rPr>
              <a:t>شود. این امر باید در هنگام طراحی پژوهش لحاظ شده باشد. </a:t>
            </a:r>
            <a:r>
              <a:rPr lang="fa-IR" altLang="en-US" sz="2400" dirty="0" smtClean="0">
                <a:cs typeface="B Nazanin" panose="00000400000000000000" pitchFamily="2" charset="-78"/>
              </a:rPr>
              <a:t>نحوه ی </a:t>
            </a:r>
            <a:r>
              <a:rPr lang="fa-IR" altLang="en-US" sz="2400" dirty="0">
                <a:cs typeface="B Nazanin" panose="00000400000000000000" pitchFamily="2" charset="-78"/>
              </a:rPr>
              <a:t>تحقق این امر ترجیحاً به صورت پوشش بیمه های نامشروط باشد. </a:t>
            </a:r>
          </a:p>
          <a:p>
            <a:pPr algn="just" rtl="1" eaLnBrk="1" hangingPunct="1">
              <a:buFontTx/>
              <a:buNone/>
            </a:pPr>
            <a:r>
              <a:rPr lang="fa-IR" altLang="en-US" sz="2400" dirty="0">
                <a:cs typeface="B Nazanin" panose="00000400000000000000" pitchFamily="2" charset="-78"/>
              </a:rPr>
              <a:t>۲۷- در پایان پژوهش، هر فردی که به عنوان آزمودنی به آن مطالعه وارد شده است، این حق را دارد که درباره ی </a:t>
            </a:r>
            <a:r>
              <a:rPr lang="fa-IR" altLang="en-US" sz="2400" b="1" dirty="0">
                <a:cs typeface="B Nazanin" panose="00000400000000000000" pitchFamily="2" charset="-78"/>
              </a:rPr>
              <a:t>نتایج مطالعه </a:t>
            </a:r>
            <a:r>
              <a:rPr lang="fa-IR" altLang="en-US" sz="2400" dirty="0">
                <a:cs typeface="B Nazanin" panose="00000400000000000000" pitchFamily="2" charset="-78"/>
              </a:rPr>
              <a:t>آگاه شود و از مداخلات یا روشهایی که سودمندیشان در آن مطالعه نشان داده شده است، بهرهمند شود.</a:t>
            </a:r>
            <a:endParaRPr lang="en-US" altLang="en-US" sz="2400" dirty="0">
              <a:cs typeface="B Nazanin" panose="00000400000000000000" pitchFamily="2" charset="-78"/>
            </a:endParaRPr>
          </a:p>
          <a:p>
            <a:pPr algn="just" rtl="1" eaLnBrk="1" hangingPunct="1">
              <a:buFontTx/>
              <a:buNone/>
            </a:pPr>
            <a:endParaRPr lang="fa-IR" altLang="en-US" sz="2400" dirty="0">
              <a:cs typeface="B Nazanin" panose="00000400000000000000" pitchFamily="2" charset="-78"/>
            </a:endParaRPr>
          </a:p>
          <a:p>
            <a:pPr algn="just" rtl="1" eaLnBrk="1" hangingPunct="1"/>
            <a:endParaRPr lang="en-US" altLang="en-US" sz="2400" dirty="0">
              <a:cs typeface="B Nazanin" panose="00000400000000000000" pitchFamily="2" charset="-78"/>
            </a:endParaRPr>
          </a:p>
          <a:p>
            <a:pPr algn="just" rtl="1" eaLnBrk="1" hangingPunct="1"/>
            <a:endParaRPr lang="en-US" altLang="en-US" sz="2400" dirty="0">
              <a:cs typeface="B Nazanin" panose="00000400000000000000" pitchFamily="2" charset="-78"/>
            </a:endParaRPr>
          </a:p>
        </p:txBody>
      </p:sp>
      <p:sp>
        <p:nvSpPr>
          <p:cNvPr id="45060"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6C173190-2165-4571-8B49-7AB3E7FD0CEF}" type="slidenum">
              <a:rPr lang="es-ES" altLang="en-US" b="0">
                <a:latin typeface="Arial" panose="020B0604020202020204" pitchFamily="34" charset="0"/>
              </a:rPr>
              <a:pPr eaLnBrk="1" hangingPunct="1">
                <a:spcBef>
                  <a:spcPct val="0"/>
                </a:spcBef>
                <a:buFontTx/>
                <a:buNone/>
              </a:pPr>
              <a:t>105</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56789935-900C-4FFC-BC94-DCD54C6C8566}"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582400" y="1973580"/>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72026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302933" y="457200"/>
            <a:ext cx="8026400"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48131" name="Content Placeholder 2"/>
          <p:cNvSpPr>
            <a:spLocks noGrp="1"/>
          </p:cNvSpPr>
          <p:nvPr>
            <p:ph idx="1"/>
          </p:nvPr>
        </p:nvSpPr>
        <p:spPr/>
        <p:txBody>
          <a:bodyPr>
            <a:normAutofit lnSpcReduction="10000"/>
          </a:bodyPr>
          <a:lstStyle/>
          <a:p>
            <a:pPr algn="just" rtl="1" eaLnBrk="1" hangingPunct="1">
              <a:buFontTx/>
              <a:buNone/>
            </a:pPr>
            <a:r>
              <a:rPr lang="fa-IR" altLang="en-US" sz="2600" dirty="0">
                <a:cs typeface="B Nazanin" panose="00000400000000000000" pitchFamily="2" charset="-78"/>
              </a:rPr>
              <a:t>۲۸- پژوهشگران موظفند که نتایج پژوهشهای خود را صادقانه ، دقیق، و کامل</a:t>
            </a:r>
            <a:r>
              <a:rPr lang="fa-IR" altLang="en-US" sz="2600" b="1" dirty="0">
                <a:cs typeface="B Nazanin" panose="00000400000000000000" pitchFamily="2" charset="-78"/>
              </a:rPr>
              <a:t> منتشر </a:t>
            </a:r>
            <a:r>
              <a:rPr lang="fa-IR" altLang="en-US" sz="2600" dirty="0">
                <a:cs typeface="B Nazanin" panose="00000400000000000000" pitchFamily="2" charset="-78"/>
              </a:rPr>
              <a:t>کنند. نتایج، اعم از منفی یا مثبت، و نیز منابع تأمین بودجه، وابستگی سازمانی، و تعارض منافع – در صورت وجود – باید کاملاً آشکارسازی شوند. پژوهشگران نباید در هنگام عقد قرارداد انجام پژوهش، هیچ گونه شرطی را مبنی بر حذف یا عدم انتشار یافته هایی که از نظر حمایت کننده ی پژوهش مطلوب نیست، بپذیرند.</a:t>
            </a:r>
          </a:p>
          <a:p>
            <a:pPr algn="just" rtl="1" eaLnBrk="1" hangingPunct="1">
              <a:buFontTx/>
              <a:buNone/>
            </a:pPr>
            <a:r>
              <a:rPr lang="fa-IR" altLang="en-US" sz="2600" dirty="0">
                <a:cs typeface="B Nazanin" panose="00000400000000000000" pitchFamily="2" charset="-78"/>
              </a:rPr>
              <a:t>۲۹- </a:t>
            </a:r>
            <a:r>
              <a:rPr lang="fa-IR" altLang="en-US" sz="2600" b="1" dirty="0">
                <a:cs typeface="B Nazanin" panose="00000400000000000000" pitchFamily="2" charset="-78"/>
              </a:rPr>
              <a:t>نحوه ی گزارش نتایج پژوهش </a:t>
            </a:r>
            <a:r>
              <a:rPr lang="fa-IR" altLang="en-US" sz="2600" dirty="0">
                <a:cs typeface="B Nazanin" panose="00000400000000000000" pitchFamily="2" charset="-78"/>
              </a:rPr>
              <a:t>باید ضامن حقوق مادی و معنوی تمامی اشخاص مرتبط با پژوهش، از جمله خود پژوهشگر یا پژوهشگران، آزمودنیها و مؤسسهی حمایت کننده ی پژوهش باشد. </a:t>
            </a:r>
          </a:p>
          <a:p>
            <a:pPr algn="just" rtl="1" eaLnBrk="1" hangingPunct="1">
              <a:buFontTx/>
              <a:buNone/>
            </a:pPr>
            <a:r>
              <a:rPr lang="fa-IR" altLang="en-US" sz="2600" dirty="0">
                <a:cs typeface="B Nazanin" panose="00000400000000000000" pitchFamily="2" charset="-78"/>
              </a:rPr>
              <a:t>۳۰- گزارشها و مقالات حاصل از پژوهشهایی که </a:t>
            </a:r>
            <a:r>
              <a:rPr lang="fa-IR" altLang="en-US" sz="2600" b="1" dirty="0">
                <a:cs typeface="B Nazanin" panose="00000400000000000000" pitchFamily="2" charset="-78"/>
              </a:rPr>
              <a:t>مفاد این راهنما را نقض کرده اند</a:t>
            </a:r>
            <a:r>
              <a:rPr lang="fa-IR" altLang="en-US" sz="2600" dirty="0">
                <a:cs typeface="B Nazanin" panose="00000400000000000000" pitchFamily="2" charset="-78"/>
              </a:rPr>
              <a:t>، نباید برای انتشار پذیرفته شوند.</a:t>
            </a:r>
          </a:p>
          <a:p>
            <a:pPr algn="just" rtl="1" eaLnBrk="1" hangingPunct="1">
              <a:buFontTx/>
              <a:buNone/>
            </a:pPr>
            <a:r>
              <a:rPr lang="fa-IR" altLang="en-US" sz="2600" dirty="0">
                <a:cs typeface="B Nazanin" panose="00000400000000000000" pitchFamily="2" charset="-78"/>
              </a:rPr>
              <a:t>۳۱- روش پژوهش نباید با </a:t>
            </a:r>
            <a:r>
              <a:rPr lang="fa-IR" altLang="en-US" sz="2600" b="1" dirty="0">
                <a:cs typeface="B Nazanin" panose="00000400000000000000" pitchFamily="2" charset="-78"/>
              </a:rPr>
              <a:t>ارزشهای احتماعی، فرهنگی و دینی جامعه </a:t>
            </a:r>
            <a:r>
              <a:rPr lang="fa-IR" altLang="en-US" sz="2600" dirty="0">
                <a:cs typeface="B Nazanin" panose="00000400000000000000" pitchFamily="2" charset="-78"/>
              </a:rPr>
              <a:t>در تناقض باشد.</a:t>
            </a:r>
            <a:endParaRPr lang="en-US" altLang="en-US" sz="2600" dirty="0">
              <a:cs typeface="B Nazanin" panose="00000400000000000000" pitchFamily="2" charset="-78"/>
            </a:endParaRPr>
          </a:p>
          <a:p>
            <a:pPr algn="just" eaLnBrk="1" hangingPunct="1"/>
            <a:endParaRPr lang="en-US" altLang="en-US" sz="2600" dirty="0">
              <a:cs typeface="B Nazanin" panose="00000400000000000000" pitchFamily="2" charset="-78"/>
            </a:endParaRPr>
          </a:p>
        </p:txBody>
      </p:sp>
      <p:sp>
        <p:nvSpPr>
          <p:cNvPr id="46084"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A71E848A-2BCC-4A29-B289-6A60223CDB79}" type="slidenum">
              <a:rPr lang="es-ES" altLang="en-US" b="0">
                <a:latin typeface="Arial" panose="020B0604020202020204" pitchFamily="34" charset="0"/>
              </a:rPr>
              <a:pPr eaLnBrk="1" hangingPunct="1">
                <a:spcBef>
                  <a:spcPct val="0"/>
                </a:spcBef>
                <a:buFontTx/>
                <a:buNone/>
              </a:pPr>
              <a:t>106</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D9F8A9EE-165A-4106-B672-B2B4B8780D9C}"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6238778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3200" dirty="0" smtClean="0">
                <a:solidFill>
                  <a:schemeClr val="bg2"/>
                </a:solidFill>
                <a:cs typeface="B Titr" panose="00000700000000000000" pitchFamily="2" charset="-78"/>
              </a:rPr>
              <a:t>راهنمای اخلاقی کارآزمایی های بالینی : تحلیل </a:t>
            </a:r>
            <a:r>
              <a:rPr lang="fa-IR" sz="3200" dirty="0">
                <a:solidFill>
                  <a:schemeClr val="bg2"/>
                </a:solidFill>
                <a:cs typeface="B Titr" panose="00000700000000000000" pitchFamily="2" charset="-78"/>
              </a:rPr>
              <a:t>محتوای </a:t>
            </a:r>
            <a:r>
              <a:rPr lang="fa-IR" sz="3200" dirty="0" smtClean="0">
                <a:solidFill>
                  <a:schemeClr val="bg2"/>
                </a:solidFill>
                <a:cs typeface="B Titr" panose="00000700000000000000" pitchFamily="2" charset="-78"/>
              </a:rPr>
              <a:t>کمی </a:t>
            </a:r>
            <a:endParaRPr lang="en-US" sz="3200" dirty="0">
              <a:solidFill>
                <a:schemeClr val="bg2"/>
              </a:solidFill>
              <a:cs typeface="B Titr" panose="00000700000000000000" pitchFamily="2" charset="-78"/>
            </a:endParaRPr>
          </a:p>
        </p:txBody>
      </p:sp>
      <p:sp>
        <p:nvSpPr>
          <p:cNvPr id="4" name="Date Placeholder 3"/>
          <p:cNvSpPr>
            <a:spLocks noGrp="1"/>
          </p:cNvSpPr>
          <p:nvPr>
            <p:ph type="dt" sz="half" idx="10"/>
          </p:nvPr>
        </p:nvSpPr>
        <p:spPr/>
        <p:txBody>
          <a:bodyPr/>
          <a:lstStyle/>
          <a:p>
            <a:fld id="{86E63D2D-A661-4475-B16C-91AA1201F18D}"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107</a:t>
            </a:fld>
            <a:endParaRPr lang="en-US">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719362171"/>
              </p:ext>
            </p:extLst>
          </p:nvPr>
        </p:nvGraphicFramePr>
        <p:xfrm>
          <a:off x="1320802" y="2280353"/>
          <a:ext cx="9663286" cy="3115735"/>
        </p:xfrm>
        <a:graphic>
          <a:graphicData uri="http://schemas.openxmlformats.org/drawingml/2006/table">
            <a:tbl>
              <a:tblPr firstRow="1" bandRow="1">
                <a:tableStyleId>{5C22544A-7EE6-4342-B048-85BDC9FD1C3A}</a:tableStyleId>
              </a:tblPr>
              <a:tblGrid>
                <a:gridCol w="1144727"/>
                <a:gridCol w="1144727"/>
                <a:gridCol w="1144727"/>
                <a:gridCol w="944400"/>
                <a:gridCol w="987328"/>
                <a:gridCol w="863195"/>
                <a:gridCol w="753732"/>
                <a:gridCol w="1044564"/>
                <a:gridCol w="1635886"/>
              </a:tblGrid>
              <a:tr h="576893">
                <a:tc gridSpan="3">
                  <a:txBody>
                    <a:bodyPr/>
                    <a:lstStyle/>
                    <a:p>
                      <a:pPr algn="ctr" rtl="1"/>
                      <a:r>
                        <a:rPr lang="fa-IR" sz="1800" dirty="0" smtClean="0">
                          <a:solidFill>
                            <a:schemeClr val="bg1"/>
                          </a:solidFill>
                        </a:rPr>
                        <a:t>فصل 3: دارونما</a:t>
                      </a:r>
                      <a:endParaRPr lang="en-US" sz="1800" dirty="0">
                        <a:solidFill>
                          <a:schemeClr val="bg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hMerge="1">
                  <a:txBody>
                    <a:bodyPr/>
                    <a:lstStyle/>
                    <a:p>
                      <a:pPr algn="ctr" rtl="1"/>
                      <a:endParaRPr lang="en-US"/>
                    </a:p>
                  </a:txBody>
                  <a:tcPr/>
                </a:tc>
                <a:tc hMerge="1">
                  <a:txBody>
                    <a:bodyPr/>
                    <a:lstStyle/>
                    <a:p>
                      <a:pPr algn="ctr" rtl="1"/>
                      <a:endParaRPr lang="en-US" dirty="0"/>
                    </a:p>
                  </a:txBody>
                  <a:tcPr/>
                </a:tc>
                <a:tc gridSpan="3">
                  <a:txBody>
                    <a:bodyPr/>
                    <a:lstStyle/>
                    <a:p>
                      <a:pPr algn="ctr" rtl="1"/>
                      <a:r>
                        <a:rPr lang="fa-IR" sz="1800" dirty="0" smtClean="0">
                          <a:solidFill>
                            <a:schemeClr val="bg1"/>
                          </a:solidFill>
                        </a:rPr>
                        <a:t>فصل 2: رضایت آگاهانه</a:t>
                      </a:r>
                      <a:endParaRPr lang="en-US" sz="18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hMerge="1">
                  <a:txBody>
                    <a:bodyPr/>
                    <a:lstStyle/>
                    <a:p>
                      <a:pPr algn="ctr" rtl="1"/>
                      <a:endParaRPr lang="en-US"/>
                    </a:p>
                  </a:txBody>
                  <a:tcPr/>
                </a:tc>
                <a:tc hMerge="1">
                  <a:txBody>
                    <a:bodyPr/>
                    <a:lstStyle/>
                    <a:p>
                      <a:pPr algn="ctr" rtl="1"/>
                      <a:endParaRPr lang="en-US" dirty="0"/>
                    </a:p>
                  </a:txBody>
                  <a:tcPr/>
                </a:tc>
                <a:tc gridSpan="3">
                  <a:txBody>
                    <a:bodyPr/>
                    <a:lstStyle/>
                    <a:p>
                      <a:pPr algn="ctr" rtl="1"/>
                      <a:r>
                        <a:rPr lang="fa-IR" sz="1800" dirty="0" smtClean="0">
                          <a:solidFill>
                            <a:schemeClr val="bg1"/>
                          </a:solidFill>
                        </a:rPr>
                        <a:t>فصل1:</a:t>
                      </a:r>
                      <a:r>
                        <a:rPr lang="fa-IR" sz="1800" baseline="0" dirty="0" smtClean="0">
                          <a:solidFill>
                            <a:schemeClr val="bg1"/>
                          </a:solidFill>
                        </a:rPr>
                        <a:t> ارزیابی سود و زیان</a:t>
                      </a:r>
                      <a:endParaRPr lang="en-US" sz="1800" dirty="0">
                        <a:solidFill>
                          <a:schemeClr val="bg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dirty="0"/>
                    </a:p>
                  </a:txBody>
                  <a:tcPr/>
                </a:tc>
              </a:tr>
              <a:tr h="584905">
                <a:tc>
                  <a:txBody>
                    <a:bodyPr/>
                    <a:lstStyle/>
                    <a:p>
                      <a:pPr algn="ctr" rtl="1"/>
                      <a:r>
                        <a:rPr lang="en-US" sz="1800" dirty="0" smtClean="0">
                          <a:solidFill>
                            <a:schemeClr val="accent2">
                              <a:lumMod val="50000"/>
                            </a:schemeClr>
                          </a:solidFill>
                        </a:rPr>
                        <a:t>P</a:t>
                      </a:r>
                      <a:endParaRPr lang="en-US" sz="1800" dirty="0">
                        <a:solidFill>
                          <a:schemeClr val="accent2">
                            <a:lumMod val="50000"/>
                          </a:schemeClr>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en-US" sz="1800" dirty="0" smtClean="0">
                          <a:solidFill>
                            <a:schemeClr val="accent2">
                              <a:lumMod val="50000"/>
                            </a:schemeClr>
                          </a:solidFill>
                        </a:rPr>
                        <a:t>C</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en-US" sz="1800" dirty="0" smtClean="0">
                          <a:solidFill>
                            <a:schemeClr val="accent2">
                              <a:lumMod val="50000"/>
                            </a:schemeClr>
                          </a:solidFill>
                        </a:rPr>
                        <a:t>M</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en-US" sz="1800" dirty="0" smtClean="0">
                          <a:solidFill>
                            <a:schemeClr val="accent2">
                              <a:lumMod val="50000"/>
                            </a:schemeClr>
                          </a:solidFill>
                        </a:rPr>
                        <a:t>P</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en-US" sz="1800" dirty="0" smtClean="0">
                          <a:solidFill>
                            <a:schemeClr val="accent2">
                              <a:lumMod val="50000"/>
                            </a:schemeClr>
                          </a:solidFill>
                        </a:rPr>
                        <a:t>C</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en-US" sz="1800" dirty="0" smtClean="0">
                          <a:solidFill>
                            <a:schemeClr val="accent2">
                              <a:lumMod val="50000"/>
                            </a:schemeClr>
                          </a:solidFill>
                        </a:rPr>
                        <a:t>M</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en-US" sz="1800" dirty="0" smtClean="0">
                          <a:solidFill>
                            <a:schemeClr val="accent2">
                              <a:lumMod val="50000"/>
                            </a:schemeClr>
                          </a:solidFill>
                        </a:rPr>
                        <a:t>P</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en-US" sz="1800" dirty="0" smtClean="0">
                          <a:solidFill>
                            <a:schemeClr val="accent2">
                              <a:lumMod val="50000"/>
                            </a:schemeClr>
                          </a:solidFill>
                        </a:rPr>
                        <a:t>C</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en-US" sz="1800" dirty="0" smtClean="0">
                          <a:solidFill>
                            <a:schemeClr val="accent2">
                              <a:lumMod val="50000"/>
                            </a:schemeClr>
                          </a:solidFill>
                        </a:rPr>
                        <a:t>M</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1369032">
                <a:tc>
                  <a:txBody>
                    <a:bodyPr/>
                    <a:lstStyle/>
                    <a:p>
                      <a:pPr algn="ctr" rtl="1"/>
                      <a:endParaRPr lang="en-US" sz="1800">
                        <a:solidFill>
                          <a:schemeClr val="accent2">
                            <a:lumMod val="50000"/>
                          </a:schemeClr>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fa-IR" sz="1800" dirty="0" smtClean="0">
                          <a:solidFill>
                            <a:schemeClr val="accent2">
                              <a:lumMod val="50000"/>
                            </a:schemeClr>
                          </a:solidFill>
                        </a:rPr>
                        <a:t>1، 2، 3، </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fa-IR" sz="1800" dirty="0" smtClean="0">
                          <a:solidFill>
                            <a:schemeClr val="accent2">
                              <a:lumMod val="50000"/>
                            </a:schemeClr>
                          </a:solidFill>
                        </a:rPr>
                        <a:t>2، 3، 4، 12، </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fa-IR" sz="1800" dirty="0" smtClean="0">
                          <a:solidFill>
                            <a:schemeClr val="accent2">
                              <a:lumMod val="50000"/>
                            </a:schemeClr>
                          </a:solidFill>
                        </a:rPr>
                        <a:t>5، 7، 8، 9، 10، </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fa-IR" sz="1800" dirty="0" smtClean="0">
                          <a:solidFill>
                            <a:schemeClr val="accent2">
                              <a:lumMod val="50000"/>
                            </a:schemeClr>
                          </a:solidFill>
                        </a:rPr>
                        <a:t>1،</a:t>
                      </a:r>
                      <a:r>
                        <a:rPr lang="fa-IR" sz="1800" baseline="0" dirty="0" smtClean="0">
                          <a:solidFill>
                            <a:schemeClr val="accent2">
                              <a:lumMod val="50000"/>
                            </a:schemeClr>
                          </a:solidFill>
                        </a:rPr>
                        <a:t> 6، 11</a:t>
                      </a:r>
                      <a:r>
                        <a:rPr lang="fa-IR" sz="1800" dirty="0" smtClean="0">
                          <a:solidFill>
                            <a:schemeClr val="accent2">
                              <a:lumMod val="50000"/>
                            </a:schemeClr>
                          </a:solidFill>
                        </a:rPr>
                        <a:t> </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fa-IR" sz="1800" dirty="0" smtClean="0">
                          <a:solidFill>
                            <a:schemeClr val="accent2">
                              <a:lumMod val="50000"/>
                            </a:schemeClr>
                          </a:solidFill>
                        </a:rPr>
                        <a:t>2، 3، 4، 11</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fa-IR" sz="1800" dirty="0" smtClean="0">
                          <a:solidFill>
                            <a:schemeClr val="accent2">
                              <a:lumMod val="50000"/>
                            </a:schemeClr>
                          </a:solidFill>
                        </a:rPr>
                        <a:t>6</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1"/>
                      <a:r>
                        <a:rPr lang="fa-IR" sz="1800" dirty="0" smtClean="0">
                          <a:solidFill>
                            <a:schemeClr val="accent2">
                              <a:lumMod val="50000"/>
                            </a:schemeClr>
                          </a:solidFill>
                        </a:rPr>
                        <a:t>1، 5، 7، 8، 9، 10، 12، 13، 14، 15، 16، 17، 18، 19، </a:t>
                      </a:r>
                      <a:r>
                        <a:rPr lang="fa-IR" sz="1800" baseline="0" dirty="0" smtClean="0">
                          <a:solidFill>
                            <a:schemeClr val="accent2">
                              <a:lumMod val="50000"/>
                            </a:schemeClr>
                          </a:solidFill>
                        </a:rPr>
                        <a:t> </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584905">
                <a:tc>
                  <a:txBody>
                    <a:bodyPr/>
                    <a:lstStyle/>
                    <a:p>
                      <a:pPr algn="ctr" rtl="1"/>
                      <a:r>
                        <a:rPr lang="fa-IR" sz="1800" dirty="0" smtClean="0">
                          <a:solidFill>
                            <a:schemeClr val="accent2">
                              <a:lumMod val="50000"/>
                            </a:schemeClr>
                          </a:solidFill>
                        </a:rPr>
                        <a:t>-</a:t>
                      </a:r>
                      <a:endParaRPr lang="en-US" sz="1800" dirty="0">
                        <a:solidFill>
                          <a:schemeClr val="accent2">
                            <a:lumMod val="50000"/>
                          </a:schemeClr>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tc>
                  <a:txBody>
                    <a:bodyPr/>
                    <a:lstStyle/>
                    <a:p>
                      <a:pPr algn="ctr" rtl="1"/>
                      <a:r>
                        <a:rPr lang="fa-IR" sz="1800" dirty="0" smtClean="0">
                          <a:solidFill>
                            <a:schemeClr val="accent2">
                              <a:lumMod val="50000"/>
                            </a:schemeClr>
                          </a:solidFill>
                        </a:rPr>
                        <a:t>-</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tc>
                  <a:txBody>
                    <a:bodyPr/>
                    <a:lstStyle/>
                    <a:p>
                      <a:pPr algn="ctr" rtl="1"/>
                      <a:r>
                        <a:rPr lang="fa-IR" sz="1800" dirty="0" smtClean="0">
                          <a:solidFill>
                            <a:schemeClr val="accent2">
                              <a:lumMod val="50000"/>
                            </a:schemeClr>
                          </a:solidFill>
                        </a:rPr>
                        <a:t>100%</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tc>
                  <a:txBody>
                    <a:bodyPr/>
                    <a:lstStyle/>
                    <a:p>
                      <a:pPr algn="ctr" rtl="1"/>
                      <a:r>
                        <a:rPr lang="fa-IR" sz="1800" dirty="0" smtClean="0">
                          <a:solidFill>
                            <a:schemeClr val="accent2">
                              <a:lumMod val="50000"/>
                            </a:schemeClr>
                          </a:solidFill>
                        </a:rPr>
                        <a:t>33/3%</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tc>
                  <a:txBody>
                    <a:bodyPr/>
                    <a:lstStyle/>
                    <a:p>
                      <a:pPr algn="ctr" rtl="1"/>
                      <a:r>
                        <a:rPr lang="fa-IR" sz="1800" dirty="0" smtClean="0">
                          <a:solidFill>
                            <a:schemeClr val="accent2">
                              <a:lumMod val="50000"/>
                            </a:schemeClr>
                          </a:solidFill>
                        </a:rPr>
                        <a:t>41/7%</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tc>
                  <a:txBody>
                    <a:bodyPr/>
                    <a:lstStyle/>
                    <a:p>
                      <a:pPr algn="ctr" rtl="1"/>
                      <a:r>
                        <a:rPr lang="fa-IR" sz="1800" dirty="0" smtClean="0">
                          <a:solidFill>
                            <a:schemeClr val="accent2">
                              <a:lumMod val="50000"/>
                            </a:schemeClr>
                          </a:solidFill>
                        </a:rPr>
                        <a:t>25%</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tc>
                  <a:txBody>
                    <a:bodyPr/>
                    <a:lstStyle/>
                    <a:p>
                      <a:pPr algn="ctr" rtl="1"/>
                      <a:r>
                        <a:rPr lang="fa-IR" sz="1800" dirty="0" smtClean="0">
                          <a:solidFill>
                            <a:schemeClr val="accent2">
                              <a:lumMod val="50000"/>
                            </a:schemeClr>
                          </a:solidFill>
                        </a:rPr>
                        <a:t>21%</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rtl="1"/>
                      <a:r>
                        <a:rPr lang="fa-IR" sz="1800" dirty="0" smtClean="0">
                          <a:solidFill>
                            <a:schemeClr val="accent2">
                              <a:lumMod val="50000"/>
                            </a:schemeClr>
                          </a:solidFill>
                        </a:rPr>
                        <a:t>5/3%</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rtl="1"/>
                      <a:r>
                        <a:rPr lang="fa-IR" sz="1800" dirty="0" smtClean="0">
                          <a:solidFill>
                            <a:schemeClr val="accent2">
                              <a:lumMod val="50000"/>
                            </a:schemeClr>
                          </a:solidFill>
                        </a:rPr>
                        <a:t>73/7%</a:t>
                      </a:r>
                      <a:endParaRPr lang="en-US" sz="1800" dirty="0">
                        <a:solidFill>
                          <a:schemeClr val="accent2">
                            <a:lumMod val="50000"/>
                          </a:schemeClr>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C000"/>
                    </a:solidFill>
                  </a:tcPr>
                </a:tc>
              </a:tr>
            </a:tbl>
          </a:graphicData>
        </a:graphic>
      </p:graphicFrame>
    </p:spTree>
    <p:extLst>
      <p:ext uri="{BB962C8B-B14F-4D97-AF65-F5344CB8AC3E}">
        <p14:creationId xmlns:p14="http://schemas.microsoft.com/office/powerpoint/2010/main" val="16852752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81200" y="382566"/>
            <a:ext cx="8229600" cy="981075"/>
          </a:xfrm>
        </p:spPr>
        <p:txBody>
          <a:bodyPr/>
          <a:lstStyle/>
          <a:p>
            <a:pPr algn="ctr" fontAlgn="auto">
              <a:spcAft>
                <a:spcPts val="0"/>
              </a:spcAft>
              <a:defRPr/>
            </a:pPr>
            <a:r>
              <a:rPr lang="fa-IR" altLang="en-US" b="1" dirty="0">
                <a:solidFill>
                  <a:schemeClr val="bg2"/>
                </a:solidFill>
                <a:cs typeface="B Titr" panose="00000700000000000000" pitchFamily="2" charset="-78"/>
              </a:rPr>
              <a:t>تاریخچه اخلاق پزشکی نوین‌‌</a:t>
            </a:r>
          </a:p>
        </p:txBody>
      </p:sp>
      <p:sp>
        <p:nvSpPr>
          <p:cNvPr id="20483" name="Rectangle 3"/>
          <p:cNvSpPr>
            <a:spLocks noGrp="1" noChangeArrowheads="1"/>
          </p:cNvSpPr>
          <p:nvPr>
            <p:ph idx="1"/>
          </p:nvPr>
        </p:nvSpPr>
        <p:spPr>
          <a:xfrm>
            <a:off x="333022" y="2475597"/>
            <a:ext cx="6242755" cy="2757763"/>
          </a:xfrm>
        </p:spPr>
        <p:txBody>
          <a:bodyPr/>
          <a:lstStyle/>
          <a:p>
            <a:pPr lvl="1" algn="r" rtl="1"/>
            <a:r>
              <a:rPr lang="fa-IR" altLang="en-US" sz="2400" dirty="0" smtClean="0">
                <a:cs typeface="B Titr" panose="00000700000000000000" pitchFamily="2" charset="-78"/>
              </a:rPr>
              <a:t>منفعت </a:t>
            </a:r>
            <a:r>
              <a:rPr lang="fa-IR" altLang="en-US" sz="2400" dirty="0">
                <a:cs typeface="B Titr" panose="00000700000000000000" pitchFamily="2" charset="-78"/>
              </a:rPr>
              <a:t>کل </a:t>
            </a:r>
            <a:r>
              <a:rPr lang="fa-IR" altLang="en-US" sz="2400" dirty="0" smtClean="0">
                <a:cs typeface="B Titr" panose="00000700000000000000" pitchFamily="2" charset="-78"/>
              </a:rPr>
              <a:t>جامعه</a:t>
            </a:r>
          </a:p>
          <a:p>
            <a:pPr lvl="1" algn="r" rtl="1"/>
            <a:r>
              <a:rPr lang="fa-IR" altLang="en-US" sz="2400" dirty="0" smtClean="0">
                <a:cs typeface="B Titr" panose="00000700000000000000" pitchFamily="2" charset="-78"/>
              </a:rPr>
              <a:t>رضایت </a:t>
            </a:r>
            <a:r>
              <a:rPr lang="fa-IR" altLang="en-US" sz="2400" dirty="0">
                <a:cs typeface="B Titr" panose="00000700000000000000" pitchFamily="2" charset="-78"/>
              </a:rPr>
              <a:t>آگاهانه، </a:t>
            </a:r>
            <a:endParaRPr lang="fa-IR" altLang="en-US" sz="2400" dirty="0" smtClean="0">
              <a:cs typeface="B Titr" panose="00000700000000000000" pitchFamily="2" charset="-78"/>
            </a:endParaRPr>
          </a:p>
          <a:p>
            <a:pPr lvl="1" algn="r" rtl="1"/>
            <a:r>
              <a:rPr lang="fa-IR" altLang="en-US" sz="2400" dirty="0" smtClean="0">
                <a:cs typeface="B Titr" panose="00000700000000000000" pitchFamily="2" charset="-78"/>
              </a:rPr>
              <a:t>صلاحیت </a:t>
            </a:r>
            <a:r>
              <a:rPr lang="fa-IR" altLang="en-US" sz="2400" dirty="0">
                <a:cs typeface="B Titr" panose="00000700000000000000" pitchFamily="2" charset="-78"/>
              </a:rPr>
              <a:t>محققین، </a:t>
            </a:r>
            <a:r>
              <a:rPr lang="fa-IR" altLang="en-US" sz="2400" dirty="0" smtClean="0">
                <a:cs typeface="B Titr" panose="00000700000000000000" pitchFamily="2" charset="-78"/>
              </a:rPr>
              <a:t> </a:t>
            </a:r>
          </a:p>
          <a:p>
            <a:pPr lvl="1" algn="r" rtl="1"/>
            <a:r>
              <a:rPr lang="fa-IR" altLang="en-US" sz="2400" dirty="0" smtClean="0">
                <a:cs typeface="B Titr" panose="00000700000000000000" pitchFamily="2" charset="-78"/>
              </a:rPr>
              <a:t>کنترل </a:t>
            </a:r>
            <a:r>
              <a:rPr lang="fa-IR" altLang="en-US" sz="2400" dirty="0">
                <a:cs typeface="B Titr" panose="00000700000000000000" pitchFamily="2" charset="-78"/>
              </a:rPr>
              <a:t>جدی ریسکهای وارده به سوژه های پژوهش</a:t>
            </a:r>
          </a:p>
          <a:p>
            <a:pPr marL="0" indent="0" algn="r" rtl="1" eaLnBrk="1" hangingPunct="1">
              <a:buNone/>
            </a:pPr>
            <a:endParaRPr lang="en-US" altLang="en-US" sz="2400" dirty="0">
              <a:cs typeface="B Titr" panose="00000700000000000000" pitchFamily="2" charset="-78"/>
            </a:endParaRPr>
          </a:p>
        </p:txBody>
      </p:sp>
      <p:sp>
        <p:nvSpPr>
          <p:cNvPr id="7172"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AEC95DAB-DE58-47D6-9491-70BAFEE0FF02}" type="slidenum">
              <a:rPr lang="es-ES" altLang="en-US" b="0">
                <a:latin typeface="Arial" panose="020B0604020202020204" pitchFamily="34" charset="0"/>
              </a:rPr>
              <a:pPr eaLnBrk="1" hangingPunct="1">
                <a:spcBef>
                  <a:spcPct val="0"/>
                </a:spcBef>
                <a:buFontTx/>
                <a:buNone/>
              </a:pPr>
              <a:t>11</a:t>
            </a:fld>
            <a:endParaRPr lang="es-ES" altLang="en-US" b="0">
              <a:latin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2889" y="2364093"/>
            <a:ext cx="4233069" cy="3054574"/>
          </a:xfrm>
          <a:prstGeom prst="rect">
            <a:avLst/>
          </a:prstGeom>
        </p:spPr>
      </p:pic>
      <p:sp>
        <p:nvSpPr>
          <p:cNvPr id="3" name="Date Placeholder 2"/>
          <p:cNvSpPr>
            <a:spLocks noGrp="1"/>
          </p:cNvSpPr>
          <p:nvPr>
            <p:ph type="dt" sz="half" idx="10"/>
          </p:nvPr>
        </p:nvSpPr>
        <p:spPr/>
        <p:txBody>
          <a:bodyPr/>
          <a:lstStyle/>
          <a:p>
            <a:fld id="{943231D9-83A2-4270-B093-6CD918190890}" type="datetime1">
              <a:rPr lang="en-US" smtClean="0">
                <a:solidFill>
                  <a:srgbClr val="000000"/>
                </a:solidFill>
              </a:rPr>
              <a:t>12/10/2017</a:t>
            </a:fld>
            <a:endParaRPr lang="en-US">
              <a:solidFill>
                <a:srgbClr val="000000"/>
              </a:solidFill>
            </a:endParaRPr>
          </a:p>
        </p:txBody>
      </p:sp>
      <p:sp>
        <p:nvSpPr>
          <p:cNvPr id="4" name="Footer Placeholder 3"/>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11" name="Title 1"/>
          <p:cNvSpPr txBox="1">
            <a:spLocks/>
          </p:cNvSpPr>
          <p:nvPr/>
        </p:nvSpPr>
        <p:spPr bwMode="auto">
          <a:xfrm>
            <a:off x="7868355" y="1661837"/>
            <a:ext cx="3714045" cy="716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a:lstStyle>
          <a:p>
            <a:pPr algn="ctr" rtl="1" fontAlgn="auto">
              <a:spcAft>
                <a:spcPts val="0"/>
              </a:spcAft>
              <a:defRPr/>
            </a:pPr>
            <a:r>
              <a:rPr lang="fa-IR" altLang="en-US" sz="2800" b="1" dirty="0" smtClean="0">
                <a:solidFill>
                  <a:srgbClr val="000000"/>
                </a:solidFill>
                <a:cs typeface="B Nazanin" pitchFamily="2" charset="-78"/>
              </a:rPr>
              <a:t>دادگاه نورنبرگ (1947)</a:t>
            </a:r>
            <a:endParaRPr lang="en-US" altLang="en-US" sz="2800" dirty="0" smtClean="0">
              <a:cs typeface="B Nazanin" pitchFamily="2" charset="-78"/>
            </a:endParaRPr>
          </a:p>
        </p:txBody>
      </p:sp>
      <p:sp>
        <p:nvSpPr>
          <p:cNvPr id="12" name="Title 1"/>
          <p:cNvSpPr txBox="1">
            <a:spLocks/>
          </p:cNvSpPr>
          <p:nvPr/>
        </p:nvSpPr>
        <p:spPr bwMode="auto">
          <a:xfrm>
            <a:off x="5071533" y="1661837"/>
            <a:ext cx="2946400" cy="716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a:lstStyle>
          <a:p>
            <a:pPr algn="ctr" rtl="1" fontAlgn="auto">
              <a:spcAft>
                <a:spcPts val="0"/>
              </a:spcAft>
              <a:defRPr/>
            </a:pPr>
            <a:r>
              <a:rPr lang="fa-IR" altLang="en-US" sz="2800" b="1" dirty="0" smtClean="0">
                <a:solidFill>
                  <a:srgbClr val="000000"/>
                </a:solidFill>
                <a:cs typeface="B Titr" panose="00000700000000000000" pitchFamily="2" charset="-78"/>
              </a:rPr>
              <a:t>اصول کاربردی:</a:t>
            </a:r>
            <a:endParaRPr lang="en-US" altLang="en-US" sz="2800" dirty="0" smtClean="0">
              <a:cs typeface="B Titr" panose="00000700000000000000" pitchFamily="2" charset="-78"/>
            </a:endParaRPr>
          </a:p>
        </p:txBody>
      </p:sp>
    </p:spTree>
    <p:extLst>
      <p:ext uri="{BB962C8B-B14F-4D97-AF65-F5344CB8AC3E}">
        <p14:creationId xmlns:p14="http://schemas.microsoft.com/office/powerpoint/2010/main" val="36689611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rtl="1" fontAlgn="auto">
              <a:spcAft>
                <a:spcPts val="0"/>
              </a:spcAft>
              <a:defRPr/>
            </a:pPr>
            <a:r>
              <a:rPr lang="fa-IR" altLang="en-US" b="1" dirty="0" smtClean="0">
                <a:cs typeface="B Titr" panose="00000700000000000000" pitchFamily="2" charset="-78"/>
              </a:rPr>
              <a:t>کدهای </a:t>
            </a:r>
            <a:r>
              <a:rPr lang="fa-IR" altLang="en-US" b="1" dirty="0">
                <a:cs typeface="B Titr" panose="00000700000000000000" pitchFamily="2" charset="-78"/>
              </a:rPr>
              <a:t>نورنبرگ</a:t>
            </a:r>
            <a:endParaRPr lang="en-US" altLang="en-US" b="1" dirty="0">
              <a:cs typeface="B Titr" panose="00000700000000000000" pitchFamily="2" charset="-78"/>
            </a:endParaRPr>
          </a:p>
        </p:txBody>
      </p:sp>
      <p:sp>
        <p:nvSpPr>
          <p:cNvPr id="21507" name="Content Placeholder 2"/>
          <p:cNvSpPr>
            <a:spLocks noGrp="1"/>
          </p:cNvSpPr>
          <p:nvPr>
            <p:ph idx="1"/>
          </p:nvPr>
        </p:nvSpPr>
        <p:spPr>
          <a:xfrm>
            <a:off x="609600" y="1501422"/>
            <a:ext cx="10972800" cy="4365978"/>
          </a:xfrm>
        </p:spPr>
        <p:txBody>
          <a:bodyPr/>
          <a:lstStyle/>
          <a:p>
            <a:pPr marL="514350" indent="-514350" algn="just" rtl="1">
              <a:lnSpc>
                <a:spcPct val="150000"/>
              </a:lnSpc>
              <a:buFontTx/>
              <a:buAutoNum type="arabicPeriod"/>
            </a:pPr>
            <a:r>
              <a:rPr lang="fa-IR" altLang="en-US" sz="2800" b="1" u="sng" dirty="0">
                <a:solidFill>
                  <a:srgbClr val="FF0000"/>
                </a:solidFill>
                <a:cs typeface="B Nazanin" panose="00000400000000000000" pitchFamily="2" charset="-78"/>
              </a:rPr>
              <a:t>رضایت سوژه</a:t>
            </a:r>
          </a:p>
          <a:p>
            <a:pPr marL="514350" indent="-514350" algn="just" rtl="1">
              <a:lnSpc>
                <a:spcPct val="150000"/>
              </a:lnSpc>
              <a:buFontTx/>
              <a:buAutoNum type="arabicPeriod"/>
            </a:pPr>
            <a:r>
              <a:rPr lang="fa-IR" altLang="en-US" sz="2800" b="1" dirty="0">
                <a:cs typeface="B Nazanin" panose="00000400000000000000" pitchFamily="2" charset="-78"/>
              </a:rPr>
              <a:t>پژوهش باید به صورتی باشد که </a:t>
            </a:r>
            <a:r>
              <a:rPr lang="fa-IR" altLang="en-US" sz="2800" b="1" u="sng" dirty="0">
                <a:solidFill>
                  <a:srgbClr val="FF0000"/>
                </a:solidFill>
                <a:cs typeface="B Nazanin" panose="00000400000000000000" pitchFamily="2" charset="-78"/>
              </a:rPr>
              <a:t>نتایج مفید و پر ثمری </a:t>
            </a:r>
            <a:r>
              <a:rPr lang="fa-IR" altLang="en-US" sz="2800" b="1" dirty="0">
                <a:cs typeface="B Nazanin" panose="00000400000000000000" pitchFamily="2" charset="-78"/>
              </a:rPr>
              <a:t>برای جامعه داشته باشد و از طرق دیگر امکان دسترسی به آن نتایج امکان پذیر نباشد. اتفاقی یا بی مورد نباشد.</a:t>
            </a:r>
            <a:endParaRPr lang="en-US" altLang="en-US" sz="2800" b="1" dirty="0">
              <a:cs typeface="B Nazanin" panose="00000400000000000000" pitchFamily="2" charset="-78"/>
            </a:endParaRPr>
          </a:p>
          <a:p>
            <a:pPr marL="514350" indent="-514350" algn="just" rtl="1">
              <a:lnSpc>
                <a:spcPct val="150000"/>
              </a:lnSpc>
              <a:buFontTx/>
              <a:buAutoNum type="arabicPeriod"/>
            </a:pPr>
            <a:r>
              <a:rPr lang="fa-IR" altLang="en-US" sz="2800" b="1" dirty="0">
                <a:cs typeface="B Nazanin" panose="00000400000000000000" pitchFamily="2" charset="-78"/>
              </a:rPr>
              <a:t>پژوهش بر روی انسان باید بر اساس نتایج بدست آمده از </a:t>
            </a:r>
            <a:r>
              <a:rPr lang="fa-IR" altLang="en-US" sz="2800" b="1" u="sng" dirty="0">
                <a:solidFill>
                  <a:srgbClr val="FF0000"/>
                </a:solidFill>
                <a:cs typeface="B Nazanin" panose="00000400000000000000" pitchFamily="2" charset="-78"/>
              </a:rPr>
              <a:t>مطالعات حیوانی </a:t>
            </a:r>
            <a:r>
              <a:rPr lang="fa-IR" altLang="en-US" sz="2800" b="1" dirty="0">
                <a:cs typeface="B Nazanin" panose="00000400000000000000" pitchFamily="2" charset="-78"/>
              </a:rPr>
              <a:t>باشد.</a:t>
            </a:r>
            <a:endParaRPr lang="en-US" altLang="en-US" sz="2800" b="1" dirty="0">
              <a:cs typeface="B Nazanin" panose="00000400000000000000" pitchFamily="2" charset="-78"/>
            </a:endParaRPr>
          </a:p>
          <a:p>
            <a:pPr marL="514350" indent="-514350" algn="just" rtl="1">
              <a:lnSpc>
                <a:spcPct val="150000"/>
              </a:lnSpc>
              <a:buFontTx/>
              <a:buAutoNum type="arabicPeriod"/>
            </a:pPr>
            <a:r>
              <a:rPr lang="fa-IR" altLang="en-US" sz="2800" b="1" dirty="0">
                <a:cs typeface="B Nazanin" panose="00000400000000000000" pitchFamily="2" charset="-78"/>
              </a:rPr>
              <a:t>پژوهش باید به صورتی باشد که از هر گونه </a:t>
            </a:r>
            <a:r>
              <a:rPr lang="fa-IR" altLang="en-US" sz="2800" b="1" u="sng" dirty="0">
                <a:solidFill>
                  <a:srgbClr val="FF0000"/>
                </a:solidFill>
                <a:cs typeface="B Nazanin" panose="00000400000000000000" pitchFamily="2" charset="-78"/>
              </a:rPr>
              <a:t>آزار جسمی و روحی </a:t>
            </a:r>
            <a:r>
              <a:rPr lang="fa-IR" altLang="en-US" sz="2800" b="1" dirty="0">
                <a:cs typeface="B Nazanin" panose="00000400000000000000" pitchFamily="2" charset="-78"/>
              </a:rPr>
              <a:t>اجتناب شود.</a:t>
            </a:r>
            <a:endParaRPr lang="en-US" altLang="en-US" sz="2800" b="1" dirty="0">
              <a:cs typeface="B Nazanin" panose="00000400000000000000" pitchFamily="2" charset="-78"/>
            </a:endParaRPr>
          </a:p>
          <a:p>
            <a:pPr marL="514350" indent="-514350" algn="just" rtl="1">
              <a:lnSpc>
                <a:spcPct val="150000"/>
              </a:lnSpc>
              <a:buFontTx/>
              <a:buAutoNum type="arabicPeriod"/>
            </a:pPr>
            <a:r>
              <a:rPr lang="fa-IR" altLang="en-US" sz="2800" b="1" dirty="0">
                <a:cs typeface="B Nazanin" panose="00000400000000000000" pitchFamily="2" charset="-78"/>
              </a:rPr>
              <a:t>پژوهشهایی که منجر به </a:t>
            </a:r>
            <a:r>
              <a:rPr lang="fa-IR" altLang="en-US" sz="2800" b="1" u="sng" dirty="0">
                <a:solidFill>
                  <a:srgbClr val="FF0000"/>
                </a:solidFill>
                <a:cs typeface="B Nazanin" panose="00000400000000000000" pitchFamily="2" charset="-78"/>
              </a:rPr>
              <a:t>مرگ یا جراحات ناتوان کننده </a:t>
            </a:r>
            <a:r>
              <a:rPr lang="fa-IR" altLang="en-US" sz="2800" b="1" dirty="0">
                <a:cs typeface="B Nazanin" panose="00000400000000000000" pitchFamily="2" charset="-78"/>
              </a:rPr>
              <a:t>می شود نباید صورت گیرد.</a:t>
            </a:r>
            <a:endParaRPr lang="en-US" altLang="en-US" sz="2800" b="1" dirty="0">
              <a:cs typeface="B Nazanin" panose="00000400000000000000" pitchFamily="2" charset="-78"/>
            </a:endParaRPr>
          </a:p>
          <a:p>
            <a:pPr marL="514350" indent="-514350" algn="just" rtl="1">
              <a:lnSpc>
                <a:spcPct val="150000"/>
              </a:lnSpc>
              <a:buFontTx/>
              <a:buAutoNum type="arabicPeriod"/>
            </a:pPr>
            <a:r>
              <a:rPr lang="fa-IR" altLang="en-US" sz="2800" b="1" u="sng" dirty="0">
                <a:solidFill>
                  <a:srgbClr val="FF0000"/>
                </a:solidFill>
                <a:cs typeface="B Nazanin" panose="00000400000000000000" pitchFamily="2" charset="-78"/>
              </a:rPr>
              <a:t>میزان خطر </a:t>
            </a:r>
            <a:r>
              <a:rPr lang="fa-IR" altLang="en-US" sz="2800" b="1" dirty="0">
                <a:cs typeface="B Nazanin" panose="00000400000000000000" pitchFamily="2" charset="-78"/>
              </a:rPr>
              <a:t>نباید غیر قابل قبول باشد.</a:t>
            </a:r>
            <a:endParaRPr lang="en-US" altLang="en-US" sz="2800" b="1" dirty="0">
              <a:cs typeface="B Nazanin" panose="00000400000000000000" pitchFamily="2" charset="-78"/>
            </a:endParaRPr>
          </a:p>
          <a:p>
            <a:pPr marL="514350" indent="-514350" algn="just" rtl="1">
              <a:lnSpc>
                <a:spcPct val="150000"/>
              </a:lnSpc>
              <a:buFontTx/>
              <a:buAutoNum type="arabicPeriod"/>
            </a:pPr>
            <a:endParaRPr lang="en-US" altLang="en-US" sz="2800" b="1" dirty="0">
              <a:cs typeface="B Nazanin" panose="00000400000000000000" pitchFamily="2" charset="-78"/>
            </a:endParaRPr>
          </a:p>
        </p:txBody>
      </p:sp>
      <p:sp>
        <p:nvSpPr>
          <p:cNvPr id="10244"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5DBD55BB-3029-4349-815D-D769FBF1F552}" type="slidenum">
              <a:rPr lang="es-ES" altLang="en-US" b="0">
                <a:latin typeface="Arial" panose="020B0604020202020204" pitchFamily="34" charset="0"/>
              </a:rPr>
              <a:pPr eaLnBrk="1" hangingPunct="1">
                <a:spcBef>
                  <a:spcPct val="0"/>
                </a:spcBef>
                <a:buFontTx/>
                <a:buNone/>
              </a:pPr>
              <a:t>12</a:t>
            </a:fld>
            <a:endParaRPr lang="es-ES" altLang="en-US" b="0">
              <a:latin typeface="Arial" panose="020B0604020202020204" pitchFamily="34" charset="0"/>
            </a:endParaRPr>
          </a:p>
        </p:txBody>
      </p:sp>
      <p:sp>
        <p:nvSpPr>
          <p:cNvPr id="2" name="Date Placeholder 1"/>
          <p:cNvSpPr>
            <a:spLocks noGrp="1"/>
          </p:cNvSpPr>
          <p:nvPr>
            <p:ph type="dt" sz="half" idx="12"/>
          </p:nvPr>
        </p:nvSpPr>
        <p:spPr/>
        <p:txBody>
          <a:bodyPr/>
          <a:lstStyle/>
          <a:p>
            <a:fld id="{4978ED0D-3C68-45C9-80C0-939AF02A55AD}"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33866335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rtl="1" fontAlgn="auto">
              <a:spcAft>
                <a:spcPts val="0"/>
              </a:spcAft>
              <a:defRPr/>
            </a:pPr>
            <a:r>
              <a:rPr lang="fa-IR" altLang="en-US" b="1" dirty="0" smtClean="0">
                <a:solidFill>
                  <a:srgbClr val="000000"/>
                </a:solidFill>
                <a:cs typeface="B Titr" panose="00000700000000000000" pitchFamily="2" charset="-78"/>
              </a:rPr>
              <a:t>کد های </a:t>
            </a:r>
            <a:r>
              <a:rPr lang="fa-IR" altLang="en-US" b="1" dirty="0">
                <a:solidFill>
                  <a:srgbClr val="000000"/>
                </a:solidFill>
                <a:cs typeface="B Titr" panose="00000700000000000000" pitchFamily="2" charset="-78"/>
              </a:rPr>
              <a:t>نورنبرگ</a:t>
            </a:r>
            <a:endParaRPr lang="en-US" altLang="en-US" dirty="0" smtClean="0">
              <a:cs typeface="B Titr" panose="00000700000000000000" pitchFamily="2" charset="-78"/>
            </a:endParaRPr>
          </a:p>
        </p:txBody>
      </p:sp>
      <p:sp>
        <p:nvSpPr>
          <p:cNvPr id="22531" name="Content Placeholder 2"/>
          <p:cNvSpPr>
            <a:spLocks noGrp="1"/>
          </p:cNvSpPr>
          <p:nvPr>
            <p:ph idx="1"/>
          </p:nvPr>
        </p:nvSpPr>
        <p:spPr/>
        <p:txBody>
          <a:bodyPr/>
          <a:lstStyle/>
          <a:p>
            <a:pPr marL="514350" indent="-514350" algn="just" rtl="1">
              <a:lnSpc>
                <a:spcPct val="150000"/>
              </a:lnSpc>
              <a:spcBef>
                <a:spcPts val="600"/>
              </a:spcBef>
              <a:spcAft>
                <a:spcPts val="600"/>
              </a:spcAft>
              <a:buNone/>
            </a:pPr>
            <a:r>
              <a:rPr lang="fa-IR" altLang="en-US" sz="2800" b="1" dirty="0">
                <a:cs typeface="B Nazanin" panose="00000400000000000000" pitchFamily="2" charset="-78"/>
              </a:rPr>
              <a:t>7. باید تمهیدات لازم برای حفظ سوژه پژوهش از کلیه </a:t>
            </a:r>
            <a:r>
              <a:rPr lang="fa-IR" altLang="en-US" sz="2800" b="1" u="sng" dirty="0">
                <a:solidFill>
                  <a:srgbClr val="FF0000"/>
                </a:solidFill>
                <a:cs typeface="B Nazanin" panose="00000400000000000000" pitchFamily="2" charset="-78"/>
              </a:rPr>
              <a:t>خطرات احتمالی </a:t>
            </a:r>
            <a:r>
              <a:rPr lang="fa-IR" altLang="en-US" sz="2800" b="1" dirty="0">
                <a:cs typeface="B Nazanin" panose="00000400000000000000" pitchFamily="2" charset="-78"/>
              </a:rPr>
              <a:t>اندیشیده شود.</a:t>
            </a:r>
          </a:p>
          <a:p>
            <a:pPr marL="514350" indent="-514350" algn="just" rtl="1">
              <a:lnSpc>
                <a:spcPct val="150000"/>
              </a:lnSpc>
              <a:spcBef>
                <a:spcPts val="600"/>
              </a:spcBef>
              <a:spcAft>
                <a:spcPts val="600"/>
              </a:spcAft>
              <a:buNone/>
            </a:pPr>
            <a:r>
              <a:rPr lang="fa-IR" altLang="en-US" sz="2800" b="1" dirty="0">
                <a:cs typeface="B Nazanin" panose="00000400000000000000" pitchFamily="2" charset="-78"/>
              </a:rPr>
              <a:t>8. مجری پژوهش باید </a:t>
            </a:r>
            <a:r>
              <a:rPr lang="fa-IR" altLang="en-US" sz="2800" b="1" u="sng" dirty="0">
                <a:solidFill>
                  <a:srgbClr val="FF0000"/>
                </a:solidFill>
                <a:cs typeface="B Nazanin" panose="00000400000000000000" pitchFamily="2" charset="-78"/>
              </a:rPr>
              <a:t>صلاحیت علمی و عملی و اخلاقی </a:t>
            </a:r>
            <a:r>
              <a:rPr lang="fa-IR" altLang="en-US" sz="2800" b="1" dirty="0">
                <a:cs typeface="B Nazanin" panose="00000400000000000000" pitchFamily="2" charset="-78"/>
              </a:rPr>
              <a:t>داشته باشد.</a:t>
            </a:r>
            <a:endParaRPr lang="en-US" altLang="en-US" sz="2800" b="1" dirty="0">
              <a:cs typeface="B Nazanin" panose="00000400000000000000" pitchFamily="2" charset="-78"/>
            </a:endParaRPr>
          </a:p>
          <a:p>
            <a:pPr marL="514350" indent="-514350" algn="just" rtl="1">
              <a:lnSpc>
                <a:spcPct val="150000"/>
              </a:lnSpc>
              <a:spcBef>
                <a:spcPts val="600"/>
              </a:spcBef>
              <a:spcAft>
                <a:spcPts val="600"/>
              </a:spcAft>
              <a:buNone/>
            </a:pPr>
            <a:r>
              <a:rPr lang="fa-IR" altLang="en-US" sz="2800" b="1" dirty="0">
                <a:cs typeface="B Nazanin" panose="00000400000000000000" pitchFamily="2" charset="-78"/>
              </a:rPr>
              <a:t>9. سوژه پژوهش باید امکان </a:t>
            </a:r>
            <a:r>
              <a:rPr lang="fa-IR" altLang="en-US" sz="2800" b="1" u="sng" dirty="0">
                <a:solidFill>
                  <a:srgbClr val="FF0000"/>
                </a:solidFill>
                <a:cs typeface="B Nazanin" panose="00000400000000000000" pitchFamily="2" charset="-78"/>
              </a:rPr>
              <a:t>خروج از مطالعه </a:t>
            </a:r>
            <a:r>
              <a:rPr lang="fa-IR" altLang="en-US" sz="2800" b="1" dirty="0">
                <a:cs typeface="B Nazanin" panose="00000400000000000000" pitchFamily="2" charset="-78"/>
              </a:rPr>
              <a:t>را در هر زمان لازم داشته باشد. </a:t>
            </a:r>
            <a:endParaRPr lang="en-US" altLang="en-US" sz="2800" b="1" dirty="0">
              <a:cs typeface="B Nazanin" panose="00000400000000000000" pitchFamily="2" charset="-78"/>
            </a:endParaRPr>
          </a:p>
          <a:p>
            <a:pPr marL="514350" indent="-514350" algn="just" rtl="1">
              <a:lnSpc>
                <a:spcPct val="150000"/>
              </a:lnSpc>
              <a:spcBef>
                <a:spcPts val="600"/>
              </a:spcBef>
              <a:spcAft>
                <a:spcPts val="600"/>
              </a:spcAft>
              <a:buNone/>
            </a:pPr>
            <a:r>
              <a:rPr lang="fa-IR" altLang="en-US" sz="2800" b="1" dirty="0">
                <a:cs typeface="B Nazanin" panose="00000400000000000000" pitchFamily="2" charset="-78"/>
              </a:rPr>
              <a:t>10. در جریان پژوهش محقق باید هر زمان که احساس کرد ادامه پژوهش منجر به عوارض جبران ناپذیر می شود از </a:t>
            </a:r>
            <a:r>
              <a:rPr lang="fa-IR" altLang="en-US" sz="2800" b="1" u="sng" dirty="0">
                <a:solidFill>
                  <a:srgbClr val="FF0000"/>
                </a:solidFill>
                <a:cs typeface="B Nazanin" panose="00000400000000000000" pitchFamily="2" charset="-78"/>
              </a:rPr>
              <a:t>ادامه خودداری </a:t>
            </a:r>
            <a:r>
              <a:rPr lang="fa-IR" altLang="en-US" sz="2800" b="1" dirty="0">
                <a:cs typeface="B Nazanin" panose="00000400000000000000" pitchFamily="2" charset="-78"/>
              </a:rPr>
              <a:t>کند. </a:t>
            </a:r>
            <a:endParaRPr lang="en-US" altLang="en-US" sz="2800" b="1" dirty="0">
              <a:cs typeface="B Nazanin" panose="00000400000000000000" pitchFamily="2" charset="-78"/>
            </a:endParaRPr>
          </a:p>
          <a:p>
            <a:pPr marL="514350" indent="-514350" algn="just" rtl="1">
              <a:lnSpc>
                <a:spcPct val="150000"/>
              </a:lnSpc>
              <a:spcBef>
                <a:spcPts val="600"/>
              </a:spcBef>
              <a:spcAft>
                <a:spcPts val="600"/>
              </a:spcAft>
              <a:buFontTx/>
              <a:buAutoNum type="arabicPeriod"/>
            </a:pPr>
            <a:endParaRPr lang="en-US" altLang="en-US" sz="2800" b="1" dirty="0">
              <a:cs typeface="B Nazanin" panose="00000400000000000000" pitchFamily="2" charset="-78"/>
            </a:endParaRPr>
          </a:p>
        </p:txBody>
      </p:sp>
      <p:sp>
        <p:nvSpPr>
          <p:cNvPr id="11268"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AB01E1CF-E1EA-4174-9655-6361807463FF}" type="slidenum">
              <a:rPr lang="es-ES" altLang="en-US" b="0">
                <a:latin typeface="Arial" panose="020B0604020202020204" pitchFamily="34" charset="0"/>
              </a:rPr>
              <a:pPr eaLnBrk="1" hangingPunct="1">
                <a:spcBef>
                  <a:spcPct val="0"/>
                </a:spcBef>
                <a:buFontTx/>
                <a:buNone/>
              </a:pPr>
              <a:t>13</a:t>
            </a:fld>
            <a:endParaRPr lang="es-ES" altLang="en-US" b="0">
              <a:latin typeface="Arial" panose="020B0604020202020204" pitchFamily="34" charset="0"/>
            </a:endParaRPr>
          </a:p>
        </p:txBody>
      </p:sp>
      <p:sp>
        <p:nvSpPr>
          <p:cNvPr id="2" name="Date Placeholder 1"/>
          <p:cNvSpPr>
            <a:spLocks noGrp="1"/>
          </p:cNvSpPr>
          <p:nvPr>
            <p:ph type="dt" sz="half" idx="12"/>
          </p:nvPr>
        </p:nvSpPr>
        <p:spPr/>
        <p:txBody>
          <a:bodyPr/>
          <a:lstStyle/>
          <a:p>
            <a:fld id="{C0C14662-660D-4AED-AE49-BABD8E36EE9C}"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31172257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rtl="1" fontAlgn="auto">
              <a:spcAft>
                <a:spcPts val="0"/>
              </a:spcAft>
              <a:defRPr/>
            </a:pPr>
            <a:r>
              <a:rPr lang="fa-IR" altLang="en-US" sz="3600" b="1" dirty="0">
                <a:solidFill>
                  <a:srgbClr val="000000"/>
                </a:solidFill>
                <a:cs typeface="B Titr" panose="00000700000000000000" pitchFamily="2" charset="-78"/>
              </a:rPr>
              <a:t>کد </a:t>
            </a:r>
            <a:r>
              <a:rPr lang="fa-IR" altLang="en-US" sz="3600" b="1" dirty="0" smtClean="0">
                <a:solidFill>
                  <a:srgbClr val="000000"/>
                </a:solidFill>
                <a:cs typeface="B Titr" panose="00000700000000000000" pitchFamily="2" charset="-78"/>
              </a:rPr>
              <a:t>نورنبرگ، </a:t>
            </a:r>
            <a:r>
              <a:rPr lang="fa-IR" altLang="en-US" sz="3600" dirty="0" smtClean="0">
                <a:cs typeface="B Titr" panose="00000700000000000000" pitchFamily="2" charset="-78"/>
              </a:rPr>
              <a:t>توصیه </a:t>
            </a:r>
            <a:r>
              <a:rPr lang="fa-IR" altLang="en-US" sz="3600" dirty="0">
                <a:cs typeface="B Titr" panose="00000700000000000000" pitchFamily="2" charset="-78"/>
              </a:rPr>
              <a:t>های لازم در پژوهشهای غیر </a:t>
            </a:r>
            <a:r>
              <a:rPr lang="fa-IR" altLang="en-US" sz="3600" dirty="0" smtClean="0">
                <a:cs typeface="B Titr" panose="00000700000000000000" pitchFamily="2" charset="-78"/>
              </a:rPr>
              <a:t>درمانی</a:t>
            </a:r>
            <a:r>
              <a:rPr lang="fa-IR" altLang="en-US" sz="3600" b="1" dirty="0">
                <a:solidFill>
                  <a:srgbClr val="000000"/>
                </a:solidFill>
                <a:cs typeface="B Titr" panose="00000700000000000000" pitchFamily="2" charset="-78"/>
              </a:rPr>
              <a:t>:</a:t>
            </a:r>
            <a:endParaRPr lang="en-US" altLang="en-US" sz="3600" dirty="0" smtClean="0">
              <a:cs typeface="B Titr" panose="00000700000000000000" pitchFamily="2" charset="-78"/>
            </a:endParaRPr>
          </a:p>
        </p:txBody>
      </p:sp>
      <p:sp>
        <p:nvSpPr>
          <p:cNvPr id="23555" name="Content Placeholder 2"/>
          <p:cNvSpPr>
            <a:spLocks noGrp="1"/>
          </p:cNvSpPr>
          <p:nvPr>
            <p:ph idx="1"/>
          </p:nvPr>
        </p:nvSpPr>
        <p:spPr>
          <a:xfrm>
            <a:off x="451556" y="1828800"/>
            <a:ext cx="10972800" cy="3886200"/>
          </a:xfrm>
        </p:spPr>
        <p:txBody>
          <a:bodyPr/>
          <a:lstStyle/>
          <a:p>
            <a:pPr marL="514350" indent="-514350" algn="r" rtl="1" eaLnBrk="1" hangingPunct="1">
              <a:buFont typeface="+mj-lt"/>
              <a:buAutoNum type="arabicPeriod"/>
            </a:pPr>
            <a:endParaRPr lang="en-US" altLang="en-US" sz="2800" b="1" dirty="0">
              <a:cs typeface="B Nazanin" panose="00000400000000000000" pitchFamily="2" charset="-78"/>
            </a:endParaRPr>
          </a:p>
          <a:p>
            <a:pPr marL="514350" indent="-514350" algn="r" rtl="1" eaLnBrk="1" hangingPunct="1">
              <a:buFont typeface="+mj-lt"/>
              <a:buAutoNum type="arabicPeriod"/>
            </a:pPr>
            <a:r>
              <a:rPr lang="fa-IR" altLang="en-US" sz="2800" b="1" dirty="0">
                <a:cs typeface="B Nazanin" panose="00000400000000000000" pitchFamily="2" charset="-78"/>
              </a:rPr>
              <a:t>توجه به سلامت افراد</a:t>
            </a:r>
            <a:endParaRPr lang="en-US" altLang="en-US" sz="2800" b="1" dirty="0">
              <a:cs typeface="B Nazanin" panose="00000400000000000000" pitchFamily="2" charset="-78"/>
            </a:endParaRPr>
          </a:p>
          <a:p>
            <a:pPr marL="514350" indent="-514350" algn="r" rtl="1" eaLnBrk="1" hangingPunct="1">
              <a:buFont typeface="+mj-lt"/>
              <a:buAutoNum type="arabicPeriod"/>
            </a:pPr>
            <a:r>
              <a:rPr lang="fa-IR" altLang="en-US" sz="2800" b="1" dirty="0">
                <a:cs typeface="B Nazanin" panose="00000400000000000000" pitchFamily="2" charset="-78"/>
              </a:rPr>
              <a:t>چگونگی اخذ رضایت معتبر</a:t>
            </a:r>
            <a:endParaRPr lang="en-US" altLang="en-US" sz="2800" b="1" dirty="0">
              <a:cs typeface="B Nazanin" panose="00000400000000000000" pitchFamily="2" charset="-78"/>
            </a:endParaRPr>
          </a:p>
          <a:p>
            <a:pPr marL="514350" indent="-514350" algn="r" rtl="1" eaLnBrk="1" hangingPunct="1">
              <a:buFont typeface="+mj-lt"/>
              <a:buAutoNum type="arabicPeriod"/>
            </a:pPr>
            <a:r>
              <a:rPr lang="fa-IR" altLang="en-US" sz="2800" b="1" dirty="0">
                <a:cs typeface="B Nazanin" panose="00000400000000000000" pitchFamily="2" charset="-78"/>
              </a:rPr>
              <a:t>توجه به سوژه و تعیین خطر قابل قبول</a:t>
            </a:r>
          </a:p>
          <a:p>
            <a:pPr marL="514350" indent="-514350" algn="r" rtl="1" eaLnBrk="1" hangingPunct="1">
              <a:buFont typeface="+mj-lt"/>
              <a:buAutoNum type="arabicPeriod"/>
            </a:pPr>
            <a:r>
              <a:rPr lang="fa-IR" altLang="en-US" sz="2800" b="1" dirty="0">
                <a:cs typeface="B Nazanin" panose="00000400000000000000" pitchFamily="2" charset="-78"/>
              </a:rPr>
              <a:t>توصیه های لازم در پژوهش های درمانی:</a:t>
            </a:r>
            <a:endParaRPr lang="en-US" altLang="en-US" sz="2800" b="1" dirty="0">
              <a:cs typeface="B Nazanin" panose="00000400000000000000" pitchFamily="2" charset="-78"/>
            </a:endParaRPr>
          </a:p>
          <a:p>
            <a:pPr marL="514350" indent="-514350" algn="r" rtl="1" eaLnBrk="1" hangingPunct="1">
              <a:buFont typeface="+mj-lt"/>
              <a:buAutoNum type="arabicPeriod"/>
            </a:pPr>
            <a:r>
              <a:rPr lang="fa-IR" altLang="en-US" sz="2800" b="1" dirty="0">
                <a:cs typeface="B Nazanin" panose="00000400000000000000" pitchFamily="2" charset="-78"/>
              </a:rPr>
              <a:t>بررسی میزان سود و زیان</a:t>
            </a:r>
            <a:endParaRPr lang="en-US" altLang="en-US" sz="2800" b="1" dirty="0">
              <a:cs typeface="B Nazanin" panose="00000400000000000000" pitchFamily="2" charset="-78"/>
            </a:endParaRPr>
          </a:p>
          <a:p>
            <a:pPr marL="514350" indent="-514350" algn="r" rtl="1" eaLnBrk="1" hangingPunct="1">
              <a:buFont typeface="+mj-lt"/>
              <a:buAutoNum type="arabicPeriod"/>
            </a:pPr>
            <a:r>
              <a:rPr lang="fa-IR" altLang="en-US" sz="2800" b="1" dirty="0">
                <a:cs typeface="B Nazanin" panose="00000400000000000000" pitchFamily="2" charset="-78"/>
              </a:rPr>
              <a:t>اخذ رضایت نامه معتبر</a:t>
            </a:r>
            <a:endParaRPr lang="en-US" altLang="en-US" sz="2800" b="1" dirty="0">
              <a:cs typeface="B Nazanin" panose="00000400000000000000" pitchFamily="2" charset="-78"/>
            </a:endParaRPr>
          </a:p>
          <a:p>
            <a:pPr marL="514350" indent="-514350" algn="r" rtl="1" eaLnBrk="1" hangingPunct="1">
              <a:buFont typeface="+mj-lt"/>
              <a:buAutoNum type="arabicPeriod"/>
            </a:pPr>
            <a:endParaRPr lang="en-US" altLang="en-US" sz="2800" b="1" dirty="0">
              <a:cs typeface="B Nazanin" panose="00000400000000000000" pitchFamily="2" charset="-78"/>
            </a:endParaRPr>
          </a:p>
        </p:txBody>
      </p:sp>
      <p:sp>
        <p:nvSpPr>
          <p:cNvPr id="12292"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6EEFCBE9-1F05-487B-A2FC-2851451FD6C8}" type="slidenum">
              <a:rPr lang="es-ES" altLang="en-US" b="0">
                <a:latin typeface="Arial" panose="020B0604020202020204" pitchFamily="34" charset="0"/>
              </a:rPr>
              <a:pPr eaLnBrk="1" hangingPunct="1">
                <a:spcBef>
                  <a:spcPct val="0"/>
                </a:spcBef>
                <a:buFontTx/>
                <a:buNone/>
              </a:pPr>
              <a:t>14</a:t>
            </a:fld>
            <a:endParaRPr lang="es-ES" altLang="en-US" b="0">
              <a:latin typeface="Arial" panose="020B0604020202020204" pitchFamily="34" charset="0"/>
            </a:endParaRPr>
          </a:p>
        </p:txBody>
      </p:sp>
      <p:sp>
        <p:nvSpPr>
          <p:cNvPr id="2" name="Date Placeholder 1"/>
          <p:cNvSpPr>
            <a:spLocks noGrp="1"/>
          </p:cNvSpPr>
          <p:nvPr>
            <p:ph type="dt" sz="half" idx="12"/>
          </p:nvPr>
        </p:nvSpPr>
        <p:spPr/>
        <p:txBody>
          <a:bodyPr/>
          <a:lstStyle/>
          <a:p>
            <a:fld id="{939C0A42-AACF-4906-8F70-DE910644A9DA}"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30976207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023" y="465667"/>
            <a:ext cx="7518399" cy="914400"/>
          </a:xfrm>
        </p:spPr>
        <p:txBody>
          <a:bodyPr/>
          <a:lstStyle/>
          <a:p>
            <a:pPr algn="ctr" rtl="1"/>
            <a:r>
              <a:rPr lang="fa-IR" sz="4000" dirty="0" smtClean="0">
                <a:ln w="0"/>
                <a:solidFill>
                  <a:schemeClr val="bg2"/>
                </a:solidFill>
                <a:cs typeface="B Titr" panose="00000700000000000000" pitchFamily="2" charset="-78"/>
              </a:rPr>
              <a:t>تاریخچه اخلاق </a:t>
            </a:r>
            <a:r>
              <a:rPr lang="fa-IR" sz="4000" dirty="0">
                <a:ln w="0"/>
                <a:solidFill>
                  <a:schemeClr val="bg2"/>
                </a:solidFill>
                <a:cs typeface="B Titr" panose="00000700000000000000" pitchFamily="2" charset="-78"/>
              </a:rPr>
              <a:t>پزشکی نوین‌</a:t>
            </a:r>
          </a:p>
        </p:txBody>
      </p:sp>
      <p:sp>
        <p:nvSpPr>
          <p:cNvPr id="3" name="Content Placeholder 2"/>
          <p:cNvSpPr>
            <a:spLocks noGrp="1"/>
          </p:cNvSpPr>
          <p:nvPr>
            <p:ph idx="1"/>
          </p:nvPr>
        </p:nvSpPr>
        <p:spPr>
          <a:xfrm>
            <a:off x="474133" y="1676401"/>
            <a:ext cx="11108267" cy="4419599"/>
          </a:xfrm>
        </p:spPr>
        <p:txBody>
          <a:bodyPr>
            <a:normAutofit/>
          </a:bodyPr>
          <a:lstStyle/>
          <a:p>
            <a:pPr algn="just" rtl="1"/>
            <a:r>
              <a:rPr lang="fa-IR" sz="2400" b="1" dirty="0">
                <a:solidFill>
                  <a:schemeClr val="tx2"/>
                </a:solidFill>
                <a:cs typeface="B Nazanin" panose="00000400000000000000" pitchFamily="2" charset="-78"/>
              </a:rPr>
              <a:t>اگرچه از نيمه دوم قرن 20 ميلادي و پس از اعلاميههاي جهاني متعدد، </a:t>
            </a:r>
            <a:r>
              <a:rPr lang="fa-IR" sz="2400" b="1" dirty="0" smtClean="0">
                <a:solidFill>
                  <a:schemeClr val="tx2"/>
                </a:solidFill>
                <a:cs typeface="B Nazanin" panose="00000400000000000000" pitchFamily="2" charset="-78"/>
              </a:rPr>
              <a:t>رعايت</a:t>
            </a:r>
            <a:r>
              <a:rPr lang="en-US" sz="2400" b="1" dirty="0" smtClean="0">
                <a:solidFill>
                  <a:schemeClr val="tx2"/>
                </a:solidFill>
                <a:cs typeface="B Nazanin" panose="00000400000000000000" pitchFamily="2" charset="-78"/>
              </a:rPr>
              <a:t> </a:t>
            </a:r>
            <a:r>
              <a:rPr lang="fa-IR" sz="2400" b="1" dirty="0" smtClean="0">
                <a:solidFill>
                  <a:schemeClr val="tx2"/>
                </a:solidFill>
                <a:cs typeface="B Nazanin" panose="00000400000000000000" pitchFamily="2" charset="-78"/>
              </a:rPr>
              <a:t>اصول </a:t>
            </a:r>
            <a:r>
              <a:rPr lang="fa-IR" sz="2400" b="1" dirty="0">
                <a:solidFill>
                  <a:schemeClr val="tx2"/>
                </a:solidFill>
                <a:cs typeface="B Nazanin" panose="00000400000000000000" pitchFamily="2" charset="-78"/>
              </a:rPr>
              <a:t>اخلاقي در تحقيق به عنوان اصلي مهم پذيرفته شده بود، در مقاله جالبي </a:t>
            </a:r>
            <a:r>
              <a:rPr lang="fa-IR" sz="2400" b="1" dirty="0" smtClean="0">
                <a:solidFill>
                  <a:schemeClr val="tx2"/>
                </a:solidFill>
                <a:cs typeface="B Nazanin" panose="00000400000000000000" pitchFamily="2" charset="-78"/>
              </a:rPr>
              <a:t>كه</a:t>
            </a:r>
            <a:r>
              <a:rPr lang="en-US" sz="2400" b="1" dirty="0" smtClean="0">
                <a:solidFill>
                  <a:schemeClr val="tx2"/>
                </a:solidFill>
                <a:cs typeface="B Nazanin" panose="00000400000000000000" pitchFamily="2" charset="-78"/>
              </a:rPr>
              <a:t> </a:t>
            </a:r>
            <a:r>
              <a:rPr lang="fa-IR" sz="2400" b="1" dirty="0" smtClean="0">
                <a:solidFill>
                  <a:schemeClr val="tx2"/>
                </a:solidFill>
                <a:cs typeface="B Nazanin" panose="00000400000000000000" pitchFamily="2" charset="-78"/>
              </a:rPr>
              <a:t>در </a:t>
            </a:r>
            <a:r>
              <a:rPr lang="fa-IR" sz="2400" b="1" dirty="0">
                <a:solidFill>
                  <a:schemeClr val="tx2"/>
                </a:solidFill>
                <a:cs typeface="B Nazanin" panose="00000400000000000000" pitchFamily="2" charset="-78"/>
              </a:rPr>
              <a:t>سال 1966 در مجله پـــزشكي نيوانگلند منتشر شد، به موارد زيادي </a:t>
            </a:r>
            <a:r>
              <a:rPr lang="fa-IR" sz="2400" b="1" dirty="0" smtClean="0">
                <a:solidFill>
                  <a:schemeClr val="tx2"/>
                </a:solidFill>
                <a:cs typeface="B Nazanin" panose="00000400000000000000" pitchFamily="2" charset="-78"/>
              </a:rPr>
              <a:t>از</a:t>
            </a:r>
            <a:r>
              <a:rPr lang="en-US" sz="2400" b="1" dirty="0" smtClean="0">
                <a:solidFill>
                  <a:schemeClr val="tx2"/>
                </a:solidFill>
                <a:cs typeface="B Nazanin" panose="00000400000000000000" pitchFamily="2" charset="-78"/>
              </a:rPr>
              <a:t> </a:t>
            </a:r>
            <a:r>
              <a:rPr lang="fa-IR" sz="2400" b="1" dirty="0" smtClean="0">
                <a:solidFill>
                  <a:schemeClr val="tx2"/>
                </a:solidFill>
                <a:cs typeface="B Nazanin" panose="00000400000000000000" pitchFamily="2" charset="-78"/>
              </a:rPr>
              <a:t>پژوهشها </a:t>
            </a:r>
            <a:r>
              <a:rPr lang="fa-IR" sz="2400" b="1" dirty="0">
                <a:solidFill>
                  <a:schemeClr val="tx2"/>
                </a:solidFill>
                <a:cs typeface="B Nazanin" panose="00000400000000000000" pitchFamily="2" charset="-78"/>
              </a:rPr>
              <a:t>اشاره شد كه اصول اصلي مسائل اخلاقي در آنها رعايت </a:t>
            </a:r>
            <a:r>
              <a:rPr lang="fa-IR" sz="2400" b="1" dirty="0" smtClean="0">
                <a:solidFill>
                  <a:schemeClr val="tx2"/>
                </a:solidFill>
                <a:cs typeface="B Nazanin" panose="00000400000000000000" pitchFamily="2" charset="-78"/>
              </a:rPr>
              <a:t>نشده بود.</a:t>
            </a:r>
            <a:r>
              <a:rPr lang="en-US" sz="2400" b="1" dirty="0" smtClean="0">
                <a:solidFill>
                  <a:schemeClr val="tx2"/>
                </a:solidFill>
                <a:cs typeface="B Nazanin" panose="00000400000000000000" pitchFamily="2" charset="-78"/>
              </a:rPr>
              <a:t> </a:t>
            </a:r>
            <a:r>
              <a:rPr lang="fa-IR" sz="2400" b="1" dirty="0" smtClean="0">
                <a:solidFill>
                  <a:schemeClr val="tx2"/>
                </a:solidFill>
                <a:cs typeface="B Nazanin" panose="00000400000000000000" pitchFamily="2" charset="-78"/>
              </a:rPr>
              <a:t>از جمله:</a:t>
            </a:r>
          </a:p>
          <a:p>
            <a:pPr lvl="1" algn="just" rtl="1"/>
            <a:r>
              <a:rPr lang="fa-IR" sz="2400" b="1" dirty="0" smtClean="0">
                <a:solidFill>
                  <a:schemeClr val="tx2"/>
                </a:solidFill>
                <a:cs typeface="B Nazanin" panose="00000400000000000000" pitchFamily="2" charset="-78"/>
              </a:rPr>
              <a:t>پژوهش </a:t>
            </a:r>
            <a:r>
              <a:rPr lang="fa-IR" sz="2400" b="1" dirty="0">
                <a:solidFill>
                  <a:schemeClr val="tx2"/>
                </a:solidFill>
                <a:cs typeface="B Nazanin" panose="00000400000000000000" pitchFamily="2" charset="-78"/>
              </a:rPr>
              <a:t>در مورد تزريق سلولهاي سرطان ريه به برخي </a:t>
            </a:r>
            <a:r>
              <a:rPr lang="fa-IR" sz="2400" b="1" dirty="0" smtClean="0">
                <a:solidFill>
                  <a:schemeClr val="tx2"/>
                </a:solidFill>
                <a:cs typeface="B Nazanin" panose="00000400000000000000" pitchFamily="2" charset="-78"/>
              </a:rPr>
              <a:t>بيماران </a:t>
            </a:r>
            <a:r>
              <a:rPr lang="fa-IR" sz="2400" b="1" dirty="0">
                <a:solidFill>
                  <a:schemeClr val="tx2"/>
                </a:solidFill>
                <a:cs typeface="B Nazanin" panose="00000400000000000000" pitchFamily="2" charset="-78"/>
              </a:rPr>
              <a:t>پير مبتلا به سرطان، بدون توافق بيمار انجام شده بود. </a:t>
            </a:r>
            <a:endParaRPr lang="fa-IR" sz="2400" b="1" dirty="0" smtClean="0">
              <a:solidFill>
                <a:schemeClr val="tx2"/>
              </a:solidFill>
              <a:cs typeface="B Nazanin" panose="00000400000000000000" pitchFamily="2" charset="-78"/>
            </a:endParaRPr>
          </a:p>
          <a:p>
            <a:pPr lvl="1" algn="just" rtl="1"/>
            <a:r>
              <a:rPr lang="fa-IR" sz="2400" b="1" dirty="0" smtClean="0">
                <a:solidFill>
                  <a:schemeClr val="tx2"/>
                </a:solidFill>
                <a:cs typeface="B Nazanin" panose="00000400000000000000" pitchFamily="2" charset="-78"/>
              </a:rPr>
              <a:t>آلوده</a:t>
            </a:r>
            <a:r>
              <a:rPr lang="en-US" sz="2400" b="1" dirty="0" smtClean="0">
                <a:solidFill>
                  <a:schemeClr val="tx2"/>
                </a:solidFill>
                <a:cs typeface="B Nazanin" panose="00000400000000000000" pitchFamily="2" charset="-78"/>
              </a:rPr>
              <a:t> </a:t>
            </a:r>
            <a:r>
              <a:rPr lang="fa-IR" sz="2400" b="1" dirty="0" smtClean="0">
                <a:solidFill>
                  <a:schemeClr val="tx2"/>
                </a:solidFill>
                <a:cs typeface="B Nazanin" panose="00000400000000000000" pitchFamily="2" charset="-78"/>
              </a:rPr>
              <a:t>كردن </a:t>
            </a:r>
            <a:r>
              <a:rPr lang="fa-IR" sz="2400" b="1" dirty="0">
                <a:solidFill>
                  <a:schemeClr val="tx2"/>
                </a:solidFill>
                <a:cs typeface="B Nazanin" panose="00000400000000000000" pitchFamily="2" charset="-78"/>
              </a:rPr>
              <a:t>كودكان دچار عقبماندگي ذهني با هپاتيت در موسسات </a:t>
            </a:r>
            <a:r>
              <a:rPr lang="fa-IR" sz="2400" b="1" dirty="0" smtClean="0">
                <a:solidFill>
                  <a:schemeClr val="tx2"/>
                </a:solidFill>
                <a:cs typeface="B Nazanin" panose="00000400000000000000" pitchFamily="2" charset="-78"/>
              </a:rPr>
              <a:t>شبانه</a:t>
            </a:r>
            <a:r>
              <a:rPr lang="en-US" sz="2400" b="1" dirty="0" smtClean="0">
                <a:solidFill>
                  <a:schemeClr val="tx2"/>
                </a:solidFill>
                <a:cs typeface="B Nazanin" panose="00000400000000000000" pitchFamily="2" charset="-78"/>
              </a:rPr>
              <a:t> </a:t>
            </a:r>
            <a:r>
              <a:rPr lang="fa-IR" sz="2400" b="1" dirty="0" smtClean="0">
                <a:solidFill>
                  <a:schemeClr val="tx2"/>
                </a:solidFill>
                <a:cs typeface="B Nazanin" panose="00000400000000000000" pitchFamily="2" charset="-78"/>
              </a:rPr>
              <a:t>روزي </a:t>
            </a:r>
            <a:r>
              <a:rPr lang="fa-IR" sz="2400" b="1" dirty="0">
                <a:solidFill>
                  <a:schemeClr val="tx2"/>
                </a:solidFill>
                <a:cs typeface="B Nazanin" panose="00000400000000000000" pitchFamily="2" charset="-78"/>
              </a:rPr>
              <a:t>با </a:t>
            </a:r>
            <a:r>
              <a:rPr lang="fa-IR" sz="2400" b="1" dirty="0" smtClean="0">
                <a:solidFill>
                  <a:schemeClr val="tx2"/>
                </a:solidFill>
                <a:cs typeface="B Nazanin" panose="00000400000000000000" pitchFamily="2" charset="-78"/>
              </a:rPr>
              <a:t>اين</a:t>
            </a:r>
            <a:r>
              <a:rPr lang="en-US" sz="2400" b="1" dirty="0" smtClean="0">
                <a:solidFill>
                  <a:schemeClr val="tx2"/>
                </a:solidFill>
                <a:cs typeface="B Nazanin" panose="00000400000000000000" pitchFamily="2" charset="-78"/>
              </a:rPr>
              <a:t> </a:t>
            </a:r>
            <a:r>
              <a:rPr lang="fa-IR" sz="2400" b="1" dirty="0" smtClean="0">
                <a:solidFill>
                  <a:schemeClr val="tx2"/>
                </a:solidFill>
                <a:cs typeface="B Nazanin" panose="00000400000000000000" pitchFamily="2" charset="-78"/>
              </a:rPr>
              <a:t>هدف </a:t>
            </a:r>
            <a:r>
              <a:rPr lang="fa-IR" sz="2400" b="1" dirty="0">
                <a:solidFill>
                  <a:schemeClr val="tx2"/>
                </a:solidFill>
                <a:cs typeface="B Nazanin" panose="00000400000000000000" pitchFamily="2" charset="-78"/>
              </a:rPr>
              <a:t>كه سير بيماري را مورد مطالعه قرار دهند، </a:t>
            </a:r>
            <a:r>
              <a:rPr lang="en-US" sz="2400" b="1" dirty="0" err="1">
                <a:solidFill>
                  <a:schemeClr val="tx2"/>
                </a:solidFill>
                <a:cs typeface="B Nazanin" panose="00000400000000000000" pitchFamily="2" charset="-78"/>
              </a:rPr>
              <a:t>Willowbrook</a:t>
            </a:r>
            <a:r>
              <a:rPr lang="en-US" sz="2400" b="1" dirty="0">
                <a:solidFill>
                  <a:schemeClr val="tx2"/>
                </a:solidFill>
                <a:cs typeface="B Nazanin" panose="00000400000000000000" pitchFamily="2" charset="-78"/>
              </a:rPr>
              <a:t> Hepatitis study </a:t>
            </a:r>
            <a:r>
              <a:rPr lang="en-US" sz="2400" b="1" dirty="0" smtClean="0">
                <a:solidFill>
                  <a:schemeClr val="tx2"/>
                </a:solidFill>
                <a:cs typeface="B Nazanin" panose="00000400000000000000" pitchFamily="2" charset="-78"/>
              </a:rPr>
              <a:t>) </a:t>
            </a:r>
            <a:r>
              <a:rPr lang="fa-IR" sz="2400" b="1" dirty="0" smtClean="0">
                <a:solidFill>
                  <a:schemeClr val="tx2"/>
                </a:solidFill>
                <a:cs typeface="B Nazanin" panose="00000400000000000000" pitchFamily="2" charset="-78"/>
              </a:rPr>
              <a:t> </a:t>
            </a:r>
            <a:r>
              <a:rPr lang="en-US" sz="2400" b="1" dirty="0" smtClean="0">
                <a:solidFill>
                  <a:schemeClr val="tx2"/>
                </a:solidFill>
                <a:cs typeface="B Nazanin" panose="00000400000000000000" pitchFamily="2" charset="-78"/>
              </a:rPr>
              <a:t>(</a:t>
            </a:r>
            <a:endParaRPr lang="en-US" sz="2400" b="1" dirty="0">
              <a:cs typeface="B Nazanin" panose="00000400000000000000" pitchFamily="2" charset="-78"/>
            </a:endParaRPr>
          </a:p>
        </p:txBody>
      </p:sp>
      <p:sp>
        <p:nvSpPr>
          <p:cNvPr id="4" name="Date Placeholder 3"/>
          <p:cNvSpPr>
            <a:spLocks noGrp="1"/>
          </p:cNvSpPr>
          <p:nvPr>
            <p:ph type="dt" sz="half" idx="10"/>
          </p:nvPr>
        </p:nvSpPr>
        <p:spPr/>
        <p:txBody>
          <a:bodyPr/>
          <a:lstStyle/>
          <a:p>
            <a:fld id="{17AAD270-B421-4C69-8C38-E1BD393241C5}"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6701735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023" y="465667"/>
            <a:ext cx="7518399" cy="914400"/>
          </a:xfrm>
        </p:spPr>
        <p:txBody>
          <a:bodyPr/>
          <a:lstStyle/>
          <a:p>
            <a:pPr algn="ctr" rtl="1"/>
            <a:r>
              <a:rPr lang="fa-IR" sz="4000" dirty="0">
                <a:ln w="0"/>
                <a:solidFill>
                  <a:schemeClr val="bg2"/>
                </a:solidFill>
                <a:cs typeface="B Titr" panose="00000700000000000000" pitchFamily="2" charset="-78"/>
              </a:rPr>
              <a:t>تاریخچه اخلاق پزشکی نوین‌</a:t>
            </a:r>
            <a:endParaRPr lang="en-US" sz="4000"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474133" y="1380067"/>
            <a:ext cx="11333057" cy="4997873"/>
          </a:xfrm>
        </p:spPr>
        <p:txBody>
          <a:bodyPr>
            <a:normAutofit/>
          </a:bodyPr>
          <a:lstStyle/>
          <a:p>
            <a:pPr algn="just" rtl="1"/>
            <a:r>
              <a:rPr lang="fa-IR" sz="2800" b="1" dirty="0" smtClean="0">
                <a:solidFill>
                  <a:schemeClr val="tx2"/>
                </a:solidFill>
                <a:cs typeface="B Titr" panose="00000700000000000000" pitchFamily="2" charset="-78"/>
              </a:rPr>
              <a:t>مطالعه </a:t>
            </a:r>
            <a:r>
              <a:rPr lang="en-US" sz="2800" b="1" dirty="0" smtClean="0">
                <a:solidFill>
                  <a:schemeClr val="tx2"/>
                </a:solidFill>
                <a:cs typeface="B Titr" panose="00000700000000000000" pitchFamily="2" charset="-78"/>
              </a:rPr>
              <a:t>Tuskegee</a:t>
            </a:r>
            <a:r>
              <a:rPr lang="fa-IR" sz="2800" b="1" dirty="0" smtClean="0">
                <a:solidFill>
                  <a:schemeClr val="tx2"/>
                </a:solidFill>
                <a:cs typeface="B Titr" panose="00000700000000000000" pitchFamily="2" charset="-78"/>
              </a:rPr>
              <a:t> : </a:t>
            </a:r>
          </a:p>
          <a:p>
            <a:pPr algn="just" rtl="1"/>
            <a:r>
              <a:rPr lang="fa-IR" sz="2000" b="1" dirty="0" smtClean="0">
                <a:solidFill>
                  <a:schemeClr val="tx2"/>
                </a:solidFill>
                <a:cs typeface="B Nazanin" panose="00000400000000000000" pitchFamily="2" charset="-78"/>
              </a:rPr>
              <a:t>در </a:t>
            </a:r>
            <a:r>
              <a:rPr lang="fa-IR" sz="2000" b="1" dirty="0">
                <a:solidFill>
                  <a:schemeClr val="tx2"/>
                </a:solidFill>
                <a:cs typeface="B Nazanin" panose="00000400000000000000" pitchFamily="2" charset="-78"/>
              </a:rPr>
              <a:t>بخش </a:t>
            </a:r>
            <a:r>
              <a:rPr lang="fa-IR" sz="2000" b="1" dirty="0" smtClean="0">
                <a:solidFill>
                  <a:schemeClr val="tx2"/>
                </a:solidFill>
                <a:cs typeface="B Nazanin" panose="00000400000000000000" pitchFamily="2" charset="-78"/>
              </a:rPr>
              <a:t>بيماريهاي</a:t>
            </a:r>
            <a:r>
              <a:rPr lang="en-US" sz="2000" b="1" dirty="0" smtClean="0">
                <a:solidFill>
                  <a:schemeClr val="tx2"/>
                </a:solidFill>
                <a:cs typeface="B Nazanin" panose="00000400000000000000" pitchFamily="2" charset="-78"/>
              </a:rPr>
              <a:t> </a:t>
            </a:r>
            <a:r>
              <a:rPr lang="fa-IR" sz="2000" b="1" dirty="0" smtClean="0">
                <a:solidFill>
                  <a:schemeClr val="tx2"/>
                </a:solidFill>
                <a:cs typeface="B Nazanin" panose="00000400000000000000" pitchFamily="2" charset="-78"/>
              </a:rPr>
              <a:t>مقاربتي </a:t>
            </a:r>
            <a:r>
              <a:rPr lang="fa-IR" sz="2000" b="1" dirty="0">
                <a:solidFill>
                  <a:schemeClr val="tx2"/>
                </a:solidFill>
                <a:cs typeface="B Nazanin" panose="00000400000000000000" pitchFamily="2" charset="-78"/>
              </a:rPr>
              <a:t>خدمات بهداشت عمومي ايالات متحده آمريكا انجام </a:t>
            </a:r>
            <a:r>
              <a:rPr lang="fa-IR" sz="2000" b="1" dirty="0" smtClean="0">
                <a:solidFill>
                  <a:schemeClr val="tx2"/>
                </a:solidFill>
                <a:cs typeface="B Nazanin" panose="00000400000000000000" pitchFamily="2" charset="-78"/>
              </a:rPr>
              <a:t>شد. </a:t>
            </a:r>
            <a:r>
              <a:rPr lang="fa-IR" sz="2000" b="1" dirty="0">
                <a:solidFill>
                  <a:schemeClr val="tx2"/>
                </a:solidFill>
                <a:cs typeface="B Nazanin" panose="00000400000000000000" pitchFamily="2" charset="-78"/>
              </a:rPr>
              <a:t>اين </a:t>
            </a:r>
            <a:r>
              <a:rPr lang="fa-IR" sz="2000" b="1" dirty="0" smtClean="0">
                <a:solidFill>
                  <a:schemeClr val="tx2"/>
                </a:solidFill>
                <a:cs typeface="B Nazanin" panose="00000400000000000000" pitchFamily="2" charset="-78"/>
              </a:rPr>
              <a:t>بررسي</a:t>
            </a:r>
            <a:r>
              <a:rPr lang="en-US" sz="2000" b="1" dirty="0" smtClean="0">
                <a:solidFill>
                  <a:schemeClr val="tx2"/>
                </a:solidFill>
                <a:cs typeface="B Nazanin" panose="00000400000000000000" pitchFamily="2" charset="-78"/>
              </a:rPr>
              <a:t> </a:t>
            </a:r>
            <a:r>
              <a:rPr lang="fa-IR" sz="2000" b="1" dirty="0" smtClean="0">
                <a:solidFill>
                  <a:schemeClr val="tx2"/>
                </a:solidFill>
                <a:cs typeface="B Nazanin" panose="00000400000000000000" pitchFamily="2" charset="-78"/>
              </a:rPr>
              <a:t>براي </a:t>
            </a:r>
            <a:r>
              <a:rPr lang="fa-IR" sz="2000" b="1" dirty="0">
                <a:solidFill>
                  <a:schemeClr val="tx2"/>
                </a:solidFill>
                <a:cs typeface="B Nazanin" panose="00000400000000000000" pitchFamily="2" charset="-78"/>
              </a:rPr>
              <a:t>اثرات سيفليس درمان نشده در چند صد نفر سياهپوست در سال </a:t>
            </a:r>
            <a:r>
              <a:rPr lang="fa-IR" sz="2000" b="1" dirty="0" smtClean="0">
                <a:solidFill>
                  <a:schemeClr val="tx2"/>
                </a:solidFill>
                <a:cs typeface="B Nazanin" panose="00000400000000000000" pitchFamily="2" charset="-78"/>
              </a:rPr>
              <a:t>1932</a:t>
            </a:r>
            <a:r>
              <a:rPr lang="en-US" sz="2000" b="1" dirty="0" smtClean="0">
                <a:solidFill>
                  <a:schemeClr val="tx2"/>
                </a:solidFill>
                <a:cs typeface="B Nazanin" panose="00000400000000000000" pitchFamily="2" charset="-78"/>
              </a:rPr>
              <a:t> </a:t>
            </a:r>
            <a:r>
              <a:rPr lang="fa-IR" sz="2000" b="1" dirty="0" smtClean="0">
                <a:solidFill>
                  <a:schemeClr val="tx2"/>
                </a:solidFill>
                <a:cs typeface="B Nazanin" panose="00000400000000000000" pitchFamily="2" charset="-78"/>
              </a:rPr>
              <a:t>هنگامي </a:t>
            </a:r>
            <a:r>
              <a:rPr lang="fa-IR" sz="2000" b="1" dirty="0">
                <a:solidFill>
                  <a:schemeClr val="tx2"/>
                </a:solidFill>
                <a:cs typeface="B Nazanin" panose="00000400000000000000" pitchFamily="2" charset="-78"/>
              </a:rPr>
              <a:t>آغاز شد كه هنوز براي سيفليس، درماني شناخته نشده بود. </a:t>
            </a:r>
            <a:endParaRPr lang="fa-IR" sz="2000" b="1" dirty="0" smtClean="0">
              <a:solidFill>
                <a:schemeClr val="tx2"/>
              </a:solidFill>
              <a:cs typeface="B Nazanin" panose="00000400000000000000" pitchFamily="2" charset="-78"/>
            </a:endParaRPr>
          </a:p>
          <a:p>
            <a:pPr algn="just" rtl="1"/>
            <a:r>
              <a:rPr lang="fa-IR" sz="2000" b="1" dirty="0" smtClean="0">
                <a:solidFill>
                  <a:schemeClr val="tx2"/>
                </a:solidFill>
                <a:cs typeface="B Nazanin" panose="00000400000000000000" pitchFamily="2" charset="-78"/>
              </a:rPr>
              <a:t>پس </a:t>
            </a:r>
            <a:r>
              <a:rPr lang="fa-IR" sz="2000" b="1" dirty="0">
                <a:solidFill>
                  <a:schemeClr val="tx2"/>
                </a:solidFill>
                <a:cs typeface="B Nazanin" panose="00000400000000000000" pitchFamily="2" charset="-78"/>
              </a:rPr>
              <a:t>از </a:t>
            </a:r>
            <a:r>
              <a:rPr lang="fa-IR" sz="2000" b="1" dirty="0" smtClean="0">
                <a:solidFill>
                  <a:schemeClr val="tx2"/>
                </a:solidFill>
                <a:cs typeface="B Nazanin" panose="00000400000000000000" pitchFamily="2" charset="-78"/>
              </a:rPr>
              <a:t>كشف</a:t>
            </a:r>
            <a:r>
              <a:rPr lang="en-US" sz="2000" b="1" dirty="0" smtClean="0">
                <a:solidFill>
                  <a:schemeClr val="tx2"/>
                </a:solidFill>
                <a:cs typeface="B Nazanin" panose="00000400000000000000" pitchFamily="2" charset="-78"/>
              </a:rPr>
              <a:t> </a:t>
            </a:r>
            <a:r>
              <a:rPr lang="fa-IR" sz="2000" b="1" dirty="0" smtClean="0">
                <a:solidFill>
                  <a:schemeClr val="tx2"/>
                </a:solidFill>
                <a:cs typeface="B Nazanin" panose="00000400000000000000" pitchFamily="2" charset="-78"/>
              </a:rPr>
              <a:t>پنيسيلين</a:t>
            </a:r>
            <a:r>
              <a:rPr lang="fa-IR" sz="2000" b="1" dirty="0">
                <a:solidFill>
                  <a:schemeClr val="tx2"/>
                </a:solidFill>
                <a:cs typeface="B Nazanin" panose="00000400000000000000" pitchFamily="2" charset="-78"/>
              </a:rPr>
              <a:t>، اين بررسي بدون درمان قربانيان بينوا ادامه پيدا كرد و با كمال </a:t>
            </a:r>
            <a:r>
              <a:rPr lang="fa-IR" sz="2000" b="1" dirty="0" smtClean="0">
                <a:solidFill>
                  <a:schemeClr val="tx2"/>
                </a:solidFill>
                <a:cs typeface="B Nazanin" panose="00000400000000000000" pitchFamily="2" charset="-78"/>
              </a:rPr>
              <a:t>تاسف</a:t>
            </a:r>
            <a:r>
              <a:rPr lang="en-US" sz="2000" b="1" dirty="0" smtClean="0">
                <a:solidFill>
                  <a:schemeClr val="tx2"/>
                </a:solidFill>
                <a:cs typeface="B Nazanin" panose="00000400000000000000" pitchFamily="2" charset="-78"/>
              </a:rPr>
              <a:t> </a:t>
            </a:r>
            <a:r>
              <a:rPr lang="fa-IR" sz="2000" b="1" dirty="0" smtClean="0">
                <a:solidFill>
                  <a:schemeClr val="tx2"/>
                </a:solidFill>
                <a:cs typeface="B Nazanin" panose="00000400000000000000" pitchFamily="2" charset="-78"/>
              </a:rPr>
              <a:t>تا </a:t>
            </a:r>
            <a:r>
              <a:rPr lang="fa-IR" sz="2000" b="1" dirty="0">
                <a:solidFill>
                  <a:schemeClr val="tx2"/>
                </a:solidFill>
                <a:cs typeface="B Nazanin" panose="00000400000000000000" pitchFamily="2" charset="-78"/>
              </a:rPr>
              <a:t>سال 1969 نيز مورد تاييد مسئولان حكومتي بود. </a:t>
            </a:r>
            <a:endParaRPr lang="fa-IR" sz="2000" b="1" dirty="0" smtClean="0">
              <a:solidFill>
                <a:schemeClr val="tx2"/>
              </a:solidFill>
              <a:cs typeface="B Nazanin" panose="00000400000000000000" pitchFamily="2" charset="-78"/>
            </a:endParaRPr>
          </a:p>
          <a:p>
            <a:pPr algn="just" rtl="1"/>
            <a:r>
              <a:rPr lang="fa-IR" sz="2000" b="1" dirty="0" smtClean="0">
                <a:solidFill>
                  <a:schemeClr val="tx2"/>
                </a:solidFill>
                <a:cs typeface="B Nazanin" panose="00000400000000000000" pitchFamily="2" charset="-78"/>
              </a:rPr>
              <a:t>در </a:t>
            </a:r>
            <a:r>
              <a:rPr lang="fa-IR" sz="2000" b="1" dirty="0">
                <a:solidFill>
                  <a:schemeClr val="tx2"/>
                </a:solidFill>
                <a:cs typeface="B Nazanin" panose="00000400000000000000" pitchFamily="2" charset="-78"/>
              </a:rPr>
              <a:t>سال 1972 اين </a:t>
            </a:r>
            <a:r>
              <a:rPr lang="fa-IR" sz="2000" b="1" dirty="0" smtClean="0">
                <a:solidFill>
                  <a:schemeClr val="tx2"/>
                </a:solidFill>
                <a:cs typeface="B Nazanin" panose="00000400000000000000" pitchFamily="2" charset="-78"/>
              </a:rPr>
              <a:t>جنايت</a:t>
            </a:r>
            <a:r>
              <a:rPr lang="en-US" sz="2000" b="1" dirty="0">
                <a:solidFill>
                  <a:schemeClr val="tx2"/>
                </a:solidFill>
                <a:cs typeface="B Nazanin" panose="00000400000000000000" pitchFamily="2" charset="-78"/>
              </a:rPr>
              <a:t> </a:t>
            </a:r>
            <a:r>
              <a:rPr lang="fa-IR" sz="2000" b="1" dirty="0" smtClean="0">
                <a:cs typeface="B Nazanin" panose="00000400000000000000" pitchFamily="2" charset="-78"/>
              </a:rPr>
              <a:t>وحشتناك </a:t>
            </a:r>
            <a:r>
              <a:rPr lang="fa-IR" sz="2000" b="1" dirty="0">
                <a:cs typeface="B Nazanin" panose="00000400000000000000" pitchFamily="2" charset="-78"/>
              </a:rPr>
              <a:t>از طريق روزنامه به اطلاع عموم رسانده شد. </a:t>
            </a:r>
            <a:endParaRPr lang="fa-IR" sz="2000" b="1" dirty="0" smtClean="0">
              <a:cs typeface="B Nazanin" panose="00000400000000000000" pitchFamily="2" charset="-78"/>
            </a:endParaRPr>
          </a:p>
          <a:p>
            <a:pPr algn="just" rtl="1"/>
            <a:r>
              <a:rPr lang="fa-IR" sz="2000" b="1" dirty="0" smtClean="0">
                <a:cs typeface="B Nazanin" panose="00000400000000000000" pitchFamily="2" charset="-78"/>
              </a:rPr>
              <a:t>در </a:t>
            </a:r>
            <a:r>
              <a:rPr lang="fa-IR" sz="2000" b="1" dirty="0">
                <a:cs typeface="B Nazanin" panose="00000400000000000000" pitchFamily="2" charset="-78"/>
              </a:rPr>
              <a:t>اين تحقيق </a:t>
            </a:r>
            <a:r>
              <a:rPr lang="fa-IR" sz="2000" b="1" dirty="0" smtClean="0">
                <a:cs typeface="B Nazanin" panose="00000400000000000000" pitchFamily="2" charset="-78"/>
              </a:rPr>
              <a:t>چندين</a:t>
            </a:r>
            <a:r>
              <a:rPr lang="en-US" sz="2000" b="1" dirty="0" smtClean="0">
                <a:cs typeface="B Nazanin" panose="00000400000000000000" pitchFamily="2" charset="-78"/>
              </a:rPr>
              <a:t> </a:t>
            </a:r>
            <a:r>
              <a:rPr lang="fa-IR" sz="2000" b="1" dirty="0" smtClean="0">
                <a:cs typeface="B Nazanin" panose="00000400000000000000" pitchFamily="2" charset="-78"/>
              </a:rPr>
              <a:t>رفتار </a:t>
            </a:r>
            <a:r>
              <a:rPr lang="fa-IR" sz="2000" b="1" dirty="0">
                <a:cs typeface="B Nazanin" panose="00000400000000000000" pitchFamily="2" charset="-78"/>
              </a:rPr>
              <a:t>غيراخلاقي انجام شده بود؛ </a:t>
            </a:r>
            <a:endParaRPr lang="fa-IR" sz="2000" b="1" dirty="0" smtClean="0">
              <a:cs typeface="B Nazanin" panose="00000400000000000000" pitchFamily="2" charset="-78"/>
            </a:endParaRPr>
          </a:p>
          <a:p>
            <a:pPr lvl="1" algn="just" rtl="1"/>
            <a:r>
              <a:rPr lang="fa-IR" sz="2000" b="1" dirty="0" smtClean="0">
                <a:cs typeface="B Nazanin" panose="00000400000000000000" pitchFamily="2" charset="-78"/>
              </a:rPr>
              <a:t>اولاً </a:t>
            </a:r>
            <a:r>
              <a:rPr lang="fa-IR" sz="2000" b="1" dirty="0">
                <a:cs typeface="B Nazanin" panose="00000400000000000000" pitchFamily="2" charset="-78"/>
              </a:rPr>
              <a:t>انتخاب افراد مورد مطالعه در يك </a:t>
            </a:r>
            <a:r>
              <a:rPr lang="fa-IR" sz="2000" b="1" dirty="0" smtClean="0">
                <a:cs typeface="B Nazanin" panose="00000400000000000000" pitchFamily="2" charset="-78"/>
              </a:rPr>
              <a:t>جمعيت</a:t>
            </a:r>
            <a:r>
              <a:rPr lang="en-US" sz="2000" b="1" dirty="0" smtClean="0">
                <a:cs typeface="B Nazanin" panose="00000400000000000000" pitchFamily="2" charset="-78"/>
              </a:rPr>
              <a:t> </a:t>
            </a:r>
            <a:r>
              <a:rPr lang="fa-IR" sz="2000" b="1" dirty="0" smtClean="0">
                <a:cs typeface="B Nazanin" panose="00000400000000000000" pitchFamily="2" charset="-78"/>
              </a:rPr>
              <a:t>فقير </a:t>
            </a:r>
            <a:r>
              <a:rPr lang="fa-IR" sz="2000" b="1" dirty="0">
                <a:cs typeface="B Nazanin" panose="00000400000000000000" pitchFamily="2" charset="-78"/>
              </a:rPr>
              <a:t>سياهپوست صورت گرفته بود در حالي كه در ساير جمعيتها نيز </a:t>
            </a:r>
            <a:r>
              <a:rPr lang="fa-IR" sz="2000" b="1" dirty="0" smtClean="0">
                <a:cs typeface="B Nazanin" panose="00000400000000000000" pitchFamily="2" charset="-78"/>
              </a:rPr>
              <a:t>سيفليس</a:t>
            </a:r>
            <a:r>
              <a:rPr lang="en-US" sz="2000" b="1" dirty="0" smtClean="0">
                <a:cs typeface="B Nazanin" panose="00000400000000000000" pitchFamily="2" charset="-78"/>
              </a:rPr>
              <a:t> </a:t>
            </a:r>
            <a:r>
              <a:rPr lang="fa-IR" sz="2000" b="1" dirty="0" smtClean="0">
                <a:cs typeface="B Nazanin" panose="00000400000000000000" pitchFamily="2" charset="-78"/>
              </a:rPr>
              <a:t>در </a:t>
            </a:r>
            <a:r>
              <a:rPr lang="fa-IR" sz="2000" b="1" dirty="0">
                <a:cs typeface="B Nazanin" panose="00000400000000000000" pitchFamily="2" charset="-78"/>
              </a:rPr>
              <a:t>سالهاي ابتداي پژوهش شايع بود، </a:t>
            </a:r>
            <a:endParaRPr lang="fa-IR" sz="2000" b="1" dirty="0" smtClean="0">
              <a:cs typeface="B Nazanin" panose="00000400000000000000" pitchFamily="2" charset="-78"/>
            </a:endParaRPr>
          </a:p>
          <a:p>
            <a:pPr lvl="1" algn="just" rtl="1"/>
            <a:r>
              <a:rPr lang="fa-IR" sz="2000" b="1" dirty="0" smtClean="0">
                <a:cs typeface="B Nazanin" panose="00000400000000000000" pitchFamily="2" charset="-78"/>
              </a:rPr>
              <a:t>ثانياً</a:t>
            </a:r>
            <a:r>
              <a:rPr lang="fa-IR" sz="2000" b="1" dirty="0">
                <a:cs typeface="B Nazanin" panose="00000400000000000000" pitchFamily="2" charset="-78"/>
              </a:rPr>
              <a:t>؛ ايجاد اين باور در افراد مورد </a:t>
            </a:r>
            <a:r>
              <a:rPr lang="fa-IR" sz="2000" b="1" dirty="0" smtClean="0">
                <a:cs typeface="B Nazanin" panose="00000400000000000000" pitchFamily="2" charset="-78"/>
              </a:rPr>
              <a:t>پژوهش</a:t>
            </a:r>
            <a:r>
              <a:rPr lang="en-US" sz="2000" b="1" dirty="0" smtClean="0">
                <a:cs typeface="B Nazanin" panose="00000400000000000000" pitchFamily="2" charset="-78"/>
              </a:rPr>
              <a:t> </a:t>
            </a:r>
            <a:r>
              <a:rPr lang="fa-IR" sz="2000" b="1" dirty="0" smtClean="0">
                <a:cs typeface="B Nazanin" panose="00000400000000000000" pitchFamily="2" charset="-78"/>
              </a:rPr>
              <a:t>كه </a:t>
            </a:r>
            <a:r>
              <a:rPr lang="fa-IR" sz="2000" b="1" dirty="0">
                <a:cs typeface="B Nazanin" panose="00000400000000000000" pitchFamily="2" charset="-78"/>
              </a:rPr>
              <a:t>روند طولاني تحقيق براي آنان داراي ارزش درماني ميباشد، </a:t>
            </a:r>
            <a:endParaRPr lang="fa-IR" sz="2000" b="1" dirty="0" smtClean="0">
              <a:cs typeface="B Nazanin" panose="00000400000000000000" pitchFamily="2" charset="-78"/>
            </a:endParaRPr>
          </a:p>
          <a:p>
            <a:pPr lvl="1" algn="just" rtl="1"/>
            <a:r>
              <a:rPr lang="fa-IR" sz="2000" b="1" dirty="0" smtClean="0">
                <a:cs typeface="B Nazanin" panose="00000400000000000000" pitchFamily="2" charset="-78"/>
              </a:rPr>
              <a:t>ثالثاً</a:t>
            </a:r>
            <a:r>
              <a:rPr lang="fa-IR" sz="2000" b="1" dirty="0">
                <a:cs typeface="B Nazanin" panose="00000400000000000000" pitchFamily="2" charset="-78"/>
              </a:rPr>
              <a:t>؛ عدم </a:t>
            </a:r>
            <a:r>
              <a:rPr lang="fa-IR" sz="2000" b="1" dirty="0" smtClean="0">
                <a:cs typeface="B Nazanin" panose="00000400000000000000" pitchFamily="2" charset="-78"/>
              </a:rPr>
              <a:t>استفاده</a:t>
            </a:r>
            <a:r>
              <a:rPr lang="en-US" sz="2000" b="1" dirty="0" smtClean="0">
                <a:cs typeface="B Nazanin" panose="00000400000000000000" pitchFamily="2" charset="-78"/>
              </a:rPr>
              <a:t> </a:t>
            </a:r>
            <a:r>
              <a:rPr lang="fa-IR" sz="2000" b="1" dirty="0" smtClean="0">
                <a:cs typeface="B Nazanin" panose="00000400000000000000" pitchFamily="2" charset="-78"/>
              </a:rPr>
              <a:t>از </a:t>
            </a:r>
            <a:r>
              <a:rPr lang="fa-IR" sz="2000" b="1" dirty="0">
                <a:cs typeface="B Nazanin" panose="00000400000000000000" pitchFamily="2" charset="-78"/>
              </a:rPr>
              <a:t>پنيسيلين، هنگامي كه تحقيقات نشان داد اين آنتيبيوتيك براي درمان </a:t>
            </a:r>
            <a:r>
              <a:rPr lang="fa-IR" sz="2000" b="1" dirty="0" smtClean="0">
                <a:cs typeface="B Nazanin" panose="00000400000000000000" pitchFamily="2" charset="-78"/>
              </a:rPr>
              <a:t>سيفليس</a:t>
            </a:r>
            <a:r>
              <a:rPr lang="en-US" sz="2000" b="1" dirty="0" smtClean="0">
                <a:cs typeface="B Nazanin" panose="00000400000000000000" pitchFamily="2" charset="-78"/>
              </a:rPr>
              <a:t> </a:t>
            </a:r>
            <a:r>
              <a:rPr lang="fa-IR" sz="2000" b="1" dirty="0" smtClean="0">
                <a:cs typeface="B Nazanin" panose="00000400000000000000" pitchFamily="2" charset="-78"/>
              </a:rPr>
              <a:t>موثر </a:t>
            </a:r>
            <a:r>
              <a:rPr lang="fa-IR" sz="2000" b="1" dirty="0">
                <a:cs typeface="B Nazanin" panose="00000400000000000000" pitchFamily="2" charset="-78"/>
              </a:rPr>
              <a:t>است </a:t>
            </a:r>
            <a:endParaRPr lang="fa-IR" sz="2000" b="1" dirty="0" smtClean="0">
              <a:cs typeface="B Nazanin" panose="00000400000000000000" pitchFamily="2" charset="-78"/>
            </a:endParaRPr>
          </a:p>
          <a:p>
            <a:pPr lvl="1" algn="just" rtl="1"/>
            <a:r>
              <a:rPr lang="fa-IR" sz="2000" b="1" dirty="0" smtClean="0">
                <a:cs typeface="B Nazanin" panose="00000400000000000000" pitchFamily="2" charset="-78"/>
              </a:rPr>
              <a:t>رابعاً</a:t>
            </a:r>
            <a:r>
              <a:rPr lang="fa-IR" sz="2000" b="1" dirty="0">
                <a:cs typeface="B Nazanin" panose="00000400000000000000" pitchFamily="2" charset="-78"/>
              </a:rPr>
              <a:t>؛ اين كه استفاده از تسهيلات كفن و دفن به عنوان يك </a:t>
            </a:r>
            <a:r>
              <a:rPr lang="fa-IR" sz="2000" b="1" dirty="0" smtClean="0">
                <a:cs typeface="B Nazanin" panose="00000400000000000000" pitchFamily="2" charset="-78"/>
              </a:rPr>
              <a:t>انگيزه</a:t>
            </a:r>
            <a:r>
              <a:rPr lang="en-US" sz="2000" b="1" dirty="0" smtClean="0">
                <a:cs typeface="B Nazanin" panose="00000400000000000000" pitchFamily="2" charset="-78"/>
              </a:rPr>
              <a:t> </a:t>
            </a:r>
            <a:r>
              <a:rPr lang="fa-IR" sz="2000" b="1" dirty="0" smtClean="0">
                <a:cs typeface="B Nazanin" panose="00000400000000000000" pitchFamily="2" charset="-78"/>
              </a:rPr>
              <a:t>براي </a:t>
            </a:r>
            <a:r>
              <a:rPr lang="fa-IR" sz="2000" b="1" dirty="0">
                <a:cs typeface="B Nazanin" panose="00000400000000000000" pitchFamily="2" charset="-78"/>
              </a:rPr>
              <a:t>همكاري بيماران و خانواده آنها براي ادامه پژوهش مورد استفاده </a:t>
            </a:r>
            <a:r>
              <a:rPr lang="fa-IR" sz="2000" b="1" dirty="0" smtClean="0">
                <a:cs typeface="B Nazanin" panose="00000400000000000000" pitchFamily="2" charset="-78"/>
              </a:rPr>
              <a:t>قرار</a:t>
            </a:r>
            <a:r>
              <a:rPr lang="en-US" sz="2000" b="1" dirty="0" smtClean="0">
                <a:cs typeface="B Nazanin" panose="00000400000000000000" pitchFamily="2" charset="-78"/>
              </a:rPr>
              <a:t> </a:t>
            </a:r>
            <a:r>
              <a:rPr lang="fa-IR" sz="2000" b="1" dirty="0" smtClean="0">
                <a:cs typeface="B Nazanin" panose="00000400000000000000" pitchFamily="2" charset="-78"/>
              </a:rPr>
              <a:t>گرفت</a:t>
            </a:r>
            <a:endParaRPr lang="en-US" sz="2000" b="1" dirty="0">
              <a:cs typeface="B Nazanin" panose="00000400000000000000" pitchFamily="2" charset="-78"/>
            </a:endParaRPr>
          </a:p>
        </p:txBody>
      </p:sp>
      <p:sp>
        <p:nvSpPr>
          <p:cNvPr id="4" name="Date Placeholder 3"/>
          <p:cNvSpPr>
            <a:spLocks noGrp="1"/>
          </p:cNvSpPr>
          <p:nvPr>
            <p:ph type="dt" sz="half" idx="10"/>
          </p:nvPr>
        </p:nvSpPr>
        <p:spPr/>
        <p:txBody>
          <a:bodyPr/>
          <a:lstStyle/>
          <a:p>
            <a:fld id="{88200A6D-1FC3-406F-AF10-AEBD7635817A}"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6452473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19288" y="188914"/>
            <a:ext cx="8229600" cy="981075"/>
          </a:xfrm>
        </p:spPr>
        <p:txBody>
          <a:bodyPr/>
          <a:lstStyle/>
          <a:p>
            <a:pPr algn="ctr" fontAlgn="auto">
              <a:spcAft>
                <a:spcPts val="0"/>
              </a:spcAft>
              <a:defRPr/>
            </a:pPr>
            <a:r>
              <a:rPr lang="fa-IR" dirty="0">
                <a:ln w="0"/>
                <a:solidFill>
                  <a:schemeClr val="bg2"/>
                </a:solidFill>
                <a:cs typeface="B Titr" panose="00000700000000000000" pitchFamily="2" charset="-78"/>
              </a:rPr>
              <a:t>تاریخچه اخلاق پزشکی نوین‌</a:t>
            </a:r>
            <a:endParaRPr lang="en-US" altLang="en-US" sz="4400" b="1" dirty="0">
              <a:cs typeface="B Nazanin" pitchFamily="2" charset="-78"/>
            </a:endParaRPr>
          </a:p>
        </p:txBody>
      </p:sp>
      <p:sp>
        <p:nvSpPr>
          <p:cNvPr id="20483" name="Rectangle 3"/>
          <p:cNvSpPr>
            <a:spLocks noGrp="1" noChangeArrowheads="1"/>
          </p:cNvSpPr>
          <p:nvPr>
            <p:ph idx="1"/>
          </p:nvPr>
        </p:nvSpPr>
        <p:spPr>
          <a:xfrm>
            <a:off x="1351845" y="1137800"/>
            <a:ext cx="9488310" cy="469723"/>
          </a:xfrm>
        </p:spPr>
        <p:txBody>
          <a:bodyPr/>
          <a:lstStyle/>
          <a:p>
            <a:pPr marL="0" indent="0" algn="ctr" rtl="1" eaLnBrk="1" hangingPunct="1">
              <a:buNone/>
            </a:pPr>
            <a:r>
              <a:rPr lang="fa-IR" altLang="en-US" b="1" dirty="0" smtClean="0">
                <a:solidFill>
                  <a:schemeClr val="bg2"/>
                </a:solidFill>
                <a:cs typeface="B Nazanin" panose="00000400000000000000" pitchFamily="2" charset="-78"/>
              </a:rPr>
              <a:t>انجمن </a:t>
            </a:r>
            <a:r>
              <a:rPr lang="fa-IR" altLang="en-US" b="1" dirty="0">
                <a:solidFill>
                  <a:schemeClr val="bg2"/>
                </a:solidFill>
                <a:cs typeface="B Nazanin" panose="00000400000000000000" pitchFamily="2" charset="-78"/>
              </a:rPr>
              <a:t>جهانی پزشکی در هلسینکی در سال 1964 (</a:t>
            </a:r>
            <a:r>
              <a:rPr lang="fa-IR" altLang="en-US" b="1" dirty="0" smtClean="0">
                <a:solidFill>
                  <a:schemeClr val="bg2"/>
                </a:solidFill>
                <a:cs typeface="B Nazanin" panose="00000400000000000000" pitchFamily="2" charset="-78"/>
              </a:rPr>
              <a:t>2016)</a:t>
            </a:r>
            <a:endParaRPr lang="fa-IR" altLang="en-US" b="1" dirty="0">
              <a:solidFill>
                <a:schemeClr val="bg2"/>
              </a:solidFill>
              <a:cs typeface="B Nazanin" panose="00000400000000000000" pitchFamily="2" charset="-78"/>
            </a:endParaRPr>
          </a:p>
          <a:p>
            <a:pPr algn="ctr" rtl="1" eaLnBrk="1" hangingPunct="1"/>
            <a:endParaRPr lang="en-US" altLang="en-US" b="1" dirty="0">
              <a:solidFill>
                <a:schemeClr val="bg2"/>
              </a:solidFill>
              <a:cs typeface="B Nazanin" panose="00000400000000000000" pitchFamily="2" charset="-78"/>
            </a:endParaRPr>
          </a:p>
        </p:txBody>
      </p:sp>
      <p:sp>
        <p:nvSpPr>
          <p:cNvPr id="7172"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AEC95DAB-DE58-47D6-9491-70BAFEE0FF02}" type="slidenum">
              <a:rPr lang="es-ES" altLang="en-US" b="0">
                <a:latin typeface="Arial" panose="020B0604020202020204" pitchFamily="34" charset="0"/>
              </a:rPr>
              <a:pPr eaLnBrk="1" hangingPunct="1">
                <a:spcBef>
                  <a:spcPct val="0"/>
                </a:spcBef>
                <a:buFontTx/>
                <a:buNone/>
              </a:pPr>
              <a:t>17</a:t>
            </a:fld>
            <a:endParaRPr lang="es-ES" altLang="en-US" b="0">
              <a:latin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8222" y="2163240"/>
            <a:ext cx="4944534" cy="3752137"/>
          </a:xfrm>
          <a:prstGeom prst="rect">
            <a:avLst/>
          </a:prstGeom>
        </p:spPr>
      </p:pic>
      <p:sp>
        <p:nvSpPr>
          <p:cNvPr id="4" name="Date Placeholder 3"/>
          <p:cNvSpPr>
            <a:spLocks noGrp="1"/>
          </p:cNvSpPr>
          <p:nvPr>
            <p:ph type="dt" sz="half" idx="10"/>
          </p:nvPr>
        </p:nvSpPr>
        <p:spPr/>
        <p:txBody>
          <a:bodyPr/>
          <a:lstStyle/>
          <a:p>
            <a:fld id="{D6D7A11B-E4F2-43F9-8962-029F5210E28B}"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9" name="Title 1"/>
          <p:cNvSpPr txBox="1">
            <a:spLocks/>
          </p:cNvSpPr>
          <p:nvPr/>
        </p:nvSpPr>
        <p:spPr bwMode="auto">
          <a:xfrm>
            <a:off x="2895777" y="1815567"/>
            <a:ext cx="3138311" cy="626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a:lstStyle>
          <a:p>
            <a:pPr algn="ctr" rtl="1" fontAlgn="auto">
              <a:spcAft>
                <a:spcPts val="0"/>
              </a:spcAft>
              <a:defRPr/>
            </a:pPr>
            <a:r>
              <a:rPr lang="fa-IR" altLang="en-US" sz="2400" b="1" dirty="0" smtClean="0">
                <a:solidFill>
                  <a:srgbClr val="000000"/>
                </a:solidFill>
                <a:cs typeface="B Nazanin" pitchFamily="2" charset="-78"/>
              </a:rPr>
              <a:t>بیانیه هلسینکی</a:t>
            </a:r>
            <a:endParaRPr lang="en-US" altLang="en-US" sz="2400" dirty="0" smtClean="0">
              <a:cs typeface="B Nazanin" pitchFamily="2" charset="-78"/>
            </a:endParaRPr>
          </a:p>
        </p:txBody>
      </p:sp>
      <p:sp>
        <p:nvSpPr>
          <p:cNvPr id="10" name="Content Placeholder 2"/>
          <p:cNvSpPr txBox="1">
            <a:spLocks/>
          </p:cNvSpPr>
          <p:nvPr/>
        </p:nvSpPr>
        <p:spPr bwMode="auto">
          <a:xfrm>
            <a:off x="1529822" y="1915227"/>
            <a:ext cx="4504266" cy="2573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endParaRPr lang="en-US" altLang="en-US" sz="2000" dirty="0" smtClean="0">
              <a:cs typeface="B Nazanin" panose="00000400000000000000" pitchFamily="2" charset="-78"/>
            </a:endParaRPr>
          </a:p>
          <a:p>
            <a:pPr algn="r" rtl="1"/>
            <a:r>
              <a:rPr lang="fa-IR" altLang="en-US" sz="2000" b="1" dirty="0" smtClean="0">
                <a:solidFill>
                  <a:srgbClr val="FF0000"/>
                </a:solidFill>
                <a:cs typeface="B Nazanin" panose="00000400000000000000" pitchFamily="2" charset="-78"/>
              </a:rPr>
              <a:t>نکات خاص پژوهش های بالینی:</a:t>
            </a:r>
            <a:endParaRPr lang="en-US" altLang="en-US" sz="2000" b="1" dirty="0" smtClean="0">
              <a:solidFill>
                <a:srgbClr val="FF0000"/>
              </a:solidFill>
              <a:cs typeface="B Nazanin" panose="00000400000000000000" pitchFamily="2" charset="-78"/>
            </a:endParaRPr>
          </a:p>
          <a:p>
            <a:pPr algn="r" rtl="1">
              <a:buFont typeface="Wingdings" panose="05000000000000000000" pitchFamily="2" charset="2"/>
              <a:buChar char="ü"/>
            </a:pPr>
            <a:r>
              <a:rPr lang="fa-IR" altLang="en-US" sz="2000" dirty="0" smtClean="0">
                <a:cs typeface="B Nazanin" panose="00000400000000000000" pitchFamily="2" charset="-78"/>
              </a:rPr>
              <a:t>ارزیابی سود و زیان</a:t>
            </a:r>
            <a:endParaRPr lang="en-US" altLang="en-US" sz="2000" dirty="0" smtClean="0">
              <a:cs typeface="B Nazanin" panose="00000400000000000000" pitchFamily="2" charset="-78"/>
            </a:endParaRPr>
          </a:p>
          <a:p>
            <a:pPr algn="r" rtl="1">
              <a:buFont typeface="Wingdings" panose="05000000000000000000" pitchFamily="2" charset="2"/>
              <a:buChar char="ü"/>
            </a:pPr>
            <a:r>
              <a:rPr lang="fa-IR" altLang="en-US" sz="2000" dirty="0" smtClean="0">
                <a:cs typeface="B Nazanin" panose="00000400000000000000" pitchFamily="2" charset="-78"/>
              </a:rPr>
              <a:t>بهره مند یبیماران از بهترین روشهای درمانی</a:t>
            </a:r>
            <a:endParaRPr lang="en-US" altLang="en-US" sz="2000" dirty="0" smtClean="0">
              <a:cs typeface="B Nazanin" panose="00000400000000000000" pitchFamily="2" charset="-78"/>
            </a:endParaRPr>
          </a:p>
          <a:p>
            <a:pPr algn="r" rtl="1">
              <a:buFont typeface="Wingdings" panose="05000000000000000000" pitchFamily="2" charset="2"/>
              <a:buChar char="ü"/>
            </a:pPr>
            <a:r>
              <a:rPr lang="fa-IR" altLang="en-US" sz="2000" dirty="0" smtClean="0">
                <a:cs typeface="B Nazanin" panose="00000400000000000000" pitchFamily="2" charset="-78"/>
              </a:rPr>
              <a:t>عدم تاثیر امتناع بیمار از مشارکت بر روند درمانی</a:t>
            </a:r>
            <a:endParaRPr lang="en-US" altLang="en-US" sz="2000" dirty="0" smtClean="0">
              <a:cs typeface="B Nazanin" panose="00000400000000000000" pitchFamily="2" charset="-78"/>
            </a:endParaRPr>
          </a:p>
          <a:p>
            <a:pPr algn="r" rtl="1">
              <a:buFont typeface="Wingdings" panose="05000000000000000000" pitchFamily="2" charset="2"/>
              <a:buChar char="ü"/>
            </a:pPr>
            <a:r>
              <a:rPr lang="fa-IR" altLang="en-US" sz="2000" dirty="0" smtClean="0">
                <a:cs typeface="B Nazanin" panose="00000400000000000000" pitchFamily="2" charset="-78"/>
              </a:rPr>
              <a:t>ذکر دلیل عدم کسب رضایت آگاهانه در صورت لزوم</a:t>
            </a:r>
            <a:endParaRPr lang="en-US" altLang="en-US" sz="2000" dirty="0" smtClean="0">
              <a:cs typeface="B Nazanin" panose="00000400000000000000" pitchFamily="2" charset="-78"/>
            </a:endParaRPr>
          </a:p>
          <a:p>
            <a:pPr algn="r" rtl="1">
              <a:buFont typeface="Wingdings" panose="05000000000000000000" pitchFamily="2" charset="2"/>
              <a:buChar char="ü"/>
            </a:pPr>
            <a:r>
              <a:rPr lang="fa-IR" altLang="en-US" sz="2000" dirty="0" smtClean="0">
                <a:cs typeface="B Nazanin" panose="00000400000000000000" pitchFamily="2" charset="-78"/>
              </a:rPr>
              <a:t>همراهی درمان با پژوهش در صورت انتفاع بیمار</a:t>
            </a:r>
            <a:endParaRPr lang="en-US" altLang="en-US" sz="2000" dirty="0" smtClean="0">
              <a:cs typeface="B Nazanin" panose="00000400000000000000" pitchFamily="2" charset="-78"/>
            </a:endParaRPr>
          </a:p>
          <a:p>
            <a:pPr algn="r"/>
            <a:endParaRPr lang="en-US" altLang="en-US" sz="2000" dirty="0">
              <a:cs typeface="B Nazanin" panose="00000400000000000000" pitchFamily="2" charset="-78"/>
            </a:endParaRPr>
          </a:p>
        </p:txBody>
      </p:sp>
      <p:sp>
        <p:nvSpPr>
          <p:cNvPr id="11" name="Content Placeholder 2"/>
          <p:cNvSpPr txBox="1">
            <a:spLocks/>
          </p:cNvSpPr>
          <p:nvPr/>
        </p:nvSpPr>
        <p:spPr bwMode="auto">
          <a:xfrm>
            <a:off x="1648178" y="4198574"/>
            <a:ext cx="4385910"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endParaRPr lang="en-US" altLang="en-US" sz="2000" dirty="0" smtClean="0">
              <a:cs typeface="B Nazanin" panose="00000400000000000000" pitchFamily="2" charset="-78"/>
            </a:endParaRPr>
          </a:p>
          <a:p>
            <a:pPr algn="r" rtl="1"/>
            <a:r>
              <a:rPr lang="fa-IR" altLang="en-US" sz="2000" b="1" dirty="0" smtClean="0">
                <a:solidFill>
                  <a:srgbClr val="FF0000"/>
                </a:solidFill>
                <a:cs typeface="B Nazanin" panose="00000400000000000000" pitchFamily="2" charset="-78"/>
              </a:rPr>
              <a:t>نکات خاص در پژوهش های غیر بالینی:</a:t>
            </a:r>
            <a:endParaRPr lang="en-US" altLang="en-US" sz="2000" b="1" dirty="0" smtClean="0">
              <a:solidFill>
                <a:srgbClr val="FF0000"/>
              </a:solidFill>
              <a:cs typeface="B Nazanin" panose="00000400000000000000" pitchFamily="2" charset="-78"/>
            </a:endParaRPr>
          </a:p>
          <a:p>
            <a:pPr algn="r" rtl="1">
              <a:buFont typeface="Wingdings" panose="05000000000000000000" pitchFamily="2" charset="2"/>
              <a:buChar char="ü"/>
            </a:pPr>
            <a:r>
              <a:rPr lang="fa-IR" altLang="en-US" sz="2000" dirty="0" smtClean="0">
                <a:cs typeface="B Nazanin" panose="00000400000000000000" pitchFamily="2" charset="-78"/>
              </a:rPr>
              <a:t>ورود داوطلبانه افراد</a:t>
            </a:r>
            <a:endParaRPr lang="en-US" altLang="en-US" sz="2000" dirty="0" smtClean="0">
              <a:cs typeface="B Nazanin" panose="00000400000000000000" pitchFamily="2" charset="-78"/>
            </a:endParaRPr>
          </a:p>
          <a:p>
            <a:pPr algn="r" rtl="1">
              <a:buFont typeface="Wingdings" panose="05000000000000000000" pitchFamily="2" charset="2"/>
              <a:buChar char="ü"/>
            </a:pPr>
            <a:r>
              <a:rPr lang="fa-IR" altLang="en-US" sz="2000" dirty="0" smtClean="0">
                <a:cs typeface="B Nazanin" panose="00000400000000000000" pitchFamily="2" charset="-78"/>
              </a:rPr>
              <a:t>توقف پژوهش در صورت احساس خطر</a:t>
            </a:r>
            <a:endParaRPr lang="en-US" altLang="en-US" sz="2000" dirty="0" smtClean="0">
              <a:cs typeface="B Nazanin" panose="00000400000000000000" pitchFamily="2" charset="-78"/>
            </a:endParaRPr>
          </a:p>
          <a:p>
            <a:pPr algn="r" rtl="1">
              <a:buFont typeface="Wingdings" panose="05000000000000000000" pitchFamily="2" charset="2"/>
              <a:buChar char="ü"/>
            </a:pPr>
            <a:r>
              <a:rPr lang="fa-IR" altLang="en-US" sz="2000" dirty="0" smtClean="0">
                <a:cs typeface="B Nazanin" panose="00000400000000000000" pitchFamily="2" charset="-78"/>
              </a:rPr>
              <a:t>عدم برتری منافع اجتماع یا علم بر منافع بیمار</a:t>
            </a:r>
            <a:endParaRPr lang="en-US" altLang="en-US" sz="2000" dirty="0">
              <a:cs typeface="B Nazanin" panose="00000400000000000000" pitchFamily="2" charset="-78"/>
            </a:endParaRPr>
          </a:p>
        </p:txBody>
      </p:sp>
    </p:spTree>
    <p:extLst>
      <p:ext uri="{BB962C8B-B14F-4D97-AF65-F5344CB8AC3E}">
        <p14:creationId xmlns:p14="http://schemas.microsoft.com/office/powerpoint/2010/main" val="16966482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457200"/>
            <a:ext cx="10972800" cy="708660"/>
          </a:xfrm>
        </p:spPr>
        <p:txBody>
          <a:bodyPr/>
          <a:lstStyle/>
          <a:p>
            <a:pPr algn="r" rtl="1"/>
            <a:r>
              <a:rPr lang="fa-IR" sz="3200" b="1" dirty="0">
                <a:solidFill>
                  <a:schemeClr val="bg2"/>
                </a:solidFill>
                <a:cs typeface="B Nazanin" pitchFamily="2" charset="-78"/>
              </a:rPr>
              <a:t>بيانيه هلسينکی (نسخه اصلی) </a:t>
            </a:r>
            <a:r>
              <a:rPr lang="fa-IR" sz="3200" b="1" dirty="0">
                <a:solidFill>
                  <a:schemeClr val="bg2"/>
                </a:solidFill>
                <a:latin typeface="Times New Roman" pitchFamily="18" charset="0"/>
                <a:cs typeface="Times New Roman" pitchFamily="18" charset="0"/>
              </a:rPr>
              <a:t>(</a:t>
            </a:r>
            <a:r>
              <a:rPr lang="en-US" sz="3200" b="1" dirty="0">
                <a:solidFill>
                  <a:schemeClr val="bg2"/>
                </a:solidFill>
                <a:latin typeface="Times New Roman" pitchFamily="18" charset="0"/>
                <a:cs typeface="Times New Roman" pitchFamily="18" charset="0"/>
              </a:rPr>
              <a:t>Original version</a:t>
            </a:r>
            <a:r>
              <a:rPr lang="fa-IR" sz="3200" b="1" dirty="0">
                <a:solidFill>
                  <a:schemeClr val="bg2"/>
                </a:solidFill>
                <a:latin typeface="Times New Roman" pitchFamily="18" charset="0"/>
                <a:cs typeface="Times New Roman" pitchFamily="18" charset="0"/>
              </a:rPr>
              <a:t>):</a:t>
            </a:r>
            <a:r>
              <a:rPr lang="fa-IR" sz="3200" b="1" dirty="0">
                <a:solidFill>
                  <a:schemeClr val="bg2"/>
                </a:solidFill>
                <a:cs typeface="B Nazanin" pitchFamily="2" charset="-78"/>
              </a:rPr>
              <a:t> 1964</a:t>
            </a:r>
          </a:p>
        </p:txBody>
      </p:sp>
      <p:sp>
        <p:nvSpPr>
          <p:cNvPr id="3" name="Content Placeholder 2"/>
          <p:cNvSpPr>
            <a:spLocks noGrp="1"/>
          </p:cNvSpPr>
          <p:nvPr>
            <p:ph idx="1"/>
          </p:nvPr>
        </p:nvSpPr>
        <p:spPr>
          <a:xfrm>
            <a:off x="609600" y="1165860"/>
            <a:ext cx="10972800" cy="6210300"/>
          </a:xfrm>
        </p:spPr>
        <p:txBody>
          <a:bodyPr rtlCol="0">
            <a:noAutofit/>
          </a:bodyPr>
          <a:lstStyle/>
          <a:p>
            <a:pPr marL="514350" indent="-514350" algn="r" rtl="1" fontAlgn="auto">
              <a:spcAft>
                <a:spcPts val="0"/>
              </a:spcAft>
              <a:buNone/>
              <a:defRPr/>
            </a:pPr>
            <a:r>
              <a:rPr lang="fa-IR" sz="2400" dirty="0" smtClean="0">
                <a:cs typeface="B Nazanin" pitchFamily="2" charset="-78"/>
              </a:rPr>
              <a:t>1- </a:t>
            </a:r>
            <a:r>
              <a:rPr lang="fa-IR" sz="2400" dirty="0">
                <a:cs typeface="B Nazanin" pitchFamily="2" charset="-78"/>
              </a:rPr>
              <a:t>تطابق پژوهش با اصول علمی پذیرفته شده (علمی بودن پژوهش)</a:t>
            </a:r>
            <a:endParaRPr lang="en-US" sz="2400" dirty="0">
              <a:cs typeface="B Nazanin" pitchFamily="2" charset="-78"/>
            </a:endParaRPr>
          </a:p>
          <a:p>
            <a:pPr marL="514350" indent="-514350" algn="r" rtl="1" fontAlgn="auto">
              <a:spcAft>
                <a:spcPts val="0"/>
              </a:spcAft>
              <a:buNone/>
              <a:defRPr/>
            </a:pPr>
            <a:r>
              <a:rPr lang="fa-IR" sz="2400" dirty="0">
                <a:cs typeface="B Nazanin" pitchFamily="2" charset="-78"/>
              </a:rPr>
              <a:t>2- روش اجرا توسط کمیته اخلاق مستقل از پژوهشگر تایید شود.</a:t>
            </a:r>
            <a:endParaRPr lang="en-US" sz="2400" dirty="0">
              <a:cs typeface="B Nazanin" pitchFamily="2" charset="-78"/>
            </a:endParaRPr>
          </a:p>
          <a:p>
            <a:pPr marL="514350" indent="-514350" algn="r" rtl="1" fontAlgn="auto">
              <a:spcAft>
                <a:spcPts val="0"/>
              </a:spcAft>
              <a:buNone/>
              <a:defRPr/>
            </a:pPr>
            <a:r>
              <a:rPr lang="fa-IR" sz="2400" dirty="0">
                <a:cs typeface="B Nazanin" pitchFamily="2" charset="-78"/>
              </a:rPr>
              <a:t>3- تایید صلاحیت علمی و عملی مجری</a:t>
            </a:r>
            <a:endParaRPr lang="en-US" sz="2400" dirty="0">
              <a:cs typeface="B Nazanin" pitchFamily="2" charset="-78"/>
            </a:endParaRPr>
          </a:p>
          <a:p>
            <a:pPr marL="514350" indent="-514350" algn="r" rtl="1" fontAlgn="auto">
              <a:spcAft>
                <a:spcPts val="0"/>
              </a:spcAft>
              <a:buNone/>
              <a:defRPr/>
            </a:pPr>
            <a:r>
              <a:rPr lang="fa-IR" sz="2400" dirty="0">
                <a:cs typeface="B Nazanin" pitchFamily="2" charset="-78"/>
              </a:rPr>
              <a:t>4- لزوم رجحان اهمیت تحقیق بر خطرات آن در انسان</a:t>
            </a:r>
            <a:endParaRPr lang="en-US" sz="2400" dirty="0">
              <a:cs typeface="B Nazanin" pitchFamily="2" charset="-78"/>
            </a:endParaRPr>
          </a:p>
          <a:p>
            <a:pPr marL="514350" indent="-514350" algn="r" rtl="1" fontAlgn="auto">
              <a:spcAft>
                <a:spcPts val="0"/>
              </a:spcAft>
              <a:buNone/>
              <a:defRPr/>
            </a:pPr>
            <a:r>
              <a:rPr lang="fa-IR" sz="2400" dirty="0">
                <a:cs typeface="B Nazanin" pitchFamily="2" charset="-78"/>
              </a:rPr>
              <a:t>5- تلاش در پیش بینی خطرات و منافع احتمالی تا حد امکان</a:t>
            </a:r>
            <a:endParaRPr lang="en-US" sz="2400" dirty="0">
              <a:cs typeface="B Nazanin" pitchFamily="2" charset="-78"/>
            </a:endParaRPr>
          </a:p>
          <a:p>
            <a:pPr marL="514350" indent="-514350" algn="r" rtl="1" fontAlgn="auto">
              <a:spcAft>
                <a:spcPts val="0"/>
              </a:spcAft>
              <a:buNone/>
              <a:defRPr/>
            </a:pPr>
            <a:r>
              <a:rPr lang="fa-IR" sz="2400" dirty="0">
                <a:cs typeface="B Nazanin" pitchFamily="2" charset="-78"/>
              </a:rPr>
              <a:t>6- رازداری و حفظ آبروی </a:t>
            </a:r>
            <a:r>
              <a:rPr lang="fa-IR" sz="2400" dirty="0" smtClean="0">
                <a:cs typeface="B Nazanin" pitchFamily="2" charset="-78"/>
              </a:rPr>
              <a:t>افراد</a:t>
            </a:r>
            <a:endParaRPr lang="en-US" sz="2400" dirty="0" smtClean="0">
              <a:cs typeface="B Nazanin" pitchFamily="2" charset="-78"/>
            </a:endParaRPr>
          </a:p>
          <a:p>
            <a:pPr marL="514350" indent="-514350" algn="r" rtl="1">
              <a:buNone/>
            </a:pPr>
            <a:r>
              <a:rPr lang="fa-IR" altLang="en-US" sz="2400" dirty="0">
                <a:cs typeface="B Nazanin" panose="00000400000000000000" pitchFamily="2" charset="-78"/>
              </a:rPr>
              <a:t>7- قابلیت پیش بینی خطرات</a:t>
            </a:r>
          </a:p>
          <a:p>
            <a:pPr marL="514350" indent="-514350" algn="r" rtl="1">
              <a:buNone/>
            </a:pPr>
            <a:r>
              <a:rPr lang="fa-IR" altLang="en-US" sz="2400" dirty="0">
                <a:cs typeface="B Nazanin" panose="00000400000000000000" pitchFamily="2" charset="-78"/>
              </a:rPr>
              <a:t>8- رعایت امانت داری در انتشار نتایج</a:t>
            </a:r>
            <a:endParaRPr lang="en-US" altLang="en-US" sz="2400" dirty="0">
              <a:cs typeface="B Nazanin" panose="00000400000000000000" pitchFamily="2" charset="-78"/>
            </a:endParaRPr>
          </a:p>
          <a:p>
            <a:pPr marL="514350" indent="-514350" algn="r" rtl="1">
              <a:buNone/>
            </a:pPr>
            <a:r>
              <a:rPr lang="fa-IR" altLang="en-US" sz="2400" dirty="0">
                <a:cs typeface="B Nazanin" panose="00000400000000000000" pitchFamily="2" charset="-78"/>
              </a:rPr>
              <a:t>9- ارائه اطلاعات کافی به سوژه ها</a:t>
            </a:r>
            <a:endParaRPr lang="en-US" altLang="en-US" sz="2400" dirty="0">
              <a:cs typeface="B Nazanin" panose="00000400000000000000" pitchFamily="2" charset="-78"/>
            </a:endParaRPr>
          </a:p>
          <a:p>
            <a:pPr marL="514350" indent="-514350" algn="r" rtl="1">
              <a:buNone/>
            </a:pPr>
            <a:r>
              <a:rPr lang="fa-IR" altLang="en-US" sz="2400" dirty="0">
                <a:cs typeface="B Nazanin" panose="00000400000000000000" pitchFamily="2" charset="-78"/>
              </a:rPr>
              <a:t>10- عدم اعمال زور و فشار برای شرکت در مطالعه</a:t>
            </a:r>
            <a:endParaRPr lang="en-US" altLang="en-US" sz="2400" dirty="0">
              <a:cs typeface="B Nazanin" panose="00000400000000000000" pitchFamily="2" charset="-78"/>
            </a:endParaRPr>
          </a:p>
          <a:p>
            <a:pPr marL="514350" indent="-514350" algn="r" rtl="1">
              <a:buNone/>
            </a:pPr>
            <a:r>
              <a:rPr lang="fa-IR" altLang="en-US" sz="2400" dirty="0">
                <a:cs typeface="B Nazanin" panose="00000400000000000000" pitchFamily="2" charset="-78"/>
              </a:rPr>
              <a:t>11- کسب رضایت افراد محجور</a:t>
            </a:r>
            <a:endParaRPr lang="en-US" altLang="en-US" sz="2400" dirty="0">
              <a:cs typeface="B Nazanin" panose="00000400000000000000" pitchFamily="2" charset="-78"/>
            </a:endParaRPr>
          </a:p>
          <a:p>
            <a:pPr marL="514350" indent="-514350" algn="r" rtl="1">
              <a:buNone/>
            </a:pPr>
            <a:r>
              <a:rPr lang="fa-IR" altLang="en-US" sz="2400" dirty="0">
                <a:cs typeface="B Nazanin" panose="00000400000000000000" pitchFamily="2" charset="-78"/>
              </a:rPr>
              <a:t>12- توجه به ملاحظات اخلاقی طرح</a:t>
            </a:r>
            <a:endParaRPr lang="en-US" altLang="en-US" sz="2400" dirty="0">
              <a:cs typeface="B Nazanin" panose="00000400000000000000" pitchFamily="2" charset="-78"/>
            </a:endParaRPr>
          </a:p>
          <a:p>
            <a:pPr marL="514350" indent="-514350" algn="r" rtl="1" fontAlgn="auto">
              <a:spcAft>
                <a:spcPts val="0"/>
              </a:spcAft>
              <a:buNone/>
              <a:defRPr/>
            </a:pPr>
            <a:endParaRPr lang="en-US" sz="2400" dirty="0">
              <a:cs typeface="B Nazanin" pitchFamily="2" charset="-78"/>
            </a:endParaRPr>
          </a:p>
          <a:p>
            <a:pPr algn="r" rtl="1" fontAlgn="auto">
              <a:spcAft>
                <a:spcPts val="0"/>
              </a:spcAft>
              <a:defRPr/>
            </a:pPr>
            <a:endParaRPr lang="en-US" sz="2400" dirty="0">
              <a:cs typeface="B Nazanin" pitchFamily="2" charset="-78"/>
            </a:endParaRPr>
          </a:p>
        </p:txBody>
      </p:sp>
      <p:sp>
        <p:nvSpPr>
          <p:cNvPr id="13316"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77F9DF10-2476-4487-87E1-D18B5C9D157A}" type="slidenum">
              <a:rPr lang="es-ES" altLang="en-US" b="0">
                <a:latin typeface="Arial" panose="020B0604020202020204" pitchFamily="34" charset="0"/>
              </a:rPr>
              <a:pPr eaLnBrk="1" hangingPunct="1">
                <a:spcBef>
                  <a:spcPct val="0"/>
                </a:spcBef>
                <a:buFontTx/>
                <a:buNone/>
              </a:pPr>
              <a:t>18</a:t>
            </a:fld>
            <a:endParaRPr lang="es-ES" altLang="en-US" b="0">
              <a:latin typeface="Arial" panose="020B0604020202020204" pitchFamily="34" charset="0"/>
            </a:endParaRPr>
          </a:p>
        </p:txBody>
      </p:sp>
      <p:sp>
        <p:nvSpPr>
          <p:cNvPr id="2" name="Date Placeholder 1"/>
          <p:cNvSpPr>
            <a:spLocks noGrp="1"/>
          </p:cNvSpPr>
          <p:nvPr>
            <p:ph type="dt" sz="half" idx="12"/>
          </p:nvPr>
        </p:nvSpPr>
        <p:spPr/>
        <p:txBody>
          <a:bodyPr/>
          <a:lstStyle/>
          <a:p>
            <a:fld id="{BDB319A8-5DCB-4104-B1EF-5E661F97272B}" type="datetime1">
              <a:rPr lang="en-US" altLang="en-US" smtClean="0">
                <a:solidFill>
                  <a:srgbClr val="000000"/>
                </a:solidFill>
              </a:rPr>
              <a:t>12/10/2017</a:t>
            </a:fld>
            <a:endParaRPr lang="en-GB" altLang="en-US">
              <a:solidFill>
                <a:srgbClr val="000000"/>
              </a:solidFill>
            </a:endParaRPr>
          </a:p>
        </p:txBody>
      </p:sp>
      <p:sp>
        <p:nvSpPr>
          <p:cNvPr id="4" name="Footer Placeholder 3"/>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30218074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9245" y="184738"/>
            <a:ext cx="8229600" cy="1143000"/>
          </a:xfrm>
        </p:spPr>
        <p:txBody>
          <a:bodyPr/>
          <a:lstStyle/>
          <a:p>
            <a:pPr algn="ctr" rtl="1"/>
            <a:r>
              <a:rPr lang="fa-IR" sz="3200" dirty="0" smtClean="0">
                <a:solidFill>
                  <a:schemeClr val="bg2"/>
                </a:solidFill>
                <a:cs typeface="B Titr" panose="00000700000000000000" pitchFamily="2" charset="-78"/>
              </a:rPr>
              <a:t>بيانيه های </a:t>
            </a:r>
            <a:r>
              <a:rPr lang="fa-IR" sz="3200" dirty="0">
                <a:solidFill>
                  <a:schemeClr val="bg2"/>
                </a:solidFill>
                <a:cs typeface="B Titr" panose="00000700000000000000" pitchFamily="2" charset="-78"/>
              </a:rPr>
              <a:t>هلسينکی </a:t>
            </a:r>
            <a:endParaRPr lang="en-US" sz="3200" dirty="0">
              <a:solidFill>
                <a:schemeClr val="bg2"/>
              </a:solidFill>
              <a:cs typeface="B Titr" panose="00000700000000000000" pitchFamily="2" charset="-78"/>
            </a:endParaRPr>
          </a:p>
        </p:txBody>
      </p:sp>
      <p:sp>
        <p:nvSpPr>
          <p:cNvPr id="3" name="Content Placeholder 2"/>
          <p:cNvSpPr>
            <a:spLocks noGrp="1"/>
          </p:cNvSpPr>
          <p:nvPr>
            <p:ph idx="1"/>
          </p:nvPr>
        </p:nvSpPr>
        <p:spPr>
          <a:xfrm>
            <a:off x="1165861" y="1526097"/>
            <a:ext cx="9823874" cy="4719127"/>
          </a:xfrm>
        </p:spPr>
        <p:txBody>
          <a:bodyPr/>
          <a:lstStyle/>
          <a:p>
            <a:pPr algn="r" rtl="1"/>
            <a:r>
              <a:rPr lang="fa-IR" sz="2800" b="1" dirty="0" smtClean="0">
                <a:solidFill>
                  <a:schemeClr val="bg2"/>
                </a:solidFill>
                <a:cs typeface="B Nazanin" pitchFamily="2" charset="-78"/>
              </a:rPr>
              <a:t>نسخه </a:t>
            </a:r>
            <a:r>
              <a:rPr lang="fa-IR" sz="2800" b="1" dirty="0">
                <a:solidFill>
                  <a:schemeClr val="bg2"/>
                </a:solidFill>
                <a:cs typeface="B Nazanin" pitchFamily="2" charset="-78"/>
              </a:rPr>
              <a:t>های تکميل و اصلاح شده بيانيه هلسينکی:</a:t>
            </a:r>
          </a:p>
          <a:p>
            <a:pPr lvl="1" algn="r" rtl="1"/>
            <a:r>
              <a:rPr lang="fa-IR" sz="2400" b="1" dirty="0">
                <a:cs typeface="B Nazanin" pitchFamily="2" charset="-78"/>
              </a:rPr>
              <a:t>هلسينکی 1: توکيو 1975</a:t>
            </a:r>
          </a:p>
          <a:p>
            <a:pPr lvl="1" algn="r" rtl="1"/>
            <a:r>
              <a:rPr lang="fa-IR" sz="2400" b="1" dirty="0">
                <a:cs typeface="B Nazanin" pitchFamily="2" charset="-78"/>
              </a:rPr>
              <a:t>هلسينکی 2: ونيز 1983</a:t>
            </a:r>
          </a:p>
          <a:p>
            <a:pPr lvl="1" algn="r" rtl="1"/>
            <a:r>
              <a:rPr lang="fa-IR" sz="2400" b="1" dirty="0">
                <a:cs typeface="B Nazanin" pitchFamily="2" charset="-78"/>
              </a:rPr>
              <a:t>هلسينکی 3: هنگ کنگ 1989</a:t>
            </a:r>
          </a:p>
          <a:p>
            <a:pPr lvl="1" algn="r" rtl="1"/>
            <a:r>
              <a:rPr lang="fa-IR" sz="2400" b="1" dirty="0">
                <a:cs typeface="B Nazanin" pitchFamily="2" charset="-78"/>
              </a:rPr>
              <a:t>هلسينکی 4: آفريقای جنوبی 1996</a:t>
            </a:r>
          </a:p>
          <a:p>
            <a:pPr lvl="1" algn="r" rtl="1"/>
            <a:r>
              <a:rPr lang="fa-IR" sz="2400" b="1" dirty="0">
                <a:cs typeface="B Nazanin" pitchFamily="2" charset="-78"/>
              </a:rPr>
              <a:t>هلسينکی 5: ادينبورگ 2000 (شامل سه قسمت و 32 بند)</a:t>
            </a:r>
          </a:p>
          <a:p>
            <a:pPr lvl="1" algn="r" rtl="1"/>
            <a:r>
              <a:rPr lang="fa-IR" sz="2400" b="1" dirty="0">
                <a:cs typeface="B Nazanin" pitchFamily="2" charset="-78"/>
              </a:rPr>
              <a:t>تبصره 1 هلسينکی 5: واشنگتن 2002 (در مورد بند 29 مربوط به دارونما)</a:t>
            </a:r>
          </a:p>
          <a:p>
            <a:pPr lvl="1" algn="r" rtl="1"/>
            <a:r>
              <a:rPr lang="fa-IR" sz="2400" b="1" dirty="0">
                <a:cs typeface="B Nazanin" pitchFamily="2" charset="-78"/>
              </a:rPr>
              <a:t>تبصره 2 هلسينکی 5: توکيو 2004 (در مورد بند 30 مربوط به دسترسی بيمار به درمان)</a:t>
            </a:r>
          </a:p>
          <a:p>
            <a:pPr lvl="1" algn="r" rtl="1"/>
            <a:r>
              <a:rPr lang="fa-IR" sz="2400" b="1" dirty="0">
                <a:cs typeface="B Nazanin" pitchFamily="2" charset="-78"/>
              </a:rPr>
              <a:t>هلسينکی 6: سئول 2008</a:t>
            </a:r>
          </a:p>
          <a:p>
            <a:pPr lvl="1" algn="r" rtl="1"/>
            <a:r>
              <a:rPr lang="fa-IR" sz="2400" b="1" dirty="0">
                <a:cs typeface="B Nazanin" pitchFamily="2" charset="-78"/>
              </a:rPr>
              <a:t>هلسينکی 7: برزيل </a:t>
            </a:r>
            <a:r>
              <a:rPr lang="fa-IR" sz="2400" b="1" dirty="0" smtClean="0">
                <a:cs typeface="B Nazanin" pitchFamily="2" charset="-78"/>
              </a:rPr>
              <a:t>2013</a:t>
            </a:r>
            <a:endParaRPr lang="en-US" sz="2400" b="1" dirty="0" smtClean="0">
              <a:cs typeface="B Nazanin" pitchFamily="2" charset="-78"/>
            </a:endParaRPr>
          </a:p>
          <a:p>
            <a:pPr lvl="1" algn="r" rtl="1"/>
            <a:r>
              <a:rPr lang="en-US" sz="2400" b="1" dirty="0" smtClean="0">
                <a:cs typeface="B Nazanin" pitchFamily="2" charset="-78"/>
              </a:rPr>
              <a:t>…</a:t>
            </a:r>
            <a:endParaRPr lang="en-US" sz="2400" b="1" dirty="0"/>
          </a:p>
        </p:txBody>
      </p:sp>
      <p:sp>
        <p:nvSpPr>
          <p:cNvPr id="4" name="Footer Placeholder 3"/>
          <p:cNvSpPr>
            <a:spLocks noGrp="1"/>
          </p:cNvSpPr>
          <p:nvPr>
            <p:ph type="ftr" sz="quarter" idx="11"/>
          </p:nvPr>
        </p:nvSpPr>
        <p:spPr/>
        <p:txBody>
          <a:bodyPr/>
          <a:lstStyle/>
          <a:p>
            <a:pPr>
              <a:defRPr/>
            </a:pPr>
            <a:r>
              <a:rPr lang="fa-IR" smtClean="0"/>
              <a:t>اخلاق در پژوهش های زیست پزشکی </a:t>
            </a:r>
            <a:endParaRPr lang="en-US"/>
          </a:p>
        </p:txBody>
      </p:sp>
      <p:sp>
        <p:nvSpPr>
          <p:cNvPr id="5" name="Slide Number Placeholder 4"/>
          <p:cNvSpPr>
            <a:spLocks noGrp="1"/>
          </p:cNvSpPr>
          <p:nvPr>
            <p:ph type="sldNum" sz="quarter" idx="12"/>
          </p:nvPr>
        </p:nvSpPr>
        <p:spPr/>
        <p:txBody>
          <a:bodyPr/>
          <a:lstStyle/>
          <a:p>
            <a:pPr>
              <a:defRPr/>
            </a:pPr>
            <a:fld id="{88AB7EBB-8113-4049-B043-C7F8A93F2314}" type="slidenum">
              <a:rPr lang="ar-SA" smtClean="0"/>
              <a:pPr>
                <a:defRPr/>
              </a:pPr>
              <a:t>19</a:t>
            </a:fld>
            <a:endParaRPr lang="en-US"/>
          </a:p>
        </p:txBody>
      </p:sp>
      <p:sp>
        <p:nvSpPr>
          <p:cNvPr id="6" name="Date Placeholder 5"/>
          <p:cNvSpPr>
            <a:spLocks noGrp="1"/>
          </p:cNvSpPr>
          <p:nvPr>
            <p:ph type="dt" sz="half" idx="12"/>
          </p:nvPr>
        </p:nvSpPr>
        <p:spPr/>
        <p:txBody>
          <a:bodyPr/>
          <a:lstStyle/>
          <a:p>
            <a:fld id="{7E10625E-0D3A-433A-BFF1-CFCD5E92E4BC}"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25608535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20044"/>
          </a:xfrm>
        </p:spPr>
        <p:txBody>
          <a:bodyPr/>
          <a:lstStyle/>
          <a:p>
            <a:pPr algn="ctr" rtl="1"/>
            <a:r>
              <a:rPr lang="fa-IR" sz="4000" dirty="0">
                <a:solidFill>
                  <a:schemeClr val="bg2"/>
                </a:solidFill>
                <a:cs typeface="B Titr" panose="00000700000000000000" pitchFamily="2" charset="-78"/>
              </a:rPr>
              <a:t>سرفصل های طرح کارگاه</a:t>
            </a:r>
            <a:endParaRPr lang="en-US" sz="4000" dirty="0">
              <a:solidFill>
                <a:schemeClr val="bg2"/>
              </a:solidFill>
              <a:cs typeface="B Titr" panose="00000700000000000000" pitchFamily="2" charset="-78"/>
            </a:endParaRPr>
          </a:p>
        </p:txBody>
      </p:sp>
      <p:sp>
        <p:nvSpPr>
          <p:cNvPr id="3" name="Content Placeholder 2"/>
          <p:cNvSpPr>
            <a:spLocks noGrp="1"/>
          </p:cNvSpPr>
          <p:nvPr>
            <p:ph idx="1"/>
          </p:nvPr>
        </p:nvSpPr>
        <p:spPr>
          <a:xfrm>
            <a:off x="472440" y="1377244"/>
            <a:ext cx="10972800" cy="4343400"/>
          </a:xfrm>
        </p:spPr>
        <p:txBody>
          <a:bodyPr/>
          <a:lstStyle/>
          <a:p>
            <a:pPr algn="r" rtl="1">
              <a:lnSpc>
                <a:spcPct val="200000"/>
              </a:lnSpc>
            </a:pPr>
            <a:r>
              <a:rPr lang="fa-IR" altLang="en-US" sz="2400" b="1" dirty="0">
                <a:cs typeface="B Nazanin" panose="00000400000000000000" pitchFamily="2" charset="-78"/>
              </a:rPr>
              <a:t>مروری کوتاه بر تاریخچه اخلاق زیست پزشکی در </a:t>
            </a:r>
            <a:r>
              <a:rPr lang="fa-IR" altLang="en-US" sz="2400" b="1" dirty="0" smtClean="0">
                <a:cs typeface="B Nazanin" panose="00000400000000000000" pitchFamily="2" charset="-78"/>
              </a:rPr>
              <a:t>جهان</a:t>
            </a:r>
            <a:endParaRPr lang="en-US" altLang="en-US" sz="2400" b="1" dirty="0" smtClean="0">
              <a:cs typeface="B Nazanin" panose="00000400000000000000" pitchFamily="2" charset="-78"/>
            </a:endParaRPr>
          </a:p>
          <a:p>
            <a:pPr algn="r" rtl="1">
              <a:lnSpc>
                <a:spcPct val="200000"/>
              </a:lnSpc>
            </a:pPr>
            <a:r>
              <a:rPr lang="fa-IR" altLang="en-US" sz="2400" b="1" dirty="0" smtClean="0">
                <a:cs typeface="B Nazanin" panose="00000400000000000000" pitchFamily="2" charset="-78"/>
              </a:rPr>
              <a:t>مروری برتحول </a:t>
            </a:r>
            <a:r>
              <a:rPr lang="fa-IR" altLang="en-US" sz="2400" b="1" dirty="0">
                <a:cs typeface="B Nazanin" panose="00000400000000000000" pitchFamily="2" charset="-78"/>
              </a:rPr>
              <a:t>در </a:t>
            </a:r>
            <a:r>
              <a:rPr lang="fa-IR" altLang="en-US" sz="2400" b="1" dirty="0" smtClean="0">
                <a:cs typeface="B Nazanin" panose="00000400000000000000" pitchFamily="2" charset="-78"/>
              </a:rPr>
              <a:t>اخلاق پزشکی/ </a:t>
            </a:r>
            <a:r>
              <a:rPr lang="fa-IR" altLang="en-US" sz="2400" b="1" dirty="0">
                <a:cs typeface="B Nazanin" panose="00000400000000000000" pitchFamily="2" charset="-78"/>
              </a:rPr>
              <a:t>اخلاق در پژوهش های </a:t>
            </a:r>
            <a:r>
              <a:rPr lang="fa-IR" altLang="en-US" sz="2400" b="1" dirty="0" smtClean="0">
                <a:cs typeface="B Nazanin" panose="00000400000000000000" pitchFamily="2" charset="-78"/>
              </a:rPr>
              <a:t>زیستی در </a:t>
            </a:r>
            <a:r>
              <a:rPr lang="fa-IR" altLang="en-US" sz="2400" b="1" dirty="0">
                <a:cs typeface="B Nazanin" panose="00000400000000000000" pitchFamily="2" charset="-78"/>
              </a:rPr>
              <a:t>دهه های اخیر </a:t>
            </a:r>
            <a:r>
              <a:rPr lang="fa-IR" altLang="en-US" sz="2400" b="1" dirty="0" smtClean="0">
                <a:cs typeface="B Nazanin" panose="00000400000000000000" pitchFamily="2" charset="-78"/>
              </a:rPr>
              <a:t>ایران</a:t>
            </a:r>
          </a:p>
          <a:p>
            <a:pPr algn="r" rtl="1">
              <a:lnSpc>
                <a:spcPct val="200000"/>
              </a:lnSpc>
            </a:pPr>
            <a:r>
              <a:rPr lang="fa-IR" altLang="en-US" sz="2400" b="1" dirty="0">
                <a:cs typeface="B Nazanin" panose="00000400000000000000" pitchFamily="2" charset="-78"/>
              </a:rPr>
              <a:t>مروری بر مفاهیم و  اصول نظری  اخلاق زیست پزشکی </a:t>
            </a:r>
            <a:endParaRPr lang="fa-IR" altLang="en-US" sz="2400" b="1" dirty="0" smtClean="0">
              <a:cs typeface="B Nazanin" panose="00000400000000000000" pitchFamily="2" charset="-78"/>
            </a:endParaRPr>
          </a:p>
          <a:p>
            <a:pPr algn="r" rtl="1">
              <a:lnSpc>
                <a:spcPct val="200000"/>
              </a:lnSpc>
            </a:pPr>
            <a:r>
              <a:rPr lang="fa-IR" altLang="en-US" sz="2400" b="1" dirty="0" smtClean="0">
                <a:cs typeface="B Nazanin" panose="00000400000000000000" pitchFamily="2" charset="-78"/>
              </a:rPr>
              <a:t>مروری برجنبه </a:t>
            </a:r>
            <a:r>
              <a:rPr lang="fa-IR" altLang="en-US" sz="2400" b="1" dirty="0">
                <a:cs typeface="B Nazanin" panose="00000400000000000000" pitchFamily="2" charset="-78"/>
              </a:rPr>
              <a:t>های کاربردی اصول اخلاق زیست پزشکی </a:t>
            </a:r>
            <a:r>
              <a:rPr lang="fa-IR" altLang="en-US" sz="2400" b="1" dirty="0" smtClean="0">
                <a:cs typeface="B Nazanin" panose="00000400000000000000" pitchFamily="2" charset="-78"/>
              </a:rPr>
              <a:t>(</a:t>
            </a:r>
            <a:r>
              <a:rPr lang="fa-IR" altLang="en-US" sz="2400" b="1" dirty="0">
                <a:cs typeface="B Nazanin" panose="00000400000000000000" pitchFamily="2" charset="-78"/>
              </a:rPr>
              <a:t>رضات نامه ، سود و زیان)</a:t>
            </a:r>
          </a:p>
          <a:p>
            <a:pPr algn="r" rtl="1">
              <a:lnSpc>
                <a:spcPct val="200000"/>
              </a:lnSpc>
            </a:pPr>
            <a:r>
              <a:rPr lang="fa-IR" altLang="en-US" sz="2400" b="1" dirty="0">
                <a:cs typeface="B Nazanin" panose="00000400000000000000" pitchFamily="2" charset="-78"/>
              </a:rPr>
              <a:t>راهنماي عمومي اخلاق در </a:t>
            </a:r>
            <a:r>
              <a:rPr lang="fa-IR" altLang="en-US" sz="2400" b="1" dirty="0" smtClean="0">
                <a:cs typeface="B Nazanin" panose="00000400000000000000" pitchFamily="2" charset="-78"/>
              </a:rPr>
              <a:t>پژوهش</a:t>
            </a:r>
          </a:p>
          <a:p>
            <a:pPr algn="r" rtl="1">
              <a:lnSpc>
                <a:spcPct val="200000"/>
              </a:lnSpc>
            </a:pPr>
            <a:endParaRPr lang="en-US" sz="2400" b="1" dirty="0">
              <a:cs typeface="B Nazanin" panose="00000400000000000000" pitchFamily="2" charset="-78"/>
            </a:endParaRPr>
          </a:p>
        </p:txBody>
      </p:sp>
      <p:sp>
        <p:nvSpPr>
          <p:cNvPr id="4" name="Footer Placeholder 3"/>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88E0B933-0760-4D39-AF4C-3E74AE7D720F}" type="slidenum">
              <a:rPr lang="en-GB" altLang="en-US" smtClean="0">
                <a:solidFill>
                  <a:srgbClr val="000000"/>
                </a:solidFill>
              </a:rPr>
              <a:pPr/>
              <a:t>2</a:t>
            </a:fld>
            <a:endParaRPr lang="en-GB" altLang="en-US">
              <a:solidFill>
                <a:srgbClr val="000000"/>
              </a:solidFill>
            </a:endParaRPr>
          </a:p>
        </p:txBody>
      </p:sp>
      <p:sp>
        <p:nvSpPr>
          <p:cNvPr id="6" name="Date Placeholder 5"/>
          <p:cNvSpPr>
            <a:spLocks noGrp="1"/>
          </p:cNvSpPr>
          <p:nvPr>
            <p:ph type="dt" sz="half" idx="12"/>
          </p:nvPr>
        </p:nvSpPr>
        <p:spPr/>
        <p:txBody>
          <a:bodyPr/>
          <a:lstStyle/>
          <a:p>
            <a:fld id="{D9906AD3-1B35-49FC-A63F-F5E2106FBE24}" type="datetime1">
              <a:rPr lang="en-US" altLang="en-US" smtClean="0">
                <a:solidFill>
                  <a:srgbClr val="000000"/>
                </a:solidFill>
              </a:rPr>
              <a:t>12/10/2017</a:t>
            </a:fld>
            <a:endParaRPr lang="en-GB" altLang="en-US">
              <a:solidFill>
                <a:srgbClr val="000000"/>
              </a:solidFill>
            </a:endParaRPr>
          </a:p>
        </p:txBody>
      </p:sp>
    </p:spTree>
    <p:extLst>
      <p:ext uri="{BB962C8B-B14F-4D97-AF65-F5344CB8AC3E}">
        <p14:creationId xmlns:p14="http://schemas.microsoft.com/office/powerpoint/2010/main" val="24860558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244" y="471407"/>
            <a:ext cx="7676443" cy="914400"/>
          </a:xfrm>
        </p:spPr>
        <p:txBody>
          <a:bodyPr/>
          <a:lstStyle/>
          <a:p>
            <a:pPr algn="ctr" rtl="1"/>
            <a:r>
              <a:rPr lang="fa-IR" sz="4000" dirty="0">
                <a:ln w="0"/>
                <a:solidFill>
                  <a:schemeClr val="bg2"/>
                </a:solidFill>
                <a:cs typeface="B Titr" panose="00000700000000000000" pitchFamily="2" charset="-78"/>
              </a:rPr>
              <a:t>ترجمه بيانيه هلسينكي ويرايش سال 2008</a:t>
            </a:r>
          </a:p>
        </p:txBody>
      </p:sp>
      <p:sp>
        <p:nvSpPr>
          <p:cNvPr id="3" name="Content Placeholder 2"/>
          <p:cNvSpPr>
            <a:spLocks noGrp="1"/>
          </p:cNvSpPr>
          <p:nvPr>
            <p:ph idx="1"/>
          </p:nvPr>
        </p:nvSpPr>
        <p:spPr>
          <a:xfrm>
            <a:off x="880533" y="1676401"/>
            <a:ext cx="10701867" cy="4419599"/>
          </a:xfrm>
        </p:spPr>
        <p:txBody>
          <a:bodyPr>
            <a:normAutofit/>
          </a:bodyPr>
          <a:lstStyle/>
          <a:p>
            <a:pPr marL="0" indent="0" algn="ctr" rtl="1">
              <a:buNone/>
            </a:pPr>
            <a:r>
              <a:rPr lang="en-US" sz="1800" b="1" dirty="0" smtClean="0">
                <a:hlinkClick r:id="rId2"/>
              </a:rPr>
              <a:t>http://www.isnet.hbi.ir/web/page.php?slct_pg_id=401&amp;sid=7&amp;slc_lang=fa</a:t>
            </a:r>
            <a:r>
              <a:rPr lang="en-US" sz="1800" b="1" dirty="0" smtClean="0"/>
              <a:t> </a:t>
            </a:r>
          </a:p>
          <a:p>
            <a:pPr algn="r" rtl="1">
              <a:buNone/>
            </a:pPr>
            <a:r>
              <a:rPr lang="fa-IR" sz="1800" b="1" dirty="0" smtClean="0"/>
              <a:t>1- </a:t>
            </a:r>
            <a:r>
              <a:rPr lang="fa-IR" sz="1800" b="1" dirty="0"/>
              <a:t>انجمن جهاني پزشكي، بيانيه هلسينكي را به‌عنوان اعلاميه‌ي اصول اخلاقي در پژوهش‌هاي پزشكي در مورد آزمودني انساني، شامل داده‌ها و نمونه‌هاي انساني قابل شناسائي را تدوين نموده است. اين بيانيه بايد به‌صورت كامل مورد توجه قرار گيرد و هيچ يك از پارگراف‌هاي آن نبايد بدون در نظر گرفتن ساير پاراگراف‌هاي مربوطه مورد استفاده قرار گيرد. </a:t>
            </a:r>
          </a:p>
          <a:p>
            <a:pPr algn="r" rtl="1">
              <a:buNone/>
            </a:pPr>
            <a:r>
              <a:rPr lang="fa-IR" sz="1800" b="1" dirty="0"/>
              <a:t>  2- اگرچه اين بيانيه بايد توسط پزشكان مورد توجه قرار گيرد، انجمن جهاني پزشكي شركت كنندگان در پژوهش‌هاي انساني را به قبول آن ترغيب مي نمايد. </a:t>
            </a:r>
          </a:p>
          <a:p>
            <a:pPr algn="r" rtl="1">
              <a:buNone/>
            </a:pPr>
            <a:r>
              <a:rPr lang="fa-IR" sz="1800" b="1" dirty="0"/>
              <a:t>  3- وظيفه پزشك حفظ و بهبود سلامت بيماران است و دانش و وجدان او به تحقق اين وظيفه اختصاص داده مي‌شود. </a:t>
            </a:r>
          </a:p>
          <a:p>
            <a:pPr algn="r" rtl="1">
              <a:buNone/>
            </a:pPr>
            <a:r>
              <a:rPr lang="fa-IR" sz="1800" b="1" dirty="0"/>
              <a:t>  4- بيانيه ژنو انجمن جهاني پزشكي، پزشكان را با جملاتي از قبيل" سلامت بيمار من اولين مسئوليت من است" متعهد نموده است و كدهاي بين المللي اخلاق پزشكي تصريح مي كنند كه" پزشك بايد در ارائه‌ي مراقبت‌هاي پزشكي بهترين علائق بيمار را در نظر بگيرد ." </a:t>
            </a:r>
          </a:p>
          <a:p>
            <a:pPr algn="r" rtl="1">
              <a:buNone/>
            </a:pPr>
            <a:r>
              <a:rPr lang="fa-IR" sz="1800" b="1" dirty="0"/>
              <a:t>  5- پيشرفت علم پزشكي براساس پژوهش‌هاي انساني است. افرادي كه از نتايج پژوهش‌هاي پزشكي متأثر مي‌شوند بايد دسترسي مناسبي به شركت در پژوهش داشته باشند. </a:t>
            </a:r>
          </a:p>
          <a:p>
            <a:pPr algn="r" rtl="1">
              <a:buNone/>
            </a:pPr>
            <a:r>
              <a:rPr lang="fa-IR" sz="1800" b="1" dirty="0"/>
              <a:t>  6- در پژوهش‌هاي انساني، تندرستي شركت كنندگان در پژوهش بايد بر هر منافع ديگري ارجحيت داشته باشد. </a:t>
            </a:r>
          </a:p>
          <a:p>
            <a:pPr algn="r" rtl="1">
              <a:buNone/>
            </a:pPr>
            <a:endParaRPr lang="en-US" sz="1800" b="1" dirty="0"/>
          </a:p>
        </p:txBody>
      </p:sp>
      <p:sp>
        <p:nvSpPr>
          <p:cNvPr id="4" name="Date Placeholder 3"/>
          <p:cNvSpPr>
            <a:spLocks noGrp="1"/>
          </p:cNvSpPr>
          <p:nvPr>
            <p:ph type="dt" sz="half" idx="10"/>
          </p:nvPr>
        </p:nvSpPr>
        <p:spPr/>
        <p:txBody>
          <a:bodyPr/>
          <a:lstStyle/>
          <a:p>
            <a:fld id="{66ED8FE4-DA76-4B9D-BA34-25A0303D00F2}"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8187367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2268" y="609601"/>
            <a:ext cx="7687732" cy="914400"/>
          </a:xfrm>
        </p:spPr>
        <p:txBody>
          <a:bodyPr/>
          <a:lstStyle/>
          <a:p>
            <a:pPr algn="ctr" rtl="1"/>
            <a:r>
              <a:rPr lang="fa-IR" sz="2400" dirty="0">
                <a:ln w="0"/>
                <a:solidFill>
                  <a:schemeClr val="bg2"/>
                </a:solidFill>
                <a:cs typeface="B Titr" panose="00000700000000000000" pitchFamily="2" charset="-78"/>
              </a:rPr>
              <a:t>ترجمه بيانيه هلسينكي ويرايش سال 2008</a:t>
            </a:r>
          </a:p>
        </p:txBody>
      </p:sp>
      <p:sp>
        <p:nvSpPr>
          <p:cNvPr id="3" name="Content Placeholder 2"/>
          <p:cNvSpPr>
            <a:spLocks noGrp="1"/>
          </p:cNvSpPr>
          <p:nvPr>
            <p:ph idx="1"/>
          </p:nvPr>
        </p:nvSpPr>
        <p:spPr>
          <a:xfrm>
            <a:off x="936978" y="1676401"/>
            <a:ext cx="10645422" cy="4419599"/>
          </a:xfrm>
        </p:spPr>
        <p:txBody>
          <a:bodyPr>
            <a:noAutofit/>
          </a:bodyPr>
          <a:lstStyle/>
          <a:p>
            <a:pPr algn="r">
              <a:buNone/>
            </a:pPr>
            <a:r>
              <a:rPr lang="fa-IR" sz="1600" dirty="0" smtClean="0"/>
              <a:t>7- هدف اوليه از پژوهش‌هاي انساني فهم علل و اثرات بيماري‌ها و بهبود مداخلات پيشگيري، تشخيصي و درماني مي‌باشد. حتي بهترين روش‌هاي جاري بايد به‌وسيله‌ي پژوهش از نظر ايمني، اثربخشي، بازدهي، قابليت دسترسي و كيفيت ارزيابي گردند. </a:t>
            </a:r>
          </a:p>
          <a:p>
            <a:pPr algn="r">
              <a:buNone/>
            </a:pPr>
            <a:r>
              <a:rPr lang="fa-IR" sz="1600" dirty="0" smtClean="0"/>
              <a:t>  8- در پزشكي و پژوهش‌هاي پزشكي اكثر مداخلات داراي خطرات و عوارض مي‌باشند. </a:t>
            </a:r>
          </a:p>
          <a:p>
            <a:pPr algn="r">
              <a:buNone/>
            </a:pPr>
            <a:r>
              <a:rPr lang="fa-IR" sz="1600" dirty="0" smtClean="0"/>
              <a:t>  9- پژوهش پزشكي تابع استانداردهاي اخلاقي است كه احترام به انسان‌ها را تشويق نموده و از سلامت و حقوق آنان حمايت مي‌كند. بعضي جمعيت‌هاي مورد پژوهش اساساً آسيب پذير بوده و نياز به حفاظت خاصي دارند. مانند كساني كه خودشان نمي‌توانند رضايت دهند يا از اقدامي امتناع كنند و نيز كساني كه ممكن است در مقابل فشار و اجبار يا تأثيرات غير قانوني آسيب پذير باشند. </a:t>
            </a:r>
          </a:p>
          <a:p>
            <a:pPr algn="r">
              <a:buNone/>
            </a:pPr>
            <a:r>
              <a:rPr lang="fa-IR" sz="1600" dirty="0" smtClean="0"/>
              <a:t>  10- پزشكان بايد استانداردها و نرم‌هاي حقوقي، قانوني و اخلاقي كشورهاي خود در رابطه با پژوهش‌هاي انساني را مانند استانداردهاي بين المللي بشناسند. هيچ الزام حقوقي، قانوني يا اخلاقي ملي يا بين المللي نبايد حفاظت از افراد مورد پژوهش را كه در اين بيانيه شرح داده شده است را كاهش داده يا حذف نمايد. </a:t>
            </a:r>
          </a:p>
          <a:p>
            <a:pPr algn="r">
              <a:buNone/>
            </a:pPr>
            <a:r>
              <a:rPr lang="fa-IR" sz="1600" dirty="0" smtClean="0"/>
              <a:t>  اصول همه پژوهشهاي پزشكي </a:t>
            </a:r>
          </a:p>
          <a:p>
            <a:pPr algn="r">
              <a:buNone/>
            </a:pPr>
            <a:r>
              <a:rPr lang="fa-IR" sz="1600" dirty="0" smtClean="0"/>
              <a:t>  11- حفاظت از زندگي، سلامتي، كرامت، صداقت، حق خودمختاري، حريم خصوصي و رازداري شركت كنندگان در پژوهش وظيفه پزشكان است. </a:t>
            </a:r>
          </a:p>
          <a:p>
            <a:pPr algn="r">
              <a:buNone/>
            </a:pPr>
            <a:r>
              <a:rPr lang="fa-IR" sz="1600" dirty="0" smtClean="0"/>
              <a:t>  12- پژوهش‌هاي انساني بايد با اصول كلي علمي پذيرفته شده مطابقت داشته و براساس دانش موجود در منابع و متون علمي و با شواهد آزمايشگاهي كافي و مطالعات حيواني متناسب باشند. رفاه حيوانات مورد پژوهش نيز بايد مدنظر قرار گيرد. </a:t>
            </a:r>
          </a:p>
          <a:p>
            <a:pPr algn="r">
              <a:buNone/>
            </a:pPr>
            <a:r>
              <a:rPr lang="fa-IR" sz="1600" dirty="0" smtClean="0"/>
              <a:t>  13- در مورد پژوهش‌هاي پزشكي كه احتمال آسيب به محيط وجود دارد بايد احتياط لازم صورت گيرد. </a:t>
            </a:r>
          </a:p>
          <a:p>
            <a:pPr>
              <a:buNone/>
            </a:pPr>
            <a:endParaRPr lang="en-US" sz="1600" dirty="0"/>
          </a:p>
        </p:txBody>
      </p:sp>
      <p:sp>
        <p:nvSpPr>
          <p:cNvPr id="4" name="Date Placeholder 3"/>
          <p:cNvSpPr>
            <a:spLocks noGrp="1"/>
          </p:cNvSpPr>
          <p:nvPr>
            <p:ph type="dt" sz="half" idx="10"/>
          </p:nvPr>
        </p:nvSpPr>
        <p:spPr/>
        <p:txBody>
          <a:bodyPr/>
          <a:lstStyle/>
          <a:p>
            <a:fld id="{0A943C2D-4C31-4252-B49D-65F865CBC189}"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9939377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4534" y="424912"/>
            <a:ext cx="7687732" cy="914400"/>
          </a:xfrm>
        </p:spPr>
        <p:txBody>
          <a:bodyPr/>
          <a:lstStyle/>
          <a:p>
            <a:pPr algn="ctr" rtl="1"/>
            <a:r>
              <a:rPr lang="fa-IR" sz="2000" dirty="0">
                <a:ln w="0"/>
                <a:solidFill>
                  <a:schemeClr val="bg2"/>
                </a:solidFill>
                <a:cs typeface="B Titr" panose="00000700000000000000" pitchFamily="2" charset="-78"/>
              </a:rPr>
              <a:t>ترجمه بيانيه هلسينكي ويرايش سال 2008</a:t>
            </a:r>
          </a:p>
        </p:txBody>
      </p:sp>
      <p:sp>
        <p:nvSpPr>
          <p:cNvPr id="3" name="Content Placeholder 2"/>
          <p:cNvSpPr>
            <a:spLocks noGrp="1"/>
          </p:cNvSpPr>
          <p:nvPr>
            <p:ph idx="1"/>
          </p:nvPr>
        </p:nvSpPr>
        <p:spPr>
          <a:xfrm>
            <a:off x="993422" y="1676401"/>
            <a:ext cx="10509956" cy="4419599"/>
          </a:xfrm>
        </p:spPr>
        <p:txBody>
          <a:bodyPr>
            <a:normAutofit fontScale="55000" lnSpcReduction="20000"/>
          </a:bodyPr>
          <a:lstStyle/>
          <a:p>
            <a:pPr algn="r" rtl="1">
              <a:buNone/>
            </a:pPr>
            <a:r>
              <a:rPr lang="fa-IR" b="1" dirty="0" smtClean="0"/>
              <a:t>14- طراحي و اجراي هر مطالعه‌ي پژوهشي بر انسان‌ها بايد به وضوح در يك پروتكل پژوهشي توصيف گردد. پروتكل بايد شامل بيان بررسي اخلاقي و استفاده از اصول اين بيانيه باشد. در ضمن اطلاعات مربوط به بودجه، پشتيبان‌ها، آدرس مؤسسات مربوطه، تعارضات منافع، هديه به شركت كنندگان، راه‌هاي درماني و جبران خسارت در صورت آسيب به آنها بايد در پروتوكل موجود باشد. نحوه‌ي دستيابي شركت كنندگان به نتايج مداخله‌اي كه براي آنان سودمند بوده است و يا نياز به مراقبت‌هاي مناسب و منافع آن بايد در پروتوكل مشخص شده باشد. </a:t>
            </a:r>
          </a:p>
          <a:p>
            <a:pPr algn="r" rtl="1">
              <a:buNone/>
            </a:pPr>
            <a:r>
              <a:rPr lang="fa-IR" b="1" dirty="0" smtClean="0"/>
              <a:t>  15- پروتكل تحقيقاتي بايد قبل از انجام مطالعه جهت بررسي، نظردادن و راهنمايي و تصويب به كميته‌ي اخلاق در پژوهش ارسال شود. اين كميته بايد به محقق، پشتيبان تحقيق و ديگر عوامل تحقيق غير وابسته باشد. اين كميته بايد در ضمن آشنايي با استانداردهاي بين المللي، قانون و قواعد كشور يا كشورهايي را كه تحقيق در آن‌ها انجام مي‌شود بداند و اجازه هيچگونه حذف يا كاهشي در محافظت شركت كنندگان كه در اين بيانيه آمده است را ندهد. كميته بايد حق كنترل مطالعه را در حين انجام داشته باشد. محقق بايد اطلاعات لازم مخصوصاً اطلاعات مربوط به عوارض جانبي شديد را داشته باشد. هيچ تغييري در پروتكل بدون بررسي و تصويب كميته نبايد انجام شود. </a:t>
            </a:r>
          </a:p>
          <a:p>
            <a:pPr algn="r" rtl="1">
              <a:buNone/>
            </a:pPr>
            <a:r>
              <a:rPr lang="fa-IR" b="1" dirty="0" smtClean="0"/>
              <a:t>  16- پژوهش‌هاي پزشكي با سوژه‌هاي انساني فقط بايد توسط افرادي كه از نظر علمي صلاحيت و آموزش مناسب را دارند انجام شوند. پژوهش روي بيماران و داوطلبان سالم نياز به نظارت يك پزشك با صلاحيت و يا يك فرد حرفه‌اي در مراقبت‌هاي سلامتي دارد. مسئوليت حفاظت سوژه‌هاي پژوهش با اين افراد است و حتي اگر خود شركت كنندگان رضايت داده باشند نبايد به عهده خودشان گذاشته شود . </a:t>
            </a:r>
          </a:p>
          <a:p>
            <a:pPr algn="r" rtl="1">
              <a:buNone/>
            </a:pPr>
            <a:r>
              <a:rPr lang="fa-IR" b="1" dirty="0" smtClean="0"/>
              <a:t>  17- پژوهش‌هايي كه روي گروه‌ها يا جمعيت‌هاي آسيب پذير انجام مي‌شود بايد به صورتي قابل توجيه برحسب اولويت‌هاي پژوهشي اين جمعيت و پاسخگو به نياز آن‌ها باشد و يا اينكه توجيه قابل قبولي بر استفاده‌ي اين گروه از منافع و نتايج تحقيق وجود داشته باشد. </a:t>
            </a:r>
          </a:p>
          <a:p>
            <a:pPr algn="r" rtl="1">
              <a:buNone/>
            </a:pPr>
            <a:endParaRPr lang="en-US" b="1" dirty="0"/>
          </a:p>
        </p:txBody>
      </p:sp>
      <p:sp>
        <p:nvSpPr>
          <p:cNvPr id="4" name="Date Placeholder 3"/>
          <p:cNvSpPr>
            <a:spLocks noGrp="1"/>
          </p:cNvSpPr>
          <p:nvPr>
            <p:ph type="dt" sz="half" idx="10"/>
          </p:nvPr>
        </p:nvSpPr>
        <p:spPr/>
        <p:txBody>
          <a:bodyPr/>
          <a:lstStyle/>
          <a:p>
            <a:fld id="{00E25B28-FFE5-4281-AF86-844463A22617}"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5471674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33400"/>
            <a:ext cx="8471647" cy="914400"/>
          </a:xfrm>
        </p:spPr>
        <p:txBody>
          <a:bodyPr/>
          <a:lstStyle/>
          <a:p>
            <a:pPr algn="ctr" rtl="1"/>
            <a:r>
              <a:rPr lang="fa-IR" sz="2000" dirty="0">
                <a:ln w="0"/>
                <a:solidFill>
                  <a:schemeClr val="bg2"/>
                </a:solidFill>
                <a:cs typeface="B Titr" panose="00000700000000000000" pitchFamily="2" charset="-78"/>
              </a:rPr>
              <a:t>ترجمه بيانيه هلسينكي ويرايش سال 2008</a:t>
            </a:r>
          </a:p>
        </p:txBody>
      </p:sp>
      <p:sp>
        <p:nvSpPr>
          <p:cNvPr id="3" name="Content Placeholder 2"/>
          <p:cNvSpPr>
            <a:spLocks noGrp="1"/>
          </p:cNvSpPr>
          <p:nvPr>
            <p:ph idx="1"/>
          </p:nvPr>
        </p:nvSpPr>
        <p:spPr>
          <a:xfrm>
            <a:off x="903111" y="1676401"/>
            <a:ext cx="10679289" cy="4419599"/>
          </a:xfrm>
        </p:spPr>
        <p:txBody>
          <a:bodyPr>
            <a:normAutofit fontScale="55000" lnSpcReduction="20000"/>
          </a:bodyPr>
          <a:lstStyle/>
          <a:p>
            <a:pPr algn="r" rtl="1">
              <a:buNone/>
            </a:pPr>
            <a:r>
              <a:rPr lang="fa-IR" b="1" dirty="0" smtClean="0"/>
              <a:t>18- هر پژوهش پزشكي بر سوژه‌هاي انساني بايد از نظر سود و زيان مربوط به شركت كنندگان و يا افراد و جمعيت‌هاي ديگري كه از آن متأثر مي‌شوند بررسي شود . </a:t>
            </a:r>
          </a:p>
          <a:p>
            <a:pPr algn="r" rtl="1">
              <a:buNone/>
            </a:pPr>
            <a:r>
              <a:rPr lang="fa-IR" b="1" dirty="0" smtClean="0"/>
              <a:t>  19- هر كار آزمايي باليني بايد قبل از به‌كارگيري اولين مورد در يك بانك اطلاعاتي ثبت گردد. </a:t>
            </a:r>
          </a:p>
          <a:p>
            <a:pPr algn="r" rtl="1">
              <a:buNone/>
            </a:pPr>
            <a:r>
              <a:rPr lang="fa-IR" b="1" dirty="0" smtClean="0"/>
              <a:t>  20- پزشكان نبايد در پژوهش شركت كنند مگر اينكه مطمئن باشند كه خطرات آن كاملاً ارزيابي شده و مي‌توانند آن‌ها را كنترل نمايند. پزشكان بايد وقتي كه مضار تحقيق بر منافع آن پيشي گرفت، آن را متوقف نمايند. </a:t>
            </a:r>
          </a:p>
          <a:p>
            <a:pPr algn="r" rtl="1">
              <a:buNone/>
            </a:pPr>
            <a:r>
              <a:rPr lang="fa-IR" b="1" dirty="0" smtClean="0"/>
              <a:t>  21- پژوهش پزشكي فقط وقتي بر انسان‌ها انجام مي‌شود كه اهميت موضوع بيش از خطرات آن براي شركت كنندگان باشد. </a:t>
            </a:r>
          </a:p>
          <a:p>
            <a:pPr algn="r" rtl="1">
              <a:buNone/>
            </a:pPr>
            <a:r>
              <a:rPr lang="fa-IR" b="1" dirty="0" smtClean="0"/>
              <a:t>  22- شركت افراد داراي صلاحيت در پژوهش پزشكي بايد داوطلبانه باشد. گرچه ممكن است مشاوره با افراد فاميل يا رهبر (مسئول) آن جمعيت لازم باشد. هيچ فرد داراي صلاحيتي در مطالعه‌ي پژوهشي شركت داده نمي‌شود مگر اينكه آزادانه موافقت نمايد. </a:t>
            </a:r>
          </a:p>
          <a:p>
            <a:pPr algn="r" rtl="1">
              <a:buNone/>
            </a:pPr>
            <a:r>
              <a:rPr lang="fa-IR" b="1" dirty="0" smtClean="0"/>
              <a:t>  23- احتياط‌هاي لازم براي حفاظت حريم شخصي و رازداري اطلاعات شركت كنندگان بايد صورت گيرد و اثر مطالعه بر تماميت فيزيكي، فكري و اجتماعي افراد بايد به حداقل برسد. </a:t>
            </a:r>
          </a:p>
          <a:p>
            <a:pPr algn="r" rtl="1">
              <a:buNone/>
            </a:pPr>
            <a:r>
              <a:rPr lang="fa-IR" b="1" dirty="0" smtClean="0"/>
              <a:t>  24- در پژوهش‌هاي پزشكي، افراد شركت كننده بايد از اهداف، روش‌ها، منابع مالي، تعارضات منافع، مؤسسه پشتيبان محقق، سود وزيان و عوارض بالقوه موجود در مطالعه و هر جنبه‌ي مربوط به مطالعه آگاهي يابند. شركت كنندگان بايد از حق خود براي امتناع از شركت در مطالعه و پس گرفتن رضايت خود درهر زمان بدون جبران آگاه شوند. بايد توجه خاصي به نيازهاي اطلاعاتي شركت كنندگان و روشهاي انتقال اين اطلاعات صورت گيرد. پس از اطمينان از درك افراد از اطلاعات، پزشك يا هر فرد با صلاحيت ديگري بايد رضايت آگاهانه را ترجيحاً به‌صورت كتبي از شركت كنندگان بگيرد. اگر رضايت به‌صورت كتبي بيان نمي شود، بايد به‌صورت رسمي ثبت و گواهي گردد. </a:t>
            </a:r>
          </a:p>
          <a:p>
            <a:pPr algn="r" rtl="1">
              <a:buNone/>
            </a:pPr>
            <a:endParaRPr lang="en-US" b="1" dirty="0"/>
          </a:p>
        </p:txBody>
      </p:sp>
      <p:sp>
        <p:nvSpPr>
          <p:cNvPr id="4" name="Date Placeholder 3"/>
          <p:cNvSpPr>
            <a:spLocks noGrp="1"/>
          </p:cNvSpPr>
          <p:nvPr>
            <p:ph type="dt" sz="half" idx="10"/>
          </p:nvPr>
        </p:nvSpPr>
        <p:spPr/>
        <p:txBody>
          <a:bodyPr/>
          <a:lstStyle/>
          <a:p>
            <a:fld id="{2315B6FD-14D5-408E-AE5E-39CA3296D051}"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6113608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33400"/>
            <a:ext cx="8471647" cy="914400"/>
          </a:xfrm>
        </p:spPr>
        <p:txBody>
          <a:bodyPr/>
          <a:lstStyle/>
          <a:p>
            <a:pPr algn="ctr" rtl="1"/>
            <a:r>
              <a:rPr lang="en-GB" sz="2000" dirty="0">
                <a:ln w="0"/>
                <a:solidFill>
                  <a:schemeClr val="bg2"/>
                </a:solidFill>
                <a:cs typeface="B Titr" panose="00000700000000000000" pitchFamily="2" charset="-78"/>
              </a:rPr>
              <a:t> </a:t>
            </a:r>
            <a:r>
              <a:rPr lang="fa-IR" sz="2000" dirty="0">
                <a:ln w="0"/>
                <a:solidFill>
                  <a:schemeClr val="bg2"/>
                </a:solidFill>
                <a:cs typeface="B Titr" panose="00000700000000000000" pitchFamily="2" charset="-78"/>
              </a:rPr>
              <a:t>ترجمه بيانيه هلسينكي ويرايش سال </a:t>
            </a:r>
            <a:r>
              <a:rPr lang="fa-IR" sz="2000" dirty="0" smtClean="0">
                <a:ln w="0"/>
                <a:solidFill>
                  <a:schemeClr val="bg2"/>
                </a:solidFill>
                <a:cs typeface="B Titr" panose="00000700000000000000" pitchFamily="2" charset="-78"/>
              </a:rPr>
              <a:t>2008</a:t>
            </a:r>
            <a:endParaRPr lang="en-US" sz="2000"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903111" y="1676401"/>
            <a:ext cx="10588977" cy="4419599"/>
          </a:xfrm>
        </p:spPr>
        <p:txBody>
          <a:bodyPr>
            <a:normAutofit fontScale="55000" lnSpcReduction="20000"/>
          </a:bodyPr>
          <a:lstStyle/>
          <a:p>
            <a:pPr algn="r" rtl="1">
              <a:buNone/>
            </a:pPr>
            <a:r>
              <a:rPr lang="fa-IR" b="1" dirty="0" smtClean="0"/>
              <a:t>25- براي انجام پژوهش‌هاي پزشكي با مواد يا داده‌هاي انساني شناخته شده، پزشك بايد براي جمع آوري، آناليز، ذخيره و يا استفاده مجدد از آن‌ها رضايت بگيرد. ممكن است در مواردي كسب رضايت غير ممكن يا غير عملي باشد و يا تهديدي براي اعتبار پژوهش باشد. در اين موارد پژوهش تنها بعد از بررسي و تصويب كميته‌ي اخلاق در پژوهش بايد انجام شود. </a:t>
            </a:r>
          </a:p>
          <a:p>
            <a:pPr algn="r" rtl="1">
              <a:buNone/>
            </a:pPr>
            <a:r>
              <a:rPr lang="fa-IR" b="1" dirty="0" smtClean="0"/>
              <a:t>  26- وقتي رضايت آگاهانه از شركت كنندگان گرفته مي‌شود، پزشك بايد احتياط كند كه آيا شركت كننده در ارتباط با پزشك است يا ممكن است رضايت تحت شرايط تهديد آميزي گرفته شده باشد. در اين موارد رضايت بايد توسط فردي داراي صلاحيت كه كاملاً غيروابسته به اين ارتباط است، اخذ شود. </a:t>
            </a:r>
          </a:p>
          <a:p>
            <a:pPr algn="r" rtl="1">
              <a:buNone/>
            </a:pPr>
            <a:r>
              <a:rPr lang="fa-IR" b="1" dirty="0" smtClean="0"/>
              <a:t>  27- براي شركت كنندگاني كه فاقد ظرفيت هستند، پزشك بايد رضايت آگاهانه را از ولي قانوني آن‌ها بگيرد. اين افراد نبايد وارد مطالعه‌اي شوند كه هيچ سودي براي آن‌ها ندارد مگر اينكه قصد از انجام مطالعه بهبود وضعيت سلامت همان گروه باشد و اين تحقيق نمي‌تواند به جاي آن‌ها با افراد داراي ظرفيت انجام گيرد و تحقيق فقط بايد حداقل ضرر و خطر را داشته باشد. </a:t>
            </a:r>
          </a:p>
          <a:p>
            <a:pPr algn="r" rtl="1">
              <a:buNone/>
            </a:pPr>
            <a:r>
              <a:rPr lang="fa-IR" b="1" dirty="0" smtClean="0"/>
              <a:t>  28- وقتي فردي كه فاقد توانايي و ظرفيت مي‌باشد، قادر به اعلام موافقت خود براي شركت در مطالعه مي‌باشد، پزشك بايد علاوه بر رضايت قيم قانوني او، موافقت وي را نيز بگيرد و به مخالفت اين فرد بايد احترام گذاشته شود . </a:t>
            </a:r>
          </a:p>
          <a:p>
            <a:pPr algn="r" rtl="1">
              <a:buNone/>
            </a:pPr>
            <a:r>
              <a:rPr lang="fa-IR" b="1" dirty="0" smtClean="0"/>
              <a:t>  29- پژوهشي كه برروي افرادي انجام مي‌شود كه از نظر فيزيكي يا عقلي قادر به دادن رضايت نيستند مثل بيماران بيهوش، فقط وقتي انجام مي‌شود كه اين وضعيت فيزيكي يا عقلي مانع از دادن رضايت آگاهانه، مشخصه‌ي لازم براي جمعيت مورد پژوهش باشد. در چنين شرايطي محقق بايد رضايت را از قيم قانوني آن‌ها بگيرد. اگر چنين فردي در دسترس نيست و اگر امكان به تأخير انداختن مطالعه وجود ندارد، مطالعه بدون رضايت آگاهانه ادامه يافته و دلايل و شرايط آن در پروتوكل بيان شده و توسط كميته‌ي اخلاق تصويب آن انجام مي‌شود. رضايت براي ادامه‌ي تحقيق هرچه زودتر در صورت امكان از شركت كننده يا ولي قانوني وي گرفته مي‌شود. </a:t>
            </a:r>
          </a:p>
          <a:p>
            <a:pPr algn="r" rtl="1">
              <a:buNone/>
            </a:pPr>
            <a:endParaRPr lang="en-US" b="1" dirty="0"/>
          </a:p>
        </p:txBody>
      </p:sp>
      <p:sp>
        <p:nvSpPr>
          <p:cNvPr id="4" name="Date Placeholder 3"/>
          <p:cNvSpPr>
            <a:spLocks noGrp="1"/>
          </p:cNvSpPr>
          <p:nvPr>
            <p:ph type="dt" sz="half" idx="10"/>
          </p:nvPr>
        </p:nvSpPr>
        <p:spPr/>
        <p:txBody>
          <a:bodyPr/>
          <a:lstStyle/>
          <a:p>
            <a:fld id="{3B9BFBF7-C685-4D75-B50C-67D08E342204}"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7911752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33400"/>
            <a:ext cx="8471647" cy="914400"/>
          </a:xfrm>
        </p:spPr>
        <p:txBody>
          <a:bodyPr/>
          <a:lstStyle/>
          <a:p>
            <a:pPr algn="ctr" rtl="1"/>
            <a:r>
              <a:rPr lang="en-GB" sz="2000" dirty="0">
                <a:ln w="0"/>
                <a:solidFill>
                  <a:schemeClr val="bg2"/>
                </a:solidFill>
                <a:cs typeface="B Titr" panose="00000700000000000000" pitchFamily="2" charset="-78"/>
              </a:rPr>
              <a:t> </a:t>
            </a:r>
            <a:r>
              <a:rPr lang="fa-IR" sz="2000" dirty="0">
                <a:ln w="0"/>
                <a:solidFill>
                  <a:schemeClr val="bg2"/>
                </a:solidFill>
                <a:cs typeface="B Titr" panose="00000700000000000000" pitchFamily="2" charset="-78"/>
              </a:rPr>
              <a:t>ترجمه بيانيه هلسينكي ويرايش سال 2008</a:t>
            </a:r>
          </a:p>
        </p:txBody>
      </p:sp>
      <p:sp>
        <p:nvSpPr>
          <p:cNvPr id="3" name="Content Placeholder 2"/>
          <p:cNvSpPr>
            <a:spLocks noGrp="1"/>
          </p:cNvSpPr>
          <p:nvPr>
            <p:ph idx="1"/>
          </p:nvPr>
        </p:nvSpPr>
        <p:spPr>
          <a:xfrm>
            <a:off x="948267" y="1676401"/>
            <a:ext cx="10634133" cy="4419599"/>
          </a:xfrm>
        </p:spPr>
        <p:txBody>
          <a:bodyPr>
            <a:normAutofit fontScale="62500" lnSpcReduction="20000"/>
          </a:bodyPr>
          <a:lstStyle/>
          <a:p>
            <a:pPr algn="r" rtl="1">
              <a:buNone/>
            </a:pPr>
            <a:r>
              <a:rPr lang="fa-IR" b="1" dirty="0" smtClean="0"/>
              <a:t>30- نويسندگان، سردبيرها و ناشران همگي تعهدات اخلاقي درمورد انتشار نتايج تحقيق دارند. نويسندگان موظفند نتايج را در دسترس شركت كنندگان تحقيق قرارداده و مسئول كامل بودن و صحت گزارشات خود هستند. آن‌ها بايد دستورالعمل‌هاي پذيرفته شده براي گزارش اخلاقي را رعايت نمايند. نتيجه‌ي منفي و غير قطعي نيز مانند نتايج مثبت بايد منتشر شوند و يا به طريق ديگري در دسترس عموم قرار گيرند. منبع مالي، آدرس مؤسسات، و تعارضات منافع بايد در انتشارات به وضوح بيان شوند. گزارش پژوهش‌هاي غير موافق با اصول اين بيانيه نبايد براي انتشار پذيرفته شوند. </a:t>
            </a:r>
          </a:p>
          <a:p>
            <a:pPr algn="r" rtl="1">
              <a:buNone/>
            </a:pPr>
            <a:r>
              <a:rPr lang="fa-IR" b="1" dirty="0" smtClean="0"/>
              <a:t>  31- اصول كلي براي پژوهش‌هاي پزشكي همراه با مراقبت‌هاي پزشكي </a:t>
            </a:r>
          </a:p>
          <a:p>
            <a:pPr algn="r" rtl="1">
              <a:buNone/>
            </a:pPr>
            <a:r>
              <a:rPr lang="fa-IR" b="1" dirty="0" smtClean="0"/>
              <a:t>  32- پزشك ممكن است پژوهش‌هاي پزشكي را همراه با مراقبت‌هاي پزشكي تنها جهت گسترش علم انجام دهد. اين تحقيقات با توجه به ارزش پيشگيري، تشخيصي و درماني توجيه مي‌شوند و پزشك بايد دليل كافي مبني بر عدم تأثير سوء پژوهش بر بيماران شركت كننده را ارائه نمايد. </a:t>
            </a:r>
          </a:p>
          <a:p>
            <a:pPr algn="r" rtl="1">
              <a:buNone/>
            </a:pPr>
            <a:r>
              <a:rPr lang="fa-IR" b="1" dirty="0" smtClean="0"/>
              <a:t>  33- منافع، خطرات، عوارض و تأثير يك مداخله جديد بايد در مقابل بهترين مداخله رايج بررسي شود، به جز در موارد زير: </a:t>
            </a:r>
          </a:p>
          <a:p>
            <a:pPr algn="r" rtl="1">
              <a:buNone/>
            </a:pPr>
            <a:r>
              <a:rPr lang="fa-IR" b="1" dirty="0" smtClean="0"/>
              <a:t>  34- استفاده از پلاسبو و يا عدم درمان در مطالعاتي پذيرفته است كه درمان رايج ثابت شده‌اي وجود نداشته باشد يا به اجبار و دلايل علمي متدولوژيك استفاده از پلاسبو براي تعيين اثربخشي يا ايمني يك مداخله لازم است و بيماراني كه پلاسبو دريافت مي‌كنند يا تحت هيچ درماني نيستند، متحمل هيچ خطر جدي يا ضرر غير قابل برگشتي نمي شوند. مراقبت شديد براي اجتناب از سوءاستفاده ازاين موارد بايد صورت گيرد. </a:t>
            </a:r>
          </a:p>
          <a:p>
            <a:pPr algn="r" rtl="1">
              <a:buNone/>
            </a:pPr>
            <a:endParaRPr lang="en-US" b="1" dirty="0"/>
          </a:p>
        </p:txBody>
      </p:sp>
      <p:sp>
        <p:nvSpPr>
          <p:cNvPr id="4" name="Date Placeholder 3"/>
          <p:cNvSpPr>
            <a:spLocks noGrp="1"/>
          </p:cNvSpPr>
          <p:nvPr>
            <p:ph type="dt" sz="half" idx="10"/>
          </p:nvPr>
        </p:nvSpPr>
        <p:spPr/>
        <p:txBody>
          <a:bodyPr/>
          <a:lstStyle/>
          <a:p>
            <a:fld id="{F87568A1-ECDC-4F07-AA79-ADB4FA396870}"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22170247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33400"/>
            <a:ext cx="8471647" cy="914400"/>
          </a:xfrm>
        </p:spPr>
        <p:txBody>
          <a:bodyPr/>
          <a:lstStyle/>
          <a:p>
            <a:pPr algn="ctr" rtl="1"/>
            <a:r>
              <a:rPr lang="fa-IR" sz="2000" dirty="0">
                <a:ln w="0"/>
                <a:solidFill>
                  <a:schemeClr val="bg2"/>
                </a:solidFill>
                <a:cs typeface="B Titr" panose="00000700000000000000" pitchFamily="2" charset="-78"/>
              </a:rPr>
              <a:t>ترجمه بيانيه هلسينكي ويرايش سال 2008</a:t>
            </a:r>
          </a:p>
        </p:txBody>
      </p:sp>
      <p:sp>
        <p:nvSpPr>
          <p:cNvPr id="3" name="Content Placeholder 2"/>
          <p:cNvSpPr>
            <a:spLocks noGrp="1"/>
          </p:cNvSpPr>
          <p:nvPr>
            <p:ph idx="1"/>
          </p:nvPr>
        </p:nvSpPr>
        <p:spPr>
          <a:xfrm>
            <a:off x="959556" y="1676401"/>
            <a:ext cx="10622844" cy="4419599"/>
          </a:xfrm>
        </p:spPr>
        <p:txBody>
          <a:bodyPr/>
          <a:lstStyle/>
          <a:p>
            <a:pPr algn="r" rtl="1">
              <a:buNone/>
            </a:pPr>
            <a:r>
              <a:rPr lang="fa-IR" sz="2000" b="1" dirty="0" smtClean="0"/>
              <a:t>35- در پايان مطالعه، شركت كنندگان حق دارند كه از نتيجه‌ي مطالعه آگاه شده و در منافع حاصل از نتايج مثل دسترسي به مداخلاتي كه طبق مطالعه، سودمند شناخته شده‌اند يا مراقبت‌ها و منافع مناسب ديگر سهيم باشند. </a:t>
            </a:r>
          </a:p>
          <a:p>
            <a:pPr algn="r" rtl="1">
              <a:buNone/>
            </a:pPr>
            <a:r>
              <a:rPr lang="fa-IR" sz="2000" b="1" dirty="0" smtClean="0"/>
              <a:t>  36- پزشك بايد بيمار را كاملاً از جنبه‌هاي مراقبت مربوط به تحقيق آگاه سازد. امتناع بيمار از شركت در يك مطالعه يا تصميم بيمار در كناره‌گيري از مطالعه هرگز نبايد بر روابط پزشك و بيمار تأثير بگذارد. </a:t>
            </a:r>
          </a:p>
          <a:p>
            <a:pPr algn="r" rtl="1">
              <a:buNone/>
            </a:pPr>
            <a:r>
              <a:rPr lang="fa-IR" sz="2000" b="1" dirty="0" smtClean="0"/>
              <a:t>  37- در درمان يك بيمار، در صورتيكه هيچ مداخله‌ي ثابت شده‌اي وجود ندارد و يا اگر وجود دارد مؤثر نيست، پزشك بعد از بررسي نظر متخصص، با رضايت آگاهانه از بيمار يا قيم قانوني او، ممكن است چنانچه فكر مي‌كند مداخله ثابت نشده‌اي باعث حفظ زندگي بيمار، بهبود و يا كاهش آلام بيمار مي شود، آن را مورد استفاده قرار دهد. در همه‌ي موارد، اطلاعات جديد بايد گزارش شده و در صورت مناسب بودن در اختيار عموم قرار گيرد.  </a:t>
            </a:r>
            <a:endParaRPr lang="fa-IR" sz="2000" b="1" dirty="0"/>
          </a:p>
        </p:txBody>
      </p:sp>
      <p:sp>
        <p:nvSpPr>
          <p:cNvPr id="4" name="Date Placeholder 3"/>
          <p:cNvSpPr>
            <a:spLocks noGrp="1"/>
          </p:cNvSpPr>
          <p:nvPr>
            <p:ph type="dt" sz="half" idx="10"/>
          </p:nvPr>
        </p:nvSpPr>
        <p:spPr/>
        <p:txBody>
          <a:bodyPr/>
          <a:lstStyle/>
          <a:p>
            <a:fld id="{CCB077C6-A9BF-4821-9FFF-19BDCE87D9DC}"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3392797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rtl="1" fontAlgn="auto">
              <a:spcAft>
                <a:spcPts val="0"/>
              </a:spcAft>
              <a:defRPr/>
            </a:pPr>
            <a:r>
              <a:rPr lang="fa-IR" dirty="0">
                <a:ln w="0"/>
                <a:solidFill>
                  <a:schemeClr val="bg2"/>
                </a:solidFill>
                <a:cs typeface="B Titr" panose="00000700000000000000" pitchFamily="2" charset="-78"/>
              </a:rPr>
              <a:t>تاریخچه اخلاق پزشکی نوین‌</a:t>
            </a:r>
            <a:endParaRPr lang="en-US" altLang="en-US" b="1" dirty="0"/>
          </a:p>
        </p:txBody>
      </p:sp>
      <p:sp>
        <p:nvSpPr>
          <p:cNvPr id="28675" name="Content Placeholder 2"/>
          <p:cNvSpPr>
            <a:spLocks noGrp="1"/>
          </p:cNvSpPr>
          <p:nvPr>
            <p:ph idx="1"/>
          </p:nvPr>
        </p:nvSpPr>
        <p:spPr/>
        <p:txBody>
          <a:bodyPr/>
          <a:lstStyle/>
          <a:p>
            <a:pPr algn="just" rtl="1" eaLnBrk="1" hangingPunct="1"/>
            <a:r>
              <a:rPr lang="fa-IR" altLang="en-US" sz="2800" dirty="0">
                <a:cs typeface="B Nazanin" panose="00000400000000000000" pitchFamily="2" charset="-78"/>
              </a:rPr>
              <a:t>گزارش</a:t>
            </a:r>
            <a:r>
              <a:rPr lang="fa-IR" altLang="en-US" sz="2800" b="1" dirty="0">
                <a:solidFill>
                  <a:srgbClr val="FF0000"/>
                </a:solidFill>
                <a:cs typeface="B Nazanin" panose="00000400000000000000" pitchFamily="2" charset="-78"/>
              </a:rPr>
              <a:t> بلمونت </a:t>
            </a:r>
            <a:r>
              <a:rPr lang="fa-IR" altLang="en-US" sz="2800" dirty="0">
                <a:cs typeface="B Nazanin" panose="00000400000000000000" pitchFamily="2" charset="-78"/>
              </a:rPr>
              <a:t>در سال 1979: تاسیس کمیته های اخلاق</a:t>
            </a:r>
          </a:p>
          <a:p>
            <a:pPr algn="just" rtl="1" eaLnBrk="1" hangingPunct="1"/>
            <a:r>
              <a:rPr lang="fa-IR" altLang="en-US" sz="2800" b="1" dirty="0">
                <a:solidFill>
                  <a:srgbClr val="FF0000"/>
                </a:solidFill>
                <a:cs typeface="B Nazanin" panose="00000400000000000000" pitchFamily="2" charset="-78"/>
              </a:rPr>
              <a:t>اهم نکات این سه بیانیه:</a:t>
            </a:r>
          </a:p>
          <a:p>
            <a:pPr marL="514350" indent="-514350" algn="just" rtl="1" eaLnBrk="1" hangingPunct="1">
              <a:buFont typeface="+mj-lt"/>
              <a:buAutoNum type="arabicPeriod"/>
            </a:pPr>
            <a:r>
              <a:rPr lang="fa-IR" altLang="en-US" sz="2800" dirty="0">
                <a:cs typeface="B Nazanin" panose="00000400000000000000" pitchFamily="2" charset="-78"/>
              </a:rPr>
              <a:t>احترام به </a:t>
            </a:r>
            <a:r>
              <a:rPr lang="fa-IR" altLang="en-US" sz="2800" b="1" dirty="0">
                <a:solidFill>
                  <a:srgbClr val="FF0000"/>
                </a:solidFill>
                <a:cs typeface="B Nazanin" panose="00000400000000000000" pitchFamily="2" charset="-78"/>
              </a:rPr>
              <a:t>اتونومی</a:t>
            </a:r>
            <a:r>
              <a:rPr lang="fa-IR" altLang="en-US" sz="2800" dirty="0">
                <a:cs typeface="B Nazanin" panose="00000400000000000000" pitchFamily="2" charset="-78"/>
              </a:rPr>
              <a:t> بیماران: در پذیرش یا رد ورود به مطالعه، حفاظت از اشخاصی که قادر به تصمیم گیری نیستند، اخذ رضایت آگاهانه و رازداری است</a:t>
            </a:r>
          </a:p>
          <a:p>
            <a:pPr marL="514350" indent="-514350" algn="just" rtl="1" eaLnBrk="1" hangingPunct="1">
              <a:buFont typeface="+mj-lt"/>
              <a:buAutoNum type="arabicPeriod"/>
            </a:pPr>
            <a:r>
              <a:rPr lang="fa-IR" altLang="en-US" sz="2800" dirty="0">
                <a:cs typeface="B Nazanin" panose="00000400000000000000" pitchFamily="2" charset="-78"/>
              </a:rPr>
              <a:t>سود رسانی: نسبت </a:t>
            </a:r>
            <a:r>
              <a:rPr lang="fa-IR" altLang="en-US" sz="2800" b="1" dirty="0">
                <a:solidFill>
                  <a:srgbClr val="FF0000"/>
                </a:solidFill>
                <a:cs typeface="B Nazanin" panose="00000400000000000000" pitchFamily="2" charset="-78"/>
              </a:rPr>
              <a:t>سود/زیان</a:t>
            </a:r>
            <a:r>
              <a:rPr lang="fa-IR" altLang="en-US" sz="2800" dirty="0">
                <a:cs typeface="B Nazanin" panose="00000400000000000000" pitchFamily="2" charset="-78"/>
              </a:rPr>
              <a:t>، برقراری تعادل میان فواید و زیانهای پژوهش، اصل ضررنرساندن</a:t>
            </a:r>
          </a:p>
          <a:p>
            <a:pPr marL="514350" indent="-514350" algn="just" rtl="1" eaLnBrk="1" hangingPunct="1">
              <a:buFont typeface="+mj-lt"/>
              <a:buAutoNum type="arabicPeriod"/>
            </a:pPr>
            <a:r>
              <a:rPr lang="fa-IR" altLang="en-US" sz="2800" b="1" dirty="0">
                <a:solidFill>
                  <a:srgbClr val="FF0000"/>
                </a:solidFill>
                <a:cs typeface="B Nazanin" panose="00000400000000000000" pitchFamily="2" charset="-78"/>
              </a:rPr>
              <a:t>عدالت</a:t>
            </a:r>
            <a:r>
              <a:rPr lang="fa-IR" altLang="en-US" sz="2800" dirty="0">
                <a:cs typeface="B Nazanin" panose="00000400000000000000" pitchFamily="2" charset="-78"/>
              </a:rPr>
              <a:t>: توزیع عادلانه بارها و سود پژوهش، ممنوعیت بهره کشی از افراد آسیب پذیر به واسطه ورود  </a:t>
            </a:r>
            <a:endParaRPr lang="en-US" altLang="en-US" sz="2800" dirty="0">
              <a:cs typeface="B Nazanin" panose="00000400000000000000" pitchFamily="2" charset="-78"/>
            </a:endParaRPr>
          </a:p>
          <a:p>
            <a:pPr algn="just" rtl="1" eaLnBrk="1" hangingPunct="1"/>
            <a:endParaRPr lang="en-US" altLang="en-US" sz="2800" dirty="0">
              <a:cs typeface="B Nazanin" panose="00000400000000000000" pitchFamily="2" charset="-78"/>
            </a:endParaRPr>
          </a:p>
        </p:txBody>
      </p:sp>
      <p:sp>
        <p:nvSpPr>
          <p:cNvPr id="8196"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638623E9-D118-41FD-889E-12F68D460864}" type="slidenum">
              <a:rPr lang="es-ES" altLang="en-US" b="0">
                <a:latin typeface="Arial" panose="020B0604020202020204" pitchFamily="34" charset="0"/>
              </a:rPr>
              <a:pPr eaLnBrk="1" hangingPunct="1">
                <a:spcBef>
                  <a:spcPct val="0"/>
                </a:spcBef>
                <a:buFontTx/>
                <a:buNone/>
              </a:pPr>
              <a:t>27</a:t>
            </a:fld>
            <a:endParaRPr lang="es-ES" altLang="en-US" b="0">
              <a:latin typeface="Arial" panose="020B0604020202020204" pitchFamily="34" charset="0"/>
            </a:endParaRPr>
          </a:p>
        </p:txBody>
      </p:sp>
      <p:sp>
        <p:nvSpPr>
          <p:cNvPr id="2" name="Date Placeholder 1"/>
          <p:cNvSpPr>
            <a:spLocks noGrp="1"/>
          </p:cNvSpPr>
          <p:nvPr>
            <p:ph type="dt" sz="half" idx="12"/>
          </p:nvPr>
        </p:nvSpPr>
        <p:spPr/>
        <p:txBody>
          <a:bodyPr/>
          <a:lstStyle/>
          <a:p>
            <a:fld id="{DF0A2E7E-83CE-4D0C-BA54-9A1E834EAFD3}"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38024908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rtl="1" fontAlgn="auto">
              <a:spcAft>
                <a:spcPts val="0"/>
              </a:spcAft>
              <a:defRPr/>
            </a:pPr>
            <a:r>
              <a:rPr lang="fa-IR" altLang="en-US" sz="2800" b="1" dirty="0">
                <a:solidFill>
                  <a:srgbClr val="000000"/>
                </a:solidFill>
                <a:cs typeface="B Titr" panose="00000700000000000000" pitchFamily="2" charset="-78"/>
              </a:rPr>
              <a:t>بیانیه مشترک </a:t>
            </a:r>
            <a:r>
              <a:rPr lang="en-US" altLang="en-US" sz="2800" b="1" dirty="0">
                <a:solidFill>
                  <a:srgbClr val="000000"/>
                </a:solidFill>
                <a:cs typeface="B Titr" panose="00000700000000000000" pitchFamily="2" charset="-78"/>
              </a:rPr>
              <a:t>Good Clinical Practice (1974-1978)</a:t>
            </a:r>
          </a:p>
        </p:txBody>
      </p:sp>
      <p:sp>
        <p:nvSpPr>
          <p:cNvPr id="29699" name="Content Placeholder 2"/>
          <p:cNvSpPr>
            <a:spLocks noGrp="1"/>
          </p:cNvSpPr>
          <p:nvPr>
            <p:ph idx="1"/>
          </p:nvPr>
        </p:nvSpPr>
        <p:spPr>
          <a:xfrm>
            <a:off x="609600" y="1447800"/>
            <a:ext cx="10972800" cy="4575810"/>
          </a:xfrm>
        </p:spPr>
        <p:txBody>
          <a:bodyPr/>
          <a:lstStyle/>
          <a:p>
            <a:pPr algn="just" rtl="1" eaLnBrk="1" hangingPunct="1"/>
            <a:endParaRPr lang="en-US" altLang="en-US" sz="2800" b="1" dirty="0">
              <a:cs typeface="B Nazanin" panose="00000400000000000000" pitchFamily="2" charset="-78"/>
            </a:endParaRPr>
          </a:p>
          <a:p>
            <a:pPr marL="514350" indent="-514350" algn="just" rtl="1" eaLnBrk="1" hangingPunct="1">
              <a:buFont typeface="+mj-lt"/>
              <a:buAutoNum type="arabicPeriod"/>
            </a:pPr>
            <a:r>
              <a:rPr lang="fa-IR" altLang="en-US" sz="2800" b="1" dirty="0" smtClean="0">
                <a:cs typeface="B Nazanin" panose="00000400000000000000" pitchFamily="2" charset="-78"/>
              </a:rPr>
              <a:t>تاییدیه کمیته اخلاق 1981</a:t>
            </a:r>
            <a:endParaRPr lang="en-US" altLang="en-US" sz="2800" b="1" dirty="0" smtClean="0">
              <a:cs typeface="B Nazanin" panose="00000400000000000000" pitchFamily="2" charset="-78"/>
            </a:endParaRPr>
          </a:p>
          <a:p>
            <a:pPr marL="514350" indent="-514350" algn="just" rtl="1" eaLnBrk="1" hangingPunct="1">
              <a:buFont typeface="+mj-lt"/>
              <a:buAutoNum type="arabicPeriod"/>
            </a:pPr>
            <a:r>
              <a:rPr lang="fa-IR" altLang="en-US" sz="2800" b="1" dirty="0" smtClean="0">
                <a:cs typeface="B Nazanin" panose="00000400000000000000" pitchFamily="2" charset="-78"/>
              </a:rPr>
              <a:t>پایبندی </a:t>
            </a:r>
            <a:r>
              <a:rPr lang="fa-IR" altLang="en-US" sz="2800" b="1" dirty="0">
                <a:cs typeface="B Nazanin" panose="00000400000000000000" pitchFamily="2" charset="-78"/>
              </a:rPr>
              <a:t>به بیانیه هلسینکی</a:t>
            </a:r>
            <a:endParaRPr lang="en-US" altLang="en-US" sz="2800" b="1" dirty="0">
              <a:cs typeface="B Nazanin" panose="00000400000000000000" pitchFamily="2" charset="-78"/>
            </a:endParaRPr>
          </a:p>
          <a:p>
            <a:pPr marL="514350" indent="-514350" algn="just" rtl="1" eaLnBrk="1" hangingPunct="1">
              <a:buFont typeface="+mj-lt"/>
              <a:buAutoNum type="arabicPeriod"/>
            </a:pPr>
            <a:r>
              <a:rPr lang="fa-IR" altLang="en-US" sz="2800" b="1" dirty="0">
                <a:cs typeface="B Nazanin" panose="00000400000000000000" pitchFamily="2" charset="-78"/>
              </a:rPr>
              <a:t>اخذ رضایت آگاهانه از بیماران مطابق با راهنمای </a:t>
            </a:r>
            <a:r>
              <a:rPr lang="en-US" altLang="en-US" sz="2800" b="1" dirty="0">
                <a:cs typeface="B Nazanin" panose="00000400000000000000" pitchFamily="2" charset="-78"/>
              </a:rPr>
              <a:t>GCP</a:t>
            </a:r>
            <a:r>
              <a:rPr lang="fa-IR" altLang="en-US" sz="2800" b="1" dirty="0">
                <a:cs typeface="B Nazanin" panose="00000400000000000000" pitchFamily="2" charset="-78"/>
              </a:rPr>
              <a:t> که شامل تعهدات  اسپانسرها و محققین، راهنما در موارد بروز عارضه جانبی جدی</a:t>
            </a:r>
            <a:endParaRPr lang="en-US" altLang="en-US" sz="2800" b="1" dirty="0">
              <a:cs typeface="B Nazanin" panose="00000400000000000000" pitchFamily="2" charset="-78"/>
            </a:endParaRPr>
          </a:p>
          <a:p>
            <a:pPr marL="514350" indent="-514350" algn="just" rtl="1" eaLnBrk="1" hangingPunct="1">
              <a:buFont typeface="+mj-lt"/>
              <a:buAutoNum type="arabicPeriod"/>
            </a:pPr>
            <a:r>
              <a:rPr lang="fa-IR" altLang="en-US" sz="2800" b="1" dirty="0">
                <a:cs typeface="B Nazanin" panose="00000400000000000000" pitchFamily="2" charset="-78"/>
              </a:rPr>
              <a:t>لزوم کنترل کیفیت مطالعه</a:t>
            </a:r>
            <a:endParaRPr lang="en-US" altLang="en-US" sz="2800" b="1" dirty="0">
              <a:cs typeface="B Nazanin" panose="00000400000000000000" pitchFamily="2" charset="-78"/>
            </a:endParaRPr>
          </a:p>
          <a:p>
            <a:pPr marL="514350" indent="-514350" algn="just" rtl="1" eaLnBrk="1" hangingPunct="1">
              <a:buFont typeface="+mj-lt"/>
              <a:buAutoNum type="arabicPeriod"/>
            </a:pPr>
            <a:r>
              <a:rPr lang="fa-IR" altLang="en-US" sz="2800" b="1" dirty="0">
                <a:cs typeface="B Nazanin" panose="00000400000000000000" pitchFamily="2" charset="-78"/>
              </a:rPr>
              <a:t>تعریف شرایط خاص برای انجام پژوهش بر روی افراد آسیب پذیر به خصوص در مطالعاتی که سود مستقیم ندارد. </a:t>
            </a:r>
          </a:p>
          <a:p>
            <a:pPr algn="just" rtl="1" eaLnBrk="1" hangingPunct="1"/>
            <a:endParaRPr lang="en-US" altLang="en-US" sz="2800" b="1" dirty="0">
              <a:cs typeface="B Nazanin" panose="00000400000000000000" pitchFamily="2" charset="-78"/>
            </a:endParaRPr>
          </a:p>
        </p:txBody>
      </p:sp>
      <p:sp>
        <p:nvSpPr>
          <p:cNvPr id="9220"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309E5AE4-2E4C-4EC9-B32E-894BC1EA5FA5}" type="slidenum">
              <a:rPr lang="es-ES" altLang="en-US" b="0">
                <a:latin typeface="Arial" panose="020B0604020202020204" pitchFamily="34" charset="0"/>
              </a:rPr>
              <a:pPr eaLnBrk="1" hangingPunct="1">
                <a:spcBef>
                  <a:spcPct val="0"/>
                </a:spcBef>
                <a:buFontTx/>
                <a:buNone/>
              </a:pPr>
              <a:t>28</a:t>
            </a:fld>
            <a:endParaRPr lang="es-ES" altLang="en-US" b="0">
              <a:latin typeface="Arial" panose="020B0604020202020204" pitchFamily="34" charset="0"/>
            </a:endParaRPr>
          </a:p>
        </p:txBody>
      </p:sp>
      <p:sp>
        <p:nvSpPr>
          <p:cNvPr id="2" name="Date Placeholder 1"/>
          <p:cNvSpPr>
            <a:spLocks noGrp="1"/>
          </p:cNvSpPr>
          <p:nvPr>
            <p:ph type="dt" sz="half" idx="12"/>
          </p:nvPr>
        </p:nvSpPr>
        <p:spPr/>
        <p:txBody>
          <a:bodyPr/>
          <a:lstStyle/>
          <a:p>
            <a:fld id="{F25CFDFE-5B24-432E-AC0C-7E827B5C0B35}"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9619271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1912" y="2012245"/>
            <a:ext cx="9606844" cy="2209800"/>
          </a:xfrm>
        </p:spPr>
        <p:txBody>
          <a:bodyPr/>
          <a:lstStyle/>
          <a:p>
            <a:pPr algn="ctr" rtl="1"/>
            <a:r>
              <a:rPr lang="fa-IR" sz="3200" b="1" dirty="0" smtClean="0">
                <a:solidFill>
                  <a:schemeClr val="bg1"/>
                </a:solidFill>
                <a:cs typeface="B Titr" panose="00000700000000000000" pitchFamily="2" charset="-78"/>
              </a:rPr>
              <a:t>مروری بر تحول </a:t>
            </a:r>
            <a:r>
              <a:rPr lang="fa-IR" sz="3200" b="1" dirty="0">
                <a:solidFill>
                  <a:schemeClr val="bg1"/>
                </a:solidFill>
                <a:cs typeface="B Titr" panose="00000700000000000000" pitchFamily="2" charset="-78"/>
              </a:rPr>
              <a:t>در </a:t>
            </a:r>
            <a:r>
              <a:rPr lang="fa-IR" sz="3200" b="1" dirty="0" smtClean="0">
                <a:solidFill>
                  <a:schemeClr val="bg1"/>
                </a:solidFill>
                <a:cs typeface="B Titr" panose="00000700000000000000" pitchFamily="2" charset="-78"/>
              </a:rPr>
              <a:t/>
            </a:r>
            <a:br>
              <a:rPr lang="fa-IR" sz="3200" b="1" dirty="0" smtClean="0">
                <a:solidFill>
                  <a:schemeClr val="bg1"/>
                </a:solidFill>
                <a:cs typeface="B Titr" panose="00000700000000000000" pitchFamily="2" charset="-78"/>
              </a:rPr>
            </a:br>
            <a:r>
              <a:rPr lang="fa-IR" sz="3200" b="1" dirty="0" smtClean="0">
                <a:solidFill>
                  <a:schemeClr val="bg1"/>
                </a:solidFill>
                <a:cs typeface="B Titr" panose="00000700000000000000" pitchFamily="2" charset="-78"/>
              </a:rPr>
              <a:t>اخلاق پزشکی/ </a:t>
            </a:r>
            <a:r>
              <a:rPr lang="fa-IR" sz="3200" b="1" dirty="0">
                <a:solidFill>
                  <a:schemeClr val="bg1"/>
                </a:solidFill>
                <a:cs typeface="B Titr" panose="00000700000000000000" pitchFamily="2" charset="-78"/>
              </a:rPr>
              <a:t>اخلاق در پژوهش های </a:t>
            </a:r>
            <a:r>
              <a:rPr lang="fa-IR" sz="3200" b="1" dirty="0" smtClean="0">
                <a:solidFill>
                  <a:schemeClr val="bg1"/>
                </a:solidFill>
                <a:cs typeface="B Titr" panose="00000700000000000000" pitchFamily="2" charset="-78"/>
              </a:rPr>
              <a:t>زیست پزشکی</a:t>
            </a:r>
            <a:br>
              <a:rPr lang="fa-IR" sz="3200" b="1" dirty="0" smtClean="0">
                <a:solidFill>
                  <a:schemeClr val="bg1"/>
                </a:solidFill>
                <a:cs typeface="B Titr" panose="00000700000000000000" pitchFamily="2" charset="-78"/>
              </a:rPr>
            </a:br>
            <a:r>
              <a:rPr lang="fa-IR" sz="3200" b="1" dirty="0" smtClean="0">
                <a:solidFill>
                  <a:schemeClr val="bg1"/>
                </a:solidFill>
                <a:cs typeface="B Titr" panose="00000700000000000000" pitchFamily="2" charset="-78"/>
              </a:rPr>
              <a:t>در دهه</a:t>
            </a:r>
            <a:r>
              <a:rPr lang="en-US" sz="3200" b="1" dirty="0" smtClean="0">
                <a:solidFill>
                  <a:schemeClr val="bg1"/>
                </a:solidFill>
                <a:cs typeface="B Titr" panose="00000700000000000000" pitchFamily="2" charset="-78"/>
              </a:rPr>
              <a:t> </a:t>
            </a:r>
            <a:r>
              <a:rPr lang="fa-IR" sz="3200" b="1" dirty="0" smtClean="0">
                <a:solidFill>
                  <a:schemeClr val="bg1"/>
                </a:solidFill>
                <a:cs typeface="B Titr" panose="00000700000000000000" pitchFamily="2" charset="-78"/>
              </a:rPr>
              <a:t>های اخیر ایران</a:t>
            </a:r>
            <a:r>
              <a:rPr lang="en-US" sz="3200" dirty="0" smtClean="0">
                <a:solidFill>
                  <a:schemeClr val="bg1"/>
                </a:solidFill>
                <a:latin typeface="Arial Narrow" pitchFamily="34" charset="0"/>
                <a:cs typeface="B Titr" panose="00000700000000000000" pitchFamily="2" charset="-78"/>
              </a:rPr>
              <a:t/>
            </a:r>
            <a:br>
              <a:rPr lang="en-US" sz="3200" dirty="0" smtClean="0">
                <a:solidFill>
                  <a:schemeClr val="bg1"/>
                </a:solidFill>
                <a:latin typeface="Arial Narrow" pitchFamily="34" charset="0"/>
                <a:cs typeface="B Titr" panose="00000700000000000000" pitchFamily="2" charset="-78"/>
              </a:rPr>
            </a:br>
            <a:r>
              <a:rPr lang="fa-IR" sz="3200" dirty="0" smtClean="0">
                <a:solidFill>
                  <a:schemeClr val="bg1"/>
                </a:solidFill>
                <a:latin typeface="Arial Narrow" pitchFamily="34" charset="0"/>
                <a:cs typeface="B Titr" panose="00000700000000000000" pitchFamily="2" charset="-78"/>
              </a:rPr>
              <a:t> </a:t>
            </a:r>
            <a:endParaRPr lang="en-US" sz="3200" dirty="0">
              <a:solidFill>
                <a:schemeClr val="bg1"/>
              </a:solidFill>
              <a:latin typeface="Arial Narrow" pitchFamily="34" charset="0"/>
              <a:cs typeface="B Titr" panose="00000700000000000000" pitchFamily="2" charset="-78"/>
            </a:endParaRPr>
          </a:p>
        </p:txBody>
      </p:sp>
    </p:spTree>
    <p:extLst>
      <p:ext uri="{BB962C8B-B14F-4D97-AF65-F5344CB8AC3E}">
        <p14:creationId xmlns:p14="http://schemas.microsoft.com/office/powerpoint/2010/main" val="19282369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1912" y="2012245"/>
            <a:ext cx="9606844" cy="2209800"/>
          </a:xfrm>
        </p:spPr>
        <p:txBody>
          <a:bodyPr/>
          <a:lstStyle/>
          <a:p>
            <a:pPr algn="ctr" rtl="1"/>
            <a:r>
              <a:rPr lang="fa-IR" sz="3200" b="1" dirty="0" smtClean="0">
                <a:solidFill>
                  <a:schemeClr val="bg1"/>
                </a:solidFill>
                <a:cs typeface="B Titr" panose="00000700000000000000" pitchFamily="2" charset="-78"/>
              </a:rPr>
              <a:t>مروری کوتاه </a:t>
            </a:r>
            <a:r>
              <a:rPr lang="fa-IR" sz="3200" b="1" dirty="0">
                <a:solidFill>
                  <a:schemeClr val="bg1"/>
                </a:solidFill>
                <a:cs typeface="B Titr" panose="00000700000000000000" pitchFamily="2" charset="-78"/>
              </a:rPr>
              <a:t>بر </a:t>
            </a:r>
            <a:r>
              <a:rPr lang="fa-IR" sz="3200" b="1" dirty="0" smtClean="0">
                <a:solidFill>
                  <a:schemeClr val="bg1"/>
                </a:solidFill>
                <a:cs typeface="B Titr" panose="00000700000000000000" pitchFamily="2" charset="-78"/>
              </a:rPr>
              <a:t>تاریخچه </a:t>
            </a:r>
            <a:r>
              <a:rPr lang="fa-IR" sz="3200" b="1" dirty="0">
                <a:solidFill>
                  <a:schemeClr val="bg1"/>
                </a:solidFill>
                <a:cs typeface="B Titr" panose="00000700000000000000" pitchFamily="2" charset="-78"/>
              </a:rPr>
              <a:t>اخلاق زیست پزشکی </a:t>
            </a:r>
            <a:r>
              <a:rPr lang="fa-IR" sz="3200" b="1" dirty="0" smtClean="0">
                <a:solidFill>
                  <a:schemeClr val="bg1"/>
                </a:solidFill>
                <a:cs typeface="B Titr" panose="00000700000000000000" pitchFamily="2" charset="-78"/>
              </a:rPr>
              <a:t>در جهان</a:t>
            </a:r>
            <a:r>
              <a:rPr lang="en-US" sz="3200" dirty="0" smtClean="0">
                <a:solidFill>
                  <a:schemeClr val="bg1"/>
                </a:solidFill>
                <a:latin typeface="Arial Narrow" pitchFamily="34" charset="0"/>
                <a:cs typeface="B Titr" panose="00000700000000000000" pitchFamily="2" charset="-78"/>
              </a:rPr>
              <a:t/>
            </a:r>
            <a:br>
              <a:rPr lang="en-US" sz="3200" dirty="0" smtClean="0">
                <a:solidFill>
                  <a:schemeClr val="bg1"/>
                </a:solidFill>
                <a:latin typeface="Arial Narrow" pitchFamily="34" charset="0"/>
                <a:cs typeface="B Titr" panose="00000700000000000000" pitchFamily="2" charset="-78"/>
              </a:rPr>
            </a:br>
            <a:r>
              <a:rPr lang="fa-IR" sz="3200" dirty="0" smtClean="0">
                <a:solidFill>
                  <a:schemeClr val="bg1"/>
                </a:solidFill>
                <a:latin typeface="Arial Narrow" pitchFamily="34" charset="0"/>
                <a:cs typeface="B Titr" panose="00000700000000000000" pitchFamily="2" charset="-78"/>
              </a:rPr>
              <a:t> </a:t>
            </a:r>
            <a:endParaRPr lang="en-US" sz="3200" dirty="0">
              <a:solidFill>
                <a:schemeClr val="bg1"/>
              </a:solidFill>
              <a:latin typeface="Arial Narrow" pitchFamily="34" charset="0"/>
              <a:cs typeface="B Titr" panose="00000700000000000000" pitchFamily="2" charset="-78"/>
            </a:endParaRPr>
          </a:p>
        </p:txBody>
      </p:sp>
    </p:spTree>
    <p:extLst>
      <p:ext uri="{BB962C8B-B14F-4D97-AF65-F5344CB8AC3E}">
        <p14:creationId xmlns:p14="http://schemas.microsoft.com/office/powerpoint/2010/main" val="13423581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74725"/>
          </a:xfrm>
        </p:spPr>
        <p:txBody>
          <a:bodyPr/>
          <a:lstStyle/>
          <a:p>
            <a:pPr algn="ctr" rtl="1"/>
            <a:r>
              <a:rPr lang="fa-IR" sz="3200" b="1" dirty="0">
                <a:cs typeface="B Titr" panose="00000700000000000000" pitchFamily="2" charset="-78"/>
              </a:rPr>
              <a:t>تحول در اخلاق پزشکی- اخلاق در پژوهش های زیستی</a:t>
            </a:r>
            <a:br>
              <a:rPr lang="fa-IR" sz="3200" b="1" dirty="0">
                <a:cs typeface="B Titr" panose="00000700000000000000" pitchFamily="2" charset="-78"/>
              </a:rPr>
            </a:br>
            <a:r>
              <a:rPr lang="fa-IR" sz="3200" b="1" dirty="0">
                <a:cs typeface="B Titr" panose="00000700000000000000" pitchFamily="2" charset="-78"/>
              </a:rPr>
              <a:t>راهبرد </a:t>
            </a:r>
            <a:r>
              <a:rPr lang="fa-IR" sz="3200" b="1" dirty="0" smtClean="0">
                <a:cs typeface="B Titr" panose="00000700000000000000" pitchFamily="2" charset="-78"/>
              </a:rPr>
              <a:t>تبیینی (1372)</a:t>
            </a:r>
            <a:endParaRPr lang="en-US" sz="3200" dirty="0">
              <a:cs typeface="B Titr" panose="00000700000000000000" pitchFamily="2" charset="-78"/>
            </a:endParaRPr>
          </a:p>
        </p:txBody>
      </p:sp>
      <p:sp>
        <p:nvSpPr>
          <p:cNvPr id="4" name="Date Placeholder 3"/>
          <p:cNvSpPr>
            <a:spLocks noGrp="1"/>
          </p:cNvSpPr>
          <p:nvPr>
            <p:ph type="dt" sz="half" idx="10"/>
          </p:nvPr>
        </p:nvSpPr>
        <p:spPr/>
        <p:txBody>
          <a:bodyPr/>
          <a:lstStyle/>
          <a:p>
            <a:fld id="{993D1EA3-C058-42F0-A3EE-072510D97608}"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30</a:t>
            </a:fld>
            <a:endParaRPr lang="en-US">
              <a:solidFill>
                <a:srgbClr val="000000"/>
              </a:solidFill>
            </a:endParaRPr>
          </a:p>
        </p:txBody>
      </p:sp>
      <p:sp>
        <p:nvSpPr>
          <p:cNvPr id="7" name="Content Placeholder 6"/>
          <p:cNvSpPr>
            <a:spLocks noGrp="1"/>
          </p:cNvSpPr>
          <p:nvPr>
            <p:ph idx="1"/>
          </p:nvPr>
        </p:nvSpPr>
        <p:spPr>
          <a:xfrm>
            <a:off x="609600" y="1651844"/>
            <a:ext cx="10972800" cy="3886200"/>
          </a:xfrm>
        </p:spPr>
        <p:txBody>
          <a:bodyPr/>
          <a:lstStyle/>
          <a:p>
            <a:pPr algn="r" rtl="1"/>
            <a:r>
              <a:rPr lang="fa-IR" dirty="0" smtClean="0"/>
              <a:t>نهضت تالیف و ترجمه در حوزه اخلاق پزشکی </a:t>
            </a:r>
          </a:p>
          <a:p>
            <a:pPr algn="r" rtl="1"/>
            <a:r>
              <a:rPr lang="fa-IR" dirty="0" smtClean="0"/>
              <a:t>راه اندازی مرکز اخلاق پزشکی  (73-74)</a:t>
            </a:r>
          </a:p>
          <a:p>
            <a:pPr algn="r" rtl="1"/>
            <a:r>
              <a:rPr lang="fa-IR" dirty="0" smtClean="0"/>
              <a:t>تدوین برنامه راهبردی برای فعالیت های اخلاق پزشکی در کشور</a:t>
            </a:r>
          </a:p>
          <a:p>
            <a:pPr lvl="1" algn="r" rtl="1"/>
            <a:r>
              <a:rPr lang="fa-IR" dirty="0" smtClean="0"/>
              <a:t>اولین کارگاه برنامه راهبردی اخلاق پزشکی (تبریز-مرداد81)</a:t>
            </a:r>
          </a:p>
          <a:p>
            <a:pPr lvl="1" algn="r" rtl="1"/>
            <a:r>
              <a:rPr lang="fa-IR" dirty="0" smtClean="0"/>
              <a:t>دومین کارگاه برنامه ریزی راهبردی اخلاق پزشکی (مشهد- مهر 81)</a:t>
            </a:r>
            <a:endParaRPr lang="fa-IR" dirty="0"/>
          </a:p>
          <a:p>
            <a:pPr marL="0" indent="0" algn="r" rtl="1">
              <a:buNone/>
            </a:pPr>
            <a:endParaRPr lang="fa-IR" dirty="0" smtClean="0"/>
          </a:p>
        </p:txBody>
      </p:sp>
    </p:spTree>
    <p:extLst>
      <p:ext uri="{BB962C8B-B14F-4D97-AF65-F5344CB8AC3E}">
        <p14:creationId xmlns:p14="http://schemas.microsoft.com/office/powerpoint/2010/main" val="2705274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74725"/>
          </a:xfrm>
        </p:spPr>
        <p:txBody>
          <a:bodyPr/>
          <a:lstStyle/>
          <a:p>
            <a:pPr algn="ctr" rtl="1"/>
            <a:r>
              <a:rPr lang="fa-IR" sz="3200" b="1" dirty="0">
                <a:cs typeface="B Titr" panose="00000700000000000000" pitchFamily="2" charset="-78"/>
              </a:rPr>
              <a:t>تحول در اخلاق پزشکی- اخلاق در پژوهش های زیستی</a:t>
            </a:r>
            <a:br>
              <a:rPr lang="fa-IR" sz="3200" b="1" dirty="0">
                <a:cs typeface="B Titr" panose="00000700000000000000" pitchFamily="2" charset="-78"/>
              </a:rPr>
            </a:br>
            <a:r>
              <a:rPr lang="fa-IR" sz="3200" b="1" dirty="0">
                <a:cs typeface="B Titr" panose="00000700000000000000" pitchFamily="2" charset="-78"/>
              </a:rPr>
              <a:t>راهبرد  </a:t>
            </a:r>
            <a:r>
              <a:rPr lang="fa-IR" sz="3200" b="1" dirty="0" smtClean="0">
                <a:cs typeface="B Titr" panose="00000700000000000000" pitchFamily="2" charset="-78"/>
              </a:rPr>
              <a:t>سازمان دهی</a:t>
            </a:r>
            <a:endParaRPr lang="en-US" sz="3200" dirty="0">
              <a:cs typeface="B Titr" panose="00000700000000000000" pitchFamily="2" charset="-78"/>
            </a:endParaRPr>
          </a:p>
        </p:txBody>
      </p:sp>
      <p:sp>
        <p:nvSpPr>
          <p:cNvPr id="4" name="Date Placeholder 3"/>
          <p:cNvSpPr>
            <a:spLocks noGrp="1"/>
          </p:cNvSpPr>
          <p:nvPr>
            <p:ph type="dt" sz="half" idx="10"/>
          </p:nvPr>
        </p:nvSpPr>
        <p:spPr/>
        <p:txBody>
          <a:bodyPr/>
          <a:lstStyle/>
          <a:p>
            <a:fld id="{9A3250CA-3856-4A7F-8185-297C714C3EB2}"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31</a:t>
            </a:fld>
            <a:endParaRPr lang="en-US">
              <a:solidFill>
                <a:srgbClr val="000000"/>
              </a:solidFill>
            </a:endParaRPr>
          </a:p>
        </p:txBody>
      </p:sp>
      <p:sp>
        <p:nvSpPr>
          <p:cNvPr id="7" name="Content Placeholder 6"/>
          <p:cNvSpPr>
            <a:spLocks noGrp="1"/>
          </p:cNvSpPr>
          <p:nvPr>
            <p:ph idx="1"/>
          </p:nvPr>
        </p:nvSpPr>
        <p:spPr>
          <a:xfrm>
            <a:off x="609600" y="1431925"/>
            <a:ext cx="10972800" cy="3886200"/>
          </a:xfrm>
        </p:spPr>
        <p:txBody>
          <a:bodyPr/>
          <a:lstStyle/>
          <a:p>
            <a:pPr algn="r" rtl="1"/>
            <a:r>
              <a:rPr lang="fa-IR" dirty="0" smtClean="0"/>
              <a:t> </a:t>
            </a:r>
            <a:r>
              <a:rPr lang="fa-IR" b="1" dirty="0" smtClean="0">
                <a:solidFill>
                  <a:schemeClr val="bg2"/>
                </a:solidFill>
              </a:rPr>
              <a:t>سامان دهی در حوزه آموزشی </a:t>
            </a:r>
          </a:p>
          <a:p>
            <a:pPr lvl="1" algn="r" rtl="1"/>
            <a:r>
              <a:rPr lang="fa-IR" dirty="0" smtClean="0"/>
              <a:t>درس اخلاق پزشکی</a:t>
            </a:r>
          </a:p>
          <a:p>
            <a:pPr lvl="1" algn="r" rtl="1"/>
            <a:r>
              <a:rPr lang="fa-IR" dirty="0" smtClean="0"/>
              <a:t>دوره دکترای اخلاق پزشکی</a:t>
            </a:r>
          </a:p>
          <a:p>
            <a:pPr lvl="1" algn="r" rtl="1"/>
            <a:r>
              <a:rPr lang="fa-IR" dirty="0" smtClean="0"/>
              <a:t>گروه های اخلاق پزشکی</a:t>
            </a:r>
          </a:p>
          <a:p>
            <a:pPr algn="r" rtl="1"/>
            <a:r>
              <a:rPr lang="fa-IR" b="1" dirty="0" smtClean="0">
                <a:solidFill>
                  <a:schemeClr val="bg2"/>
                </a:solidFill>
              </a:rPr>
              <a:t>سامان دهی درحوزه پژوهشی</a:t>
            </a:r>
          </a:p>
          <a:p>
            <a:pPr lvl="1" algn="r" rtl="1"/>
            <a:r>
              <a:rPr lang="fa-IR" dirty="0"/>
              <a:t>سازمان دهی کمیته ملی و منطقه ای اخلاق</a:t>
            </a:r>
          </a:p>
          <a:p>
            <a:pPr lvl="1" algn="r" rtl="1"/>
            <a:r>
              <a:rPr lang="fa-IR" dirty="0" smtClean="0"/>
              <a:t>تدوین دستورالعملها و راهنما های اخلاق در پژوهش</a:t>
            </a:r>
          </a:p>
          <a:p>
            <a:pPr marL="0" indent="0" algn="r" rtl="1">
              <a:buNone/>
            </a:pPr>
            <a:endParaRPr lang="fa-IR" dirty="0" smtClean="0"/>
          </a:p>
        </p:txBody>
      </p:sp>
    </p:spTree>
    <p:extLst>
      <p:ext uri="{BB962C8B-B14F-4D97-AF65-F5344CB8AC3E}">
        <p14:creationId xmlns:p14="http://schemas.microsoft.com/office/powerpoint/2010/main" val="7135098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4330"/>
            <a:ext cx="10972800" cy="974725"/>
          </a:xfrm>
        </p:spPr>
        <p:txBody>
          <a:bodyPr/>
          <a:lstStyle/>
          <a:p>
            <a:pPr algn="ctr" rtl="1"/>
            <a:r>
              <a:rPr lang="fa-IR" sz="3200" b="1" dirty="0">
                <a:cs typeface="B Titr" panose="00000700000000000000" pitchFamily="2" charset="-78"/>
              </a:rPr>
              <a:t>تحول در اخلاق پزشکی- اخلاق در پژوهش های زیستی</a:t>
            </a:r>
            <a:br>
              <a:rPr lang="fa-IR" sz="3200" b="1" dirty="0">
                <a:cs typeface="B Titr" panose="00000700000000000000" pitchFamily="2" charset="-78"/>
              </a:rPr>
            </a:br>
            <a:r>
              <a:rPr lang="fa-IR" sz="3200" b="1" dirty="0">
                <a:cs typeface="B Titr" panose="00000700000000000000" pitchFamily="2" charset="-78"/>
              </a:rPr>
              <a:t>راهبرد  </a:t>
            </a:r>
            <a:r>
              <a:rPr lang="fa-IR" sz="3200" b="1" dirty="0" smtClean="0">
                <a:cs typeface="B Titr" panose="00000700000000000000" pitchFamily="2" charset="-78"/>
              </a:rPr>
              <a:t>توانمندسازی</a:t>
            </a:r>
            <a:endParaRPr lang="en-US" sz="3200" dirty="0">
              <a:cs typeface="B Titr" panose="00000700000000000000" pitchFamily="2" charset="-78"/>
            </a:endParaRPr>
          </a:p>
        </p:txBody>
      </p:sp>
      <p:sp>
        <p:nvSpPr>
          <p:cNvPr id="4" name="Date Placeholder 3"/>
          <p:cNvSpPr>
            <a:spLocks noGrp="1"/>
          </p:cNvSpPr>
          <p:nvPr>
            <p:ph type="dt" sz="half" idx="10"/>
          </p:nvPr>
        </p:nvSpPr>
        <p:spPr/>
        <p:txBody>
          <a:bodyPr/>
          <a:lstStyle/>
          <a:p>
            <a:fld id="{D97A3C5C-07FF-41FE-AA13-DA8CE9FCFEE3}"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dirty="0" smtClean="0">
                <a:solidFill>
                  <a:srgbClr val="000000"/>
                </a:solidFill>
              </a:rPr>
              <a:t>اخلاق در پژوهش های زیست پزشکی </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32</a:t>
            </a:fld>
            <a:endParaRPr lang="en-US">
              <a:solidFill>
                <a:srgbClr val="000000"/>
              </a:solidFill>
            </a:endParaRPr>
          </a:p>
        </p:txBody>
      </p:sp>
      <p:sp>
        <p:nvSpPr>
          <p:cNvPr id="7" name="Content Placeholder 6"/>
          <p:cNvSpPr>
            <a:spLocks noGrp="1"/>
          </p:cNvSpPr>
          <p:nvPr>
            <p:ph idx="1"/>
          </p:nvPr>
        </p:nvSpPr>
        <p:spPr>
          <a:xfrm>
            <a:off x="727710" y="1313815"/>
            <a:ext cx="10972800" cy="5163185"/>
          </a:xfrm>
        </p:spPr>
        <p:txBody>
          <a:bodyPr/>
          <a:lstStyle/>
          <a:p>
            <a:pPr algn="r" rtl="1"/>
            <a:r>
              <a:rPr lang="fa-IR" sz="2000" b="1" dirty="0" smtClean="0"/>
              <a:t>توانمندی سازمانی و ساختاری با تثبیت و تکمیل ساختار کمیته ها</a:t>
            </a:r>
          </a:p>
          <a:p>
            <a:pPr algn="r" rtl="1"/>
            <a:r>
              <a:rPr lang="fa-IR" sz="2000" b="1" dirty="0" smtClean="0"/>
              <a:t>تکمیل و اصلاح دستورالعملها</a:t>
            </a:r>
          </a:p>
          <a:p>
            <a:pPr algn="r" rtl="1"/>
            <a:r>
              <a:rPr lang="fa-IR" sz="2000" b="1" dirty="0"/>
              <a:t>توانمند سازی اعضای کمیته ها با رویکرد مشارکتی</a:t>
            </a:r>
          </a:p>
          <a:p>
            <a:pPr lvl="1" algn="r" rtl="1"/>
            <a:r>
              <a:rPr lang="fa-IR" sz="2000" b="1" dirty="0"/>
              <a:t>توانمند سازی عمومی اعضا بصورت منطقه ای</a:t>
            </a:r>
          </a:p>
          <a:p>
            <a:pPr lvl="1" algn="r" rtl="1"/>
            <a:r>
              <a:rPr lang="fa-IR" sz="2000" b="1" dirty="0"/>
              <a:t>توانمند سازی تخصصی: اخلاق در انتشار (کل کشور ، منطقه ای)</a:t>
            </a:r>
          </a:p>
          <a:p>
            <a:pPr lvl="1" algn="r" rtl="1"/>
            <a:r>
              <a:rPr lang="fa-IR" sz="2000" b="1" dirty="0"/>
              <a:t>توانمند سازی ویژه بصورت متمرکز</a:t>
            </a:r>
          </a:p>
          <a:p>
            <a:pPr lvl="2" algn="r" rtl="1"/>
            <a:r>
              <a:rPr lang="fa-IR" sz="2000" b="1" dirty="0"/>
              <a:t>دوره تابستانی</a:t>
            </a:r>
            <a:r>
              <a:rPr lang="en-US" sz="2000" b="1" dirty="0"/>
              <a:t> </a:t>
            </a:r>
            <a:r>
              <a:rPr lang="fa-IR" sz="2000" b="1" dirty="0"/>
              <a:t> (شمال)</a:t>
            </a:r>
          </a:p>
          <a:p>
            <a:pPr lvl="2" algn="r" rtl="1"/>
            <a:r>
              <a:rPr lang="fa-IR" sz="2000" b="1" dirty="0"/>
              <a:t>ویژه نمایندگان جامعه (اراک)</a:t>
            </a:r>
          </a:p>
          <a:p>
            <a:pPr lvl="2" algn="r" rtl="1"/>
            <a:r>
              <a:rPr lang="fa-IR" sz="2000" b="1" dirty="0"/>
              <a:t>ویژه کارشناسان (بندر عباس)</a:t>
            </a:r>
          </a:p>
          <a:p>
            <a:pPr lvl="2" algn="r" rtl="1"/>
            <a:r>
              <a:rPr lang="fa-IR" sz="2000" b="1" dirty="0"/>
              <a:t>ویژه حقوقدانان (شهید بهشتی)</a:t>
            </a:r>
          </a:p>
          <a:p>
            <a:pPr lvl="2" algn="r" rtl="1"/>
            <a:r>
              <a:rPr lang="fa-IR" sz="2000" b="1" dirty="0"/>
              <a:t>ویژه روحانیون (قم</a:t>
            </a:r>
            <a:r>
              <a:rPr lang="fa-IR" sz="2000" b="1" dirty="0" smtClean="0"/>
              <a:t>)</a:t>
            </a:r>
            <a:endParaRPr lang="fa-IR" sz="2000" b="1" dirty="0"/>
          </a:p>
          <a:p>
            <a:pPr algn="r" rtl="1"/>
            <a:r>
              <a:rPr lang="fa-IR" sz="2000" b="1" dirty="0"/>
              <a:t>توانمند سازی اعضای </a:t>
            </a:r>
            <a:r>
              <a:rPr lang="fa-IR" sz="2000" b="1" dirty="0" smtClean="0"/>
              <a:t>هیات علمی </a:t>
            </a:r>
          </a:p>
          <a:p>
            <a:pPr algn="r" rtl="1"/>
            <a:r>
              <a:rPr lang="fa-IR" sz="2000" b="1" dirty="0" smtClean="0"/>
              <a:t>توانمند سازی دانشجویان (</a:t>
            </a:r>
            <a:r>
              <a:rPr lang="en-US" sz="2000" b="1" dirty="0" smtClean="0"/>
              <a:t>Postgraduate</a:t>
            </a:r>
            <a:r>
              <a:rPr lang="fa-IR" sz="2000" b="1" dirty="0" smtClean="0"/>
              <a:t>)</a:t>
            </a:r>
            <a:endParaRPr lang="fa-IR" sz="2000" b="1" dirty="0"/>
          </a:p>
          <a:p>
            <a:pPr algn="r" rtl="1"/>
            <a:endParaRPr lang="fa-IR" sz="2000" b="1" dirty="0" smtClean="0"/>
          </a:p>
        </p:txBody>
      </p:sp>
    </p:spTree>
    <p:extLst>
      <p:ext uri="{BB962C8B-B14F-4D97-AF65-F5344CB8AC3E}">
        <p14:creationId xmlns:p14="http://schemas.microsoft.com/office/powerpoint/2010/main" val="28087278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1912" y="2012245"/>
            <a:ext cx="9606844" cy="2209800"/>
          </a:xfrm>
        </p:spPr>
        <p:txBody>
          <a:bodyPr/>
          <a:lstStyle/>
          <a:p>
            <a:pPr algn="ctr" rtl="1"/>
            <a:r>
              <a:rPr lang="fa-IR" sz="3200" b="1" dirty="0">
                <a:solidFill>
                  <a:schemeClr val="bg1"/>
                </a:solidFill>
                <a:cs typeface="B Titr" panose="00000700000000000000" pitchFamily="2" charset="-78"/>
              </a:rPr>
              <a:t>مروری </a:t>
            </a:r>
            <a:r>
              <a:rPr lang="fa-IR" sz="3200" b="1" dirty="0" smtClean="0">
                <a:solidFill>
                  <a:schemeClr val="bg1"/>
                </a:solidFill>
                <a:cs typeface="B Titr" panose="00000700000000000000" pitchFamily="2" charset="-78"/>
              </a:rPr>
              <a:t>بر مفاهیم و  اصول نظری  </a:t>
            </a:r>
            <a:r>
              <a:rPr lang="fa-IR" sz="3200" b="1" dirty="0">
                <a:solidFill>
                  <a:schemeClr val="bg1"/>
                </a:solidFill>
                <a:cs typeface="B Titr" panose="00000700000000000000" pitchFamily="2" charset="-78"/>
              </a:rPr>
              <a:t>اخلاق زیست پزشکی </a:t>
            </a:r>
            <a:r>
              <a:rPr lang="en-US" sz="3200" dirty="0" smtClean="0">
                <a:solidFill>
                  <a:schemeClr val="bg1"/>
                </a:solidFill>
                <a:latin typeface="Arial Narrow" pitchFamily="34" charset="0"/>
                <a:cs typeface="B Titr" panose="00000700000000000000" pitchFamily="2" charset="-78"/>
              </a:rPr>
              <a:t/>
            </a:r>
            <a:br>
              <a:rPr lang="en-US" sz="3200" dirty="0" smtClean="0">
                <a:solidFill>
                  <a:schemeClr val="bg1"/>
                </a:solidFill>
                <a:latin typeface="Arial Narrow" pitchFamily="34" charset="0"/>
                <a:cs typeface="B Titr" panose="00000700000000000000" pitchFamily="2" charset="-78"/>
              </a:rPr>
            </a:br>
            <a:r>
              <a:rPr lang="fa-IR" sz="3200" dirty="0" smtClean="0">
                <a:solidFill>
                  <a:schemeClr val="bg1"/>
                </a:solidFill>
                <a:latin typeface="Arial Narrow" pitchFamily="34" charset="0"/>
                <a:cs typeface="B Titr" panose="00000700000000000000" pitchFamily="2" charset="-78"/>
              </a:rPr>
              <a:t> </a:t>
            </a:r>
            <a:endParaRPr lang="en-US" sz="3200" dirty="0">
              <a:solidFill>
                <a:schemeClr val="bg1"/>
              </a:solidFill>
              <a:latin typeface="Arial Narrow" pitchFamily="34" charset="0"/>
              <a:cs typeface="B Titr" panose="00000700000000000000" pitchFamily="2" charset="-78"/>
            </a:endParaRPr>
          </a:p>
        </p:txBody>
      </p:sp>
    </p:spTree>
    <p:extLst>
      <p:ext uri="{BB962C8B-B14F-4D97-AF65-F5344CB8AC3E}">
        <p14:creationId xmlns:p14="http://schemas.microsoft.com/office/powerpoint/2010/main" val="23093733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0" y="609601"/>
            <a:ext cx="7710310" cy="914400"/>
          </a:xfrm>
        </p:spPr>
        <p:txBody>
          <a:bodyPr/>
          <a:lstStyle/>
          <a:p>
            <a:pPr algn="ctr" rtl="1"/>
            <a:r>
              <a:rPr lang="fa-IR" sz="4000" b="1" dirty="0">
                <a:ln w="0"/>
                <a:solidFill>
                  <a:schemeClr val="bg2"/>
                </a:solidFill>
                <a:cs typeface="B Titr" panose="00000700000000000000" pitchFamily="2" charset="-78"/>
              </a:rPr>
              <a:t>مفاهیم پایه در اخلاق پزشکی</a:t>
            </a:r>
            <a:endParaRPr lang="en-US" sz="4000" b="1"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959556" y="1676401"/>
            <a:ext cx="10622844" cy="4419599"/>
          </a:xfrm>
        </p:spPr>
        <p:txBody>
          <a:bodyPr>
            <a:normAutofit fontScale="92500" lnSpcReduction="10000"/>
          </a:bodyPr>
          <a:lstStyle/>
          <a:p>
            <a:pPr algn="r" rtl="1"/>
            <a:r>
              <a:rPr lang="fa-IR" dirty="0" smtClean="0"/>
              <a:t>اخلاق </a:t>
            </a:r>
            <a:endParaRPr lang="en-GB" dirty="0" smtClean="0"/>
          </a:p>
          <a:p>
            <a:pPr lvl="1" algn="r" rtl="1"/>
            <a:r>
              <a:rPr lang="fa-IR" dirty="0" smtClean="0"/>
              <a:t> اخلاق در اصل واژه ای عربی است جمع خلق، در لغت به معنای « سرشت و سجیه»</a:t>
            </a:r>
          </a:p>
          <a:p>
            <a:pPr lvl="1" algn="r" rtl="1"/>
            <a:r>
              <a:rPr lang="fa-IR" dirty="0" smtClean="0"/>
              <a:t>اخلاق در اصطلاح معانی متفاوتی دارد از جمله:</a:t>
            </a:r>
          </a:p>
          <a:p>
            <a:pPr lvl="2" algn="r" rtl="1"/>
            <a:r>
              <a:rPr lang="fa-IR" dirty="0" smtClean="0"/>
              <a:t>صفات راسخ نفسانی: عبارت است از صفات و هیات های پایدار در نفس که موجب صدور افعالی متناسب با آنها بطور خود جوش و بدون نیاز به تفکر و تامل از انسان می شوند</a:t>
            </a:r>
          </a:p>
          <a:p>
            <a:pPr lvl="2" algn="r" rtl="1"/>
            <a:r>
              <a:rPr lang="fa-IR" dirty="0" smtClean="0"/>
              <a:t>صفات نفسانی: هر گونه صفت نفسانی که موجب پیدایش کارهای خوب یا بد می شود چه آن صفت پایدار باشد یا پایدار و راسخ نباشد</a:t>
            </a:r>
          </a:p>
          <a:p>
            <a:pPr lvl="2" algn="r" rtl="1"/>
            <a:r>
              <a:rPr lang="fa-IR" dirty="0" smtClean="0"/>
              <a:t>فضایل اخلاقی: که صرفا برای اخلاق نیک و فضایل اخلاقی بکار می رود</a:t>
            </a:r>
          </a:p>
          <a:p>
            <a:pPr lvl="3" algn="r" rtl="1"/>
            <a:r>
              <a:rPr lang="fa-IR" dirty="0"/>
              <a:t>البته در اینکه اصول فضایل اخلاقی کدامند اختلاف است</a:t>
            </a:r>
            <a:r>
              <a:rPr lang="fa-IR" dirty="0" smtClean="0"/>
              <a:t>.</a:t>
            </a:r>
          </a:p>
          <a:p>
            <a:pPr lvl="4" algn="r" rtl="1"/>
            <a:r>
              <a:rPr lang="fa-IR" dirty="0" smtClean="0"/>
              <a:t>مسیحیت:7 فضیلت (ایمان، امید، محبت، مصلحت اندیشی، بردباری، اعتدال و عدالت)</a:t>
            </a:r>
          </a:p>
          <a:p>
            <a:pPr lvl="4" algn="r" rtl="1"/>
            <a:r>
              <a:rPr lang="fa-IR" dirty="0" smtClean="0"/>
              <a:t>اسلام :4 فضیلت (حکمت، شجاعت، اعتدال و عدالت)</a:t>
            </a:r>
            <a:endParaRPr lang="fa-IR" dirty="0"/>
          </a:p>
          <a:p>
            <a:pPr lvl="3" algn="r" rtl="1"/>
            <a:r>
              <a:rPr lang="fa-IR" dirty="0" smtClean="0"/>
              <a:t> این معنی در زبان انگلیسی نیز رایج است (اخلاقی=</a:t>
            </a:r>
            <a:r>
              <a:rPr lang="en-US" dirty="0" smtClean="0"/>
              <a:t>Ethical </a:t>
            </a:r>
            <a:r>
              <a:rPr lang="fa-IR" dirty="0" smtClean="0"/>
              <a:t>). </a:t>
            </a:r>
          </a:p>
          <a:p>
            <a:pPr marL="0" indent="0" algn="r" rtl="1">
              <a:buNone/>
            </a:pPr>
            <a:endParaRPr lang="en-GB" dirty="0" smtClean="0"/>
          </a:p>
          <a:p>
            <a:pPr algn="r" rtl="1">
              <a:buNone/>
            </a:pPr>
            <a:endParaRPr lang="en-US" dirty="0"/>
          </a:p>
        </p:txBody>
      </p:sp>
      <p:sp>
        <p:nvSpPr>
          <p:cNvPr id="4" name="Date Placeholder 3"/>
          <p:cNvSpPr>
            <a:spLocks noGrp="1"/>
          </p:cNvSpPr>
          <p:nvPr>
            <p:ph type="dt" sz="half" idx="10"/>
          </p:nvPr>
        </p:nvSpPr>
        <p:spPr/>
        <p:txBody>
          <a:bodyPr/>
          <a:lstStyle/>
          <a:p>
            <a:fld id="{F6C4F222-6D08-4DEB-BEEA-FA440153F093}"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1785993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845" y="499533"/>
            <a:ext cx="7710310" cy="914400"/>
          </a:xfrm>
        </p:spPr>
        <p:txBody>
          <a:bodyPr/>
          <a:lstStyle/>
          <a:p>
            <a:pPr algn="ctr" rtl="1"/>
            <a:r>
              <a:rPr lang="fa-IR" sz="4000" dirty="0">
                <a:ln w="0"/>
                <a:solidFill>
                  <a:schemeClr val="bg2"/>
                </a:solidFill>
                <a:cs typeface="B Titr" panose="00000700000000000000" pitchFamily="2" charset="-78"/>
              </a:rPr>
              <a:t>مفاهیم پایه در اخلاق پزشکی</a:t>
            </a:r>
            <a:endParaRPr lang="en-US" sz="4000"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959556" y="1676401"/>
            <a:ext cx="10622844" cy="4419599"/>
          </a:xfrm>
        </p:spPr>
        <p:txBody>
          <a:bodyPr>
            <a:normAutofit/>
          </a:bodyPr>
          <a:lstStyle/>
          <a:p>
            <a:pPr algn="r" rtl="1"/>
            <a:r>
              <a:rPr lang="fa-IR" dirty="0" smtClean="0"/>
              <a:t>اخلاق </a:t>
            </a:r>
            <a:endParaRPr lang="en-GB" dirty="0" smtClean="0"/>
          </a:p>
          <a:p>
            <a:pPr lvl="1" algn="r" rtl="1"/>
            <a:r>
              <a:rPr lang="fa-IR" dirty="0"/>
              <a:t>عام(</a:t>
            </a:r>
            <a:r>
              <a:rPr lang="en-GB" dirty="0"/>
              <a:t>Morality</a:t>
            </a:r>
            <a:r>
              <a:rPr lang="fa-IR" dirty="0"/>
              <a:t> </a:t>
            </a:r>
            <a:r>
              <a:rPr lang="fa-IR" dirty="0" smtClean="0"/>
              <a:t>)</a:t>
            </a:r>
            <a:r>
              <a:rPr lang="fa-IR" dirty="0"/>
              <a:t> : منظور از آن همه ویژگیهای درونی انسان اعم از خوب یا بد می </a:t>
            </a:r>
            <a:r>
              <a:rPr lang="fa-IR" dirty="0" smtClean="0"/>
              <a:t>باشد</a:t>
            </a:r>
          </a:p>
          <a:p>
            <a:pPr lvl="2" algn="r" rtl="1"/>
            <a:r>
              <a:rPr lang="fa-IR" dirty="0" smtClean="0"/>
              <a:t>معادل صفات (راسخ) نفسانی</a:t>
            </a:r>
          </a:p>
          <a:p>
            <a:pPr lvl="1" algn="r" rtl="1"/>
            <a:r>
              <a:rPr lang="fa-IR" dirty="0" smtClean="0"/>
              <a:t>خاص</a:t>
            </a:r>
            <a:r>
              <a:rPr lang="fa-IR" dirty="0"/>
              <a:t>( </a:t>
            </a:r>
            <a:r>
              <a:rPr lang="en-GB" dirty="0"/>
              <a:t>Ethics</a:t>
            </a:r>
            <a:r>
              <a:rPr lang="fa-IR" dirty="0" smtClean="0"/>
              <a:t>) :  شامل رفتار و خصوصیات روحی و معنوی مثبت  می باشد</a:t>
            </a:r>
          </a:p>
          <a:p>
            <a:pPr lvl="2" algn="r" rtl="1"/>
            <a:r>
              <a:rPr lang="fa-IR" dirty="0" smtClean="0"/>
              <a:t>معادل فضایل اخلاقی</a:t>
            </a:r>
          </a:p>
          <a:p>
            <a:pPr marL="0" indent="0" algn="r" rtl="1">
              <a:buNone/>
            </a:pPr>
            <a:endParaRPr lang="fa-IR" dirty="0" smtClean="0"/>
          </a:p>
          <a:p>
            <a:pPr marL="0" indent="0" algn="r" rtl="1">
              <a:buNone/>
            </a:pPr>
            <a:endParaRPr lang="en-GB" dirty="0" smtClean="0"/>
          </a:p>
          <a:p>
            <a:pPr algn="r" rtl="1">
              <a:buNone/>
            </a:pPr>
            <a:endParaRPr lang="en-US" dirty="0"/>
          </a:p>
        </p:txBody>
      </p:sp>
      <p:sp>
        <p:nvSpPr>
          <p:cNvPr id="4" name="Date Placeholder 3"/>
          <p:cNvSpPr>
            <a:spLocks noGrp="1"/>
          </p:cNvSpPr>
          <p:nvPr>
            <p:ph type="dt" sz="half" idx="10"/>
          </p:nvPr>
        </p:nvSpPr>
        <p:spPr/>
        <p:txBody>
          <a:bodyPr/>
          <a:lstStyle/>
          <a:p>
            <a:fld id="{16E8AAD5-252F-4546-9D73-7AE06F40EF08}"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1598974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0" y="609601"/>
            <a:ext cx="7710310" cy="914400"/>
          </a:xfrm>
        </p:spPr>
        <p:txBody>
          <a:bodyPr/>
          <a:lstStyle/>
          <a:p>
            <a:pPr algn="ctr" rtl="1"/>
            <a:r>
              <a:rPr lang="fa-IR" sz="4000" b="1" dirty="0">
                <a:ln w="0"/>
                <a:solidFill>
                  <a:schemeClr val="bg2"/>
                </a:solidFill>
                <a:cs typeface="B Titr" panose="00000700000000000000" pitchFamily="2" charset="-78"/>
              </a:rPr>
              <a:t>مفاهیم پایه در اخلاق پزشکی</a:t>
            </a:r>
            <a:endParaRPr lang="en-US" sz="4000" b="1"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959556" y="1676401"/>
            <a:ext cx="10622844" cy="4419599"/>
          </a:xfrm>
        </p:spPr>
        <p:txBody>
          <a:bodyPr>
            <a:normAutofit fontScale="92500" lnSpcReduction="10000"/>
          </a:bodyPr>
          <a:lstStyle/>
          <a:p>
            <a:pPr algn="r" rtl="1"/>
            <a:r>
              <a:rPr lang="fa-IR" dirty="0" smtClean="0"/>
              <a:t>انواع اخلاق </a:t>
            </a:r>
          </a:p>
          <a:p>
            <a:pPr lvl="1" algn="r" rtl="1"/>
            <a:r>
              <a:rPr lang="fa-IR" dirty="0" smtClean="0"/>
              <a:t>اخلاق فردی</a:t>
            </a:r>
          </a:p>
          <a:p>
            <a:pPr lvl="1" algn="r" rtl="1"/>
            <a:r>
              <a:rPr lang="fa-IR" dirty="0" smtClean="0"/>
              <a:t>اخلاق عمومی</a:t>
            </a:r>
          </a:p>
          <a:p>
            <a:pPr lvl="1" algn="r" rtl="1"/>
            <a:r>
              <a:rPr lang="fa-IR" dirty="0" smtClean="0"/>
              <a:t>اخلاق سیاسی</a:t>
            </a:r>
          </a:p>
          <a:p>
            <a:pPr lvl="1" algn="r" rtl="1"/>
            <a:r>
              <a:rPr lang="fa-IR" dirty="0" smtClean="0"/>
              <a:t>اخلاق خانواده</a:t>
            </a:r>
          </a:p>
          <a:p>
            <a:pPr lvl="1" algn="r" rtl="1"/>
            <a:r>
              <a:rPr lang="fa-IR" dirty="0" smtClean="0"/>
              <a:t>اخلاق جنسی</a:t>
            </a:r>
          </a:p>
          <a:p>
            <a:pPr lvl="1" algn="r" rtl="1"/>
            <a:r>
              <a:rPr lang="fa-IR" dirty="0" smtClean="0"/>
              <a:t>اخلاق ..</a:t>
            </a:r>
          </a:p>
          <a:p>
            <a:pPr lvl="1" algn="r" rtl="1"/>
            <a:r>
              <a:rPr lang="fa-IR" dirty="0" smtClean="0"/>
              <a:t>اخلاق حرفه ای: بیانگر </a:t>
            </a:r>
            <a:r>
              <a:rPr lang="fa-IR" dirty="0"/>
              <a:t>اصول کلی تر اخلاق در فضای خاص حرفه ای </a:t>
            </a:r>
          </a:p>
          <a:p>
            <a:pPr lvl="2" algn="r" rtl="1"/>
            <a:r>
              <a:rPr lang="fa-IR" dirty="0" smtClean="0"/>
              <a:t>اخلاق </a:t>
            </a:r>
            <a:r>
              <a:rPr lang="fa-IR" dirty="0"/>
              <a:t>زیستی: بخشی از اخلاق حرفه ای است که به بحث و تبادل نظر و تامل پیرامون موضوعات زیست شناسی و علوم بهداشتی می </a:t>
            </a:r>
            <a:r>
              <a:rPr lang="fa-IR" dirty="0" smtClean="0"/>
              <a:t>پردازد</a:t>
            </a:r>
          </a:p>
          <a:p>
            <a:pPr marL="0" indent="0" algn="r" rtl="1">
              <a:buNone/>
            </a:pPr>
            <a:endParaRPr lang="en-GB" dirty="0" smtClean="0"/>
          </a:p>
          <a:p>
            <a:pPr algn="r" rtl="1">
              <a:buNone/>
            </a:pPr>
            <a:endParaRPr lang="en-US" dirty="0"/>
          </a:p>
        </p:txBody>
      </p:sp>
      <p:sp>
        <p:nvSpPr>
          <p:cNvPr id="4" name="Date Placeholder 3"/>
          <p:cNvSpPr>
            <a:spLocks noGrp="1"/>
          </p:cNvSpPr>
          <p:nvPr>
            <p:ph type="dt" sz="half" idx="10"/>
          </p:nvPr>
        </p:nvSpPr>
        <p:spPr/>
        <p:txBody>
          <a:bodyPr/>
          <a:lstStyle/>
          <a:p>
            <a:fld id="{27965E32-B496-4B11-8A3D-52783DA91B25}"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357613179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353" y="609601"/>
            <a:ext cx="8471647" cy="914400"/>
          </a:xfrm>
        </p:spPr>
        <p:txBody>
          <a:bodyPr/>
          <a:lstStyle/>
          <a:p>
            <a:pPr algn="ctr" rtl="1"/>
            <a:r>
              <a:rPr lang="fa-IR" sz="4000" b="1" dirty="0">
                <a:ln w="0"/>
                <a:solidFill>
                  <a:schemeClr val="bg2"/>
                </a:solidFill>
                <a:cs typeface="B Titr" panose="00000700000000000000" pitchFamily="2" charset="-78"/>
              </a:rPr>
              <a:t>مفاهیم پایه در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824089" y="1676401"/>
            <a:ext cx="10758311" cy="4419599"/>
          </a:xfrm>
        </p:spPr>
        <p:txBody>
          <a:bodyPr>
            <a:normAutofit/>
          </a:bodyPr>
          <a:lstStyle/>
          <a:p>
            <a:pPr marL="292100" lvl="1" algn="r" rtl="1"/>
            <a:r>
              <a:rPr lang="fa-IR" b="1" dirty="0" smtClean="0"/>
              <a:t>اخلاق </a:t>
            </a:r>
            <a:r>
              <a:rPr lang="fa-IR" b="1" dirty="0"/>
              <a:t>پزشکی </a:t>
            </a:r>
          </a:p>
          <a:p>
            <a:pPr lvl="2" algn="r" rtl="1"/>
            <a:r>
              <a:rPr lang="fa-IR" sz="2400" b="1" dirty="0"/>
              <a:t>اخلاق پزشکی سنتی ( </a:t>
            </a:r>
            <a:r>
              <a:rPr lang="en-GB" sz="2400" b="1" dirty="0"/>
              <a:t>Traditional Medical Ethics</a:t>
            </a:r>
            <a:r>
              <a:rPr lang="fa-IR" sz="2400" b="1" dirty="0"/>
              <a:t>): </a:t>
            </a:r>
            <a:endParaRPr lang="fa-IR" sz="2400" b="1" dirty="0" smtClean="0"/>
          </a:p>
          <a:p>
            <a:pPr lvl="3" algn="r" rtl="1"/>
            <a:r>
              <a:rPr lang="fa-IR" sz="2100" b="1" dirty="0" smtClean="0"/>
              <a:t>عمدتا </a:t>
            </a:r>
            <a:r>
              <a:rPr lang="fa-IR" sz="2100" b="1" dirty="0"/>
              <a:t>شامل اصول و مبانی امر کننده و یا نهی کننده</a:t>
            </a:r>
          </a:p>
          <a:p>
            <a:pPr lvl="2" algn="r" rtl="1"/>
            <a:r>
              <a:rPr lang="fa-IR" sz="2400" b="1" dirty="0"/>
              <a:t>اخلاق پزشکی معاصر ( </a:t>
            </a:r>
            <a:r>
              <a:rPr lang="en-GB" sz="2400" b="1" dirty="0"/>
              <a:t>Contemporary Critical Medical Ethics</a:t>
            </a:r>
            <a:r>
              <a:rPr lang="fa-IR" sz="2400" b="1" dirty="0"/>
              <a:t>): </a:t>
            </a:r>
            <a:endParaRPr lang="fa-IR" sz="2400" b="1" dirty="0" smtClean="0"/>
          </a:p>
          <a:p>
            <a:pPr lvl="3" algn="r" rtl="1"/>
            <a:r>
              <a:rPr lang="fa-IR" sz="2100" b="1" dirty="0" smtClean="0"/>
              <a:t>با رسالت پرداختن به موضوعات مطرح در عالم پزشکی و تلاش برای حل آنها و یا ارائه روشهای متعدد</a:t>
            </a:r>
          </a:p>
          <a:p>
            <a:pPr marL="914400" lvl="2" indent="0" algn="r" rtl="1">
              <a:buNone/>
            </a:pPr>
            <a:endParaRPr lang="fa-IR" sz="1800" b="1" dirty="0" smtClean="0"/>
          </a:p>
          <a:p>
            <a:pPr algn="just" rtl="1"/>
            <a:endParaRPr lang="fa-IR" sz="2400" dirty="0" smtClean="0"/>
          </a:p>
          <a:p>
            <a:pPr algn="r" rtl="1">
              <a:buNone/>
            </a:pPr>
            <a:endParaRPr lang="fa-IR" b="1" dirty="0" smtClean="0"/>
          </a:p>
          <a:p>
            <a:pPr algn="l">
              <a:buNone/>
            </a:pPr>
            <a:r>
              <a:rPr lang="en-GB" sz="1200" b="1" dirty="0"/>
              <a:t>	</a:t>
            </a:r>
            <a:endParaRPr lang="en-US" b="1" dirty="0"/>
          </a:p>
        </p:txBody>
      </p:sp>
      <p:sp>
        <p:nvSpPr>
          <p:cNvPr id="4" name="Date Placeholder 3"/>
          <p:cNvSpPr>
            <a:spLocks noGrp="1"/>
          </p:cNvSpPr>
          <p:nvPr>
            <p:ph type="dt" sz="half" idx="10"/>
          </p:nvPr>
        </p:nvSpPr>
        <p:spPr/>
        <p:txBody>
          <a:bodyPr/>
          <a:lstStyle/>
          <a:p>
            <a:fld id="{1BFF8C90-8032-4B46-A756-37C5CA0EFC6C}"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8617899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0" y="409413"/>
            <a:ext cx="7710310" cy="914400"/>
          </a:xfrm>
        </p:spPr>
        <p:txBody>
          <a:bodyPr/>
          <a:lstStyle/>
          <a:p>
            <a:pPr algn="ctr" rtl="1"/>
            <a:r>
              <a:rPr lang="fa-IR" sz="4000" b="1" dirty="0">
                <a:ln w="0"/>
                <a:solidFill>
                  <a:schemeClr val="bg2"/>
                </a:solidFill>
                <a:cs typeface="B Titr" panose="00000700000000000000" pitchFamily="2" charset="-78"/>
              </a:rPr>
              <a:t>مفاهیم پایه در اخلاق پزشکی</a:t>
            </a:r>
            <a:endParaRPr lang="en-US" sz="4000" b="1"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959556" y="1676401"/>
            <a:ext cx="10622844" cy="4419599"/>
          </a:xfrm>
        </p:spPr>
        <p:txBody>
          <a:bodyPr>
            <a:normAutofit/>
          </a:bodyPr>
          <a:lstStyle/>
          <a:p>
            <a:pPr algn="r" rtl="1"/>
            <a:r>
              <a:rPr lang="fa-IR" dirty="0" smtClean="0"/>
              <a:t>علم اخلاق </a:t>
            </a:r>
            <a:endParaRPr lang="fa-IR" dirty="0"/>
          </a:p>
          <a:p>
            <a:pPr algn="r" rtl="1"/>
            <a:r>
              <a:rPr lang="fa-IR" dirty="0" smtClean="0"/>
              <a:t>تعاریف متعدد:</a:t>
            </a:r>
          </a:p>
          <a:p>
            <a:pPr lvl="1" algn="r" rtl="1"/>
            <a:r>
              <a:rPr lang="fa-IR" dirty="0" smtClean="0"/>
              <a:t>مبتنی بر جنبه شناختی</a:t>
            </a:r>
            <a:r>
              <a:rPr lang="en-US" dirty="0" smtClean="0"/>
              <a:t>:</a:t>
            </a:r>
            <a:r>
              <a:rPr lang="fa-IR" dirty="0" smtClean="0"/>
              <a:t> </a:t>
            </a:r>
          </a:p>
          <a:p>
            <a:pPr lvl="2" algn="r" rtl="1"/>
            <a:r>
              <a:rPr lang="fa-IR" dirty="0" smtClean="0"/>
              <a:t>علم اخلاق عبارت است از آگاهی و اطلاع از عادات و آداب و سجایای بشری</a:t>
            </a:r>
          </a:p>
          <a:p>
            <a:pPr lvl="1" algn="r" rtl="1"/>
            <a:r>
              <a:rPr lang="fa-IR" dirty="0" smtClean="0"/>
              <a:t>مبتنی بر جنبه عملی و رفتاری:</a:t>
            </a:r>
          </a:p>
          <a:p>
            <a:pPr lvl="2" algn="r" rtl="1"/>
            <a:r>
              <a:rPr lang="fa-IR" dirty="0"/>
              <a:t>علم اخلاق عبارت است </a:t>
            </a:r>
            <a:r>
              <a:rPr lang="fa-IR" dirty="0" smtClean="0"/>
              <a:t>ازتحقیق در رفتار آدمی بدان گونه که باید باشد.</a:t>
            </a:r>
          </a:p>
          <a:p>
            <a:pPr marL="0" indent="0" algn="r" rtl="1">
              <a:buNone/>
            </a:pPr>
            <a:endParaRPr lang="en-GB" dirty="0" smtClean="0"/>
          </a:p>
          <a:p>
            <a:pPr algn="r" rtl="1">
              <a:buNone/>
            </a:pPr>
            <a:endParaRPr lang="en-US" dirty="0"/>
          </a:p>
        </p:txBody>
      </p:sp>
      <p:sp>
        <p:nvSpPr>
          <p:cNvPr id="4" name="Date Placeholder 3"/>
          <p:cNvSpPr>
            <a:spLocks noGrp="1"/>
          </p:cNvSpPr>
          <p:nvPr>
            <p:ph type="dt" sz="half" idx="10"/>
          </p:nvPr>
        </p:nvSpPr>
        <p:spPr/>
        <p:txBody>
          <a:bodyPr/>
          <a:lstStyle/>
          <a:p>
            <a:fld id="{747C249E-F6A0-4497-B7B1-B754D6E4C74B}"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4775112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33400"/>
            <a:ext cx="8471647" cy="914400"/>
          </a:xfrm>
        </p:spPr>
        <p:txBody>
          <a:bodyPr/>
          <a:lstStyle/>
          <a:p>
            <a:pPr algn="ctr" rtl="1"/>
            <a:r>
              <a:rPr lang="fa-IR" sz="4000" dirty="0" smtClean="0">
                <a:ln w="0"/>
                <a:solidFill>
                  <a:schemeClr val="bg2"/>
                </a:solidFill>
                <a:effectLst>
                  <a:outerShdw blurRad="38100" dist="25400" dir="5400000" algn="ctr" rotWithShape="0">
                    <a:srgbClr val="6E747A">
                      <a:alpha val="43000"/>
                    </a:srgbClr>
                  </a:outerShdw>
                </a:effectLst>
                <a:cs typeface="B Titr" panose="00000700000000000000" pitchFamily="2" charset="-78"/>
              </a:rPr>
              <a:t>تعاریف </a:t>
            </a:r>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اخلاق پزشکی </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824089" y="1676401"/>
            <a:ext cx="10758311" cy="4419599"/>
          </a:xfrm>
        </p:spPr>
        <p:txBody>
          <a:bodyPr>
            <a:noAutofit/>
          </a:bodyPr>
          <a:lstStyle/>
          <a:p>
            <a:pPr algn="r" rtl="1"/>
            <a:r>
              <a:rPr lang="fa-IR" sz="2000" b="1" dirty="0" smtClean="0"/>
              <a:t>اخلاق پزشکی، اخلاق در صحنه عمل  در پزشکی می باشد</a:t>
            </a:r>
          </a:p>
          <a:p>
            <a:pPr algn="r" rtl="1"/>
            <a:endParaRPr lang="fa-IR" sz="2000" b="1" dirty="0" smtClean="0"/>
          </a:p>
          <a:p>
            <a:pPr algn="ctr">
              <a:buNone/>
            </a:pPr>
            <a:r>
              <a:rPr lang="en-GB" sz="1200" b="1" dirty="0">
                <a:solidFill>
                  <a:schemeClr val="tx2"/>
                </a:solidFill>
              </a:rPr>
              <a:t> </a:t>
            </a:r>
            <a:r>
              <a:rPr lang="en-GB" sz="1200" b="1" dirty="0" err="1">
                <a:solidFill>
                  <a:schemeClr val="tx2"/>
                </a:solidFill>
              </a:rPr>
              <a:t>Siegler</a:t>
            </a:r>
            <a:r>
              <a:rPr lang="en-GB" sz="1200" b="1" dirty="0">
                <a:solidFill>
                  <a:schemeClr val="tx2"/>
                </a:solidFill>
              </a:rPr>
              <a:t> M. Medical ethics as a medical matter. The American medical ethics revolution. London: The Johns Hopkins University Press 2000, P. 171-9 </a:t>
            </a:r>
            <a:endParaRPr lang="fa-IR" sz="1200" b="1" dirty="0" smtClean="0">
              <a:solidFill>
                <a:schemeClr val="tx2"/>
              </a:solidFill>
            </a:endParaRPr>
          </a:p>
          <a:p>
            <a:pPr algn="ctr">
              <a:buNone/>
            </a:pPr>
            <a:endParaRPr lang="fa-IR" sz="2000" b="1" dirty="0" smtClean="0">
              <a:solidFill>
                <a:schemeClr val="accent1">
                  <a:lumMod val="40000"/>
                  <a:lumOff val="60000"/>
                </a:schemeClr>
              </a:solidFill>
            </a:endParaRPr>
          </a:p>
          <a:p>
            <a:pPr algn="r" rtl="1"/>
            <a:r>
              <a:rPr lang="fa-IR" sz="2000" b="1" dirty="0" smtClean="0"/>
              <a:t>اخلاق پزشکی بالینی، زاویه دید و نگرشی خاص در حیطه عمل در طبابت ایجاد می کند که هدف آن بهبود کیفیت مراقبت بیمار از طریق شناسایی، تحلیل و حل مشکلات و مسائل اخلاقی است که در صحنه عمل بروز می کند</a:t>
            </a:r>
          </a:p>
          <a:p>
            <a:pPr algn="r" rtl="1"/>
            <a:endParaRPr lang="fa-IR" sz="2000" b="1" dirty="0" smtClean="0"/>
          </a:p>
          <a:p>
            <a:pPr algn="ctr">
              <a:buNone/>
            </a:pPr>
            <a:r>
              <a:rPr lang="en-GB" sz="1200" b="1" dirty="0" err="1">
                <a:solidFill>
                  <a:schemeClr val="tx2"/>
                </a:solidFill>
              </a:rPr>
              <a:t>Siegler</a:t>
            </a:r>
            <a:r>
              <a:rPr lang="en-GB" sz="1200" b="1" dirty="0">
                <a:solidFill>
                  <a:schemeClr val="tx2"/>
                </a:solidFill>
              </a:rPr>
              <a:t> M, </a:t>
            </a:r>
            <a:r>
              <a:rPr lang="en-GB" sz="1200" b="1" dirty="0" err="1">
                <a:solidFill>
                  <a:schemeClr val="tx2"/>
                </a:solidFill>
              </a:rPr>
              <a:t>Pellegrine</a:t>
            </a:r>
            <a:r>
              <a:rPr lang="en-GB" sz="1200" b="1" dirty="0">
                <a:solidFill>
                  <a:schemeClr val="tx2"/>
                </a:solidFill>
              </a:rPr>
              <a:t> ED, Singer PA. Clinical medical ethics. J </a:t>
            </a:r>
            <a:r>
              <a:rPr lang="en-GB" sz="1200" b="1" dirty="0" err="1">
                <a:solidFill>
                  <a:schemeClr val="tx2"/>
                </a:solidFill>
              </a:rPr>
              <a:t>Clin</a:t>
            </a:r>
            <a:r>
              <a:rPr lang="en-GB" sz="1200" b="1" dirty="0">
                <a:solidFill>
                  <a:schemeClr val="tx2"/>
                </a:solidFill>
              </a:rPr>
              <a:t> Ethics 1990; 1(1): </a:t>
            </a:r>
            <a:r>
              <a:rPr lang="en-GB" sz="1200" b="1" dirty="0" smtClean="0">
                <a:solidFill>
                  <a:schemeClr val="tx2"/>
                </a:solidFill>
              </a:rPr>
              <a:t>5-9</a:t>
            </a:r>
            <a:endParaRPr lang="fa-IR" sz="1200" b="1" dirty="0" smtClean="0">
              <a:solidFill>
                <a:schemeClr val="tx2"/>
              </a:solidFill>
            </a:endParaRPr>
          </a:p>
          <a:p>
            <a:pPr algn="ctr">
              <a:buNone/>
            </a:pPr>
            <a:endParaRPr lang="fa-IR" sz="2000" b="1" dirty="0">
              <a:solidFill>
                <a:schemeClr val="accent1">
                  <a:lumMod val="40000"/>
                  <a:lumOff val="60000"/>
                </a:schemeClr>
              </a:solidFill>
            </a:endParaRPr>
          </a:p>
          <a:p>
            <a:pPr algn="r" rtl="1"/>
            <a:r>
              <a:rPr lang="fa-IR" sz="2000" b="1" dirty="0" smtClean="0"/>
              <a:t>اخلاق بالینی یک مقوله کاربردی است که راهکاری سازمان یافته را برای کمک به پزشک در تبیین، تحلیل و حل مباحث اخلاقی در طب بالینی فراهم می نماید</a:t>
            </a:r>
          </a:p>
          <a:p>
            <a:pPr algn="r" rtl="1"/>
            <a:endParaRPr lang="fa-IR" sz="2000" b="1" dirty="0" smtClean="0"/>
          </a:p>
          <a:p>
            <a:pPr algn="ctr">
              <a:buNone/>
            </a:pPr>
            <a:r>
              <a:rPr lang="en-GB" sz="1200" b="1" dirty="0">
                <a:solidFill>
                  <a:schemeClr val="tx2"/>
                </a:solidFill>
              </a:rPr>
              <a:t>Jones AR, </a:t>
            </a:r>
            <a:r>
              <a:rPr lang="en-GB" sz="1200" b="1" dirty="0" err="1">
                <a:solidFill>
                  <a:schemeClr val="tx2"/>
                </a:solidFill>
              </a:rPr>
              <a:t>Siegler</a:t>
            </a:r>
            <a:r>
              <a:rPr lang="en-GB" sz="1200" b="1" dirty="0">
                <a:solidFill>
                  <a:schemeClr val="tx2"/>
                </a:solidFill>
              </a:rPr>
              <a:t> M. </a:t>
            </a:r>
            <a:r>
              <a:rPr lang="en-GB" sz="1200" b="1" dirty="0" err="1">
                <a:solidFill>
                  <a:schemeClr val="tx2"/>
                </a:solidFill>
              </a:rPr>
              <a:t>Winslade</a:t>
            </a:r>
            <a:r>
              <a:rPr lang="en-GB" sz="1200" b="1" dirty="0">
                <a:solidFill>
                  <a:schemeClr val="tx2"/>
                </a:solidFill>
              </a:rPr>
              <a:t> WJ. </a:t>
            </a:r>
            <a:r>
              <a:rPr lang="en-GB" sz="1200" b="1" dirty="0" err="1">
                <a:solidFill>
                  <a:schemeClr val="tx2"/>
                </a:solidFill>
              </a:rPr>
              <a:t>Clincal</a:t>
            </a:r>
            <a:r>
              <a:rPr lang="en-GB" sz="1200" b="1" dirty="0">
                <a:solidFill>
                  <a:schemeClr val="tx2"/>
                </a:solidFill>
              </a:rPr>
              <a:t> ethics. A practical approach to ethics decisions in clinical medicine. New York: McGraw-Hill, 1997</a:t>
            </a:r>
            <a:endParaRPr lang="fa-IR" sz="1200" b="1" dirty="0">
              <a:solidFill>
                <a:schemeClr val="tx2"/>
              </a:solidFill>
            </a:endParaRPr>
          </a:p>
          <a:p>
            <a:pPr algn="l">
              <a:buNone/>
            </a:pPr>
            <a:r>
              <a:rPr lang="en-GB" sz="2000" b="1" dirty="0"/>
              <a:t>	 </a:t>
            </a:r>
            <a:endParaRPr lang="en-GB" sz="2000" b="1" dirty="0">
              <a:solidFill>
                <a:schemeClr val="accent1">
                  <a:lumMod val="40000"/>
                  <a:lumOff val="60000"/>
                </a:schemeClr>
              </a:solidFill>
            </a:endParaRPr>
          </a:p>
          <a:p>
            <a:pPr algn="l"/>
            <a:endParaRPr lang="en-US" sz="2000" b="1" dirty="0"/>
          </a:p>
        </p:txBody>
      </p:sp>
      <p:sp>
        <p:nvSpPr>
          <p:cNvPr id="4" name="Date Placeholder 3"/>
          <p:cNvSpPr>
            <a:spLocks noGrp="1"/>
          </p:cNvSpPr>
          <p:nvPr>
            <p:ph type="dt" sz="half" idx="10"/>
          </p:nvPr>
        </p:nvSpPr>
        <p:spPr/>
        <p:txBody>
          <a:bodyPr/>
          <a:lstStyle/>
          <a:p>
            <a:fld id="{7B58CCBB-1C44-4FD9-B378-59D621B18710}"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40936886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0356" y="592093"/>
            <a:ext cx="7879644" cy="1143000"/>
          </a:xfrm>
        </p:spPr>
        <p:txBody>
          <a:bodyPr/>
          <a:lstStyle/>
          <a:p>
            <a:pPr algn="ctr"/>
            <a:r>
              <a:rPr lang="fa-IR" sz="4400" dirty="0">
                <a:ln w="0"/>
                <a:solidFill>
                  <a:schemeClr val="bg2"/>
                </a:solidFill>
                <a:effectLst>
                  <a:outerShdw blurRad="38100" dist="25400" dir="5400000" algn="ctr" rotWithShape="0">
                    <a:srgbClr val="6E747A">
                      <a:alpha val="43000"/>
                    </a:srgbClr>
                  </a:outerShdw>
                </a:effectLst>
                <a:cs typeface="B Titr" panose="00000700000000000000" pitchFamily="2" charset="-78"/>
              </a:rPr>
              <a:t>تاریخچه اخلاق پزشکی</a:t>
            </a:r>
            <a:endParaRPr lang="en-US" altLang="en-US" dirty="0" smtClean="0">
              <a:solidFill>
                <a:schemeClr val="bg2"/>
              </a:solidFill>
              <a:cs typeface="B Titr" panose="00000700000000000000" pitchFamily="2" charset="-78"/>
            </a:endParaRPr>
          </a:p>
        </p:txBody>
      </p:sp>
      <p:sp>
        <p:nvSpPr>
          <p:cNvPr id="6147" name="Rectangle 3"/>
          <p:cNvSpPr>
            <a:spLocks noGrp="1" noChangeArrowheads="1"/>
          </p:cNvSpPr>
          <p:nvPr>
            <p:ph type="body" idx="1"/>
          </p:nvPr>
        </p:nvSpPr>
        <p:spPr>
          <a:xfrm>
            <a:off x="1219200" y="2146653"/>
            <a:ext cx="10831689" cy="3206044"/>
          </a:xfrm>
        </p:spPr>
        <p:txBody>
          <a:bodyPr/>
          <a:lstStyle/>
          <a:p>
            <a:pPr marL="0" indent="0" algn="l" rtl="0" eaLnBrk="1" hangingPunct="1">
              <a:lnSpc>
                <a:spcPct val="80000"/>
              </a:lnSpc>
              <a:buNone/>
            </a:pPr>
            <a:endParaRPr lang="en-US" altLang="en-US" sz="2400" dirty="0"/>
          </a:p>
          <a:p>
            <a:pPr algn="l" rtl="0" eaLnBrk="1" hangingPunct="1">
              <a:lnSpc>
                <a:spcPct val="80000"/>
              </a:lnSpc>
            </a:pPr>
            <a:r>
              <a:rPr lang="en-US" altLang="en-US" sz="2400" b="1" dirty="0"/>
              <a:t>It is clear that Various cultures such as ancient  Egypt , </a:t>
            </a:r>
            <a:r>
              <a:rPr lang="en-US" altLang="en-US" sz="2400" b="1" dirty="0">
                <a:solidFill>
                  <a:srgbClr val="FF0000"/>
                </a:solidFill>
              </a:rPr>
              <a:t>Persia</a:t>
            </a:r>
            <a:r>
              <a:rPr lang="en-US" altLang="en-US" sz="2400" b="1" dirty="0"/>
              <a:t> ,  Babylonia and Greece have attempted to regulate medicine and protect patient rights</a:t>
            </a:r>
            <a:r>
              <a:rPr lang="en-US" altLang="en-US" sz="2400" b="1" dirty="0" smtClean="0"/>
              <a:t>.</a:t>
            </a:r>
            <a:endParaRPr lang="en-US" altLang="en-US" sz="2400" b="1" dirty="0"/>
          </a:p>
        </p:txBody>
      </p:sp>
      <p:sp>
        <p:nvSpPr>
          <p:cNvPr id="6148" name="Rectangle 4"/>
          <p:cNvSpPr>
            <a:spLocks noChangeArrowheads="1"/>
          </p:cNvSpPr>
          <p:nvPr/>
        </p:nvSpPr>
        <p:spPr bwMode="auto">
          <a:xfrm>
            <a:off x="3810000" y="3108325"/>
            <a:ext cx="457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en-US"/>
          </a:p>
          <a:p>
            <a:pPr eaLnBrk="1" hangingPunct="1"/>
            <a:r>
              <a:rPr lang="ar-SA" altLang="en-US"/>
              <a:t>.</a:t>
            </a:r>
            <a:endParaRPr lang="ru-RU" altLang="en-US"/>
          </a:p>
        </p:txBody>
      </p:sp>
      <p:sp>
        <p:nvSpPr>
          <p:cNvPr id="2" name="Date Placeholder 1"/>
          <p:cNvSpPr>
            <a:spLocks noGrp="1"/>
          </p:cNvSpPr>
          <p:nvPr>
            <p:ph type="dt" sz="half" idx="10"/>
          </p:nvPr>
        </p:nvSpPr>
        <p:spPr/>
        <p:txBody>
          <a:bodyPr/>
          <a:lstStyle/>
          <a:p>
            <a:fld id="{B44FD8BF-C489-4254-96C1-E01C63DF1350}"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1992447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33400"/>
            <a:ext cx="8471647" cy="914400"/>
          </a:xfrm>
        </p:spPr>
        <p:txBody>
          <a:bodyPr/>
          <a:lstStyle/>
          <a:p>
            <a:pPr algn="ctr" rtl="1"/>
            <a:r>
              <a:rPr lang="fa-IR" sz="4000" dirty="0" smtClean="0">
                <a:ln w="0"/>
                <a:solidFill>
                  <a:schemeClr val="bg2"/>
                </a:solidFill>
                <a:effectLst>
                  <a:outerShdw blurRad="38100" dist="25400" dir="5400000" algn="ctr" rotWithShape="0">
                    <a:srgbClr val="6E747A">
                      <a:alpha val="43000"/>
                    </a:srgbClr>
                  </a:outerShdw>
                </a:effectLst>
                <a:cs typeface="B Titr" panose="00000700000000000000" pitchFamily="2" charset="-78"/>
              </a:rPr>
              <a:t>تعاریف </a:t>
            </a:r>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اخلاق پزشکی در متون فارسی </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1049867" y="1676401"/>
            <a:ext cx="10374489" cy="4419599"/>
          </a:xfrm>
        </p:spPr>
        <p:txBody>
          <a:bodyPr>
            <a:noAutofit/>
          </a:bodyPr>
          <a:lstStyle/>
          <a:p>
            <a:pPr algn="r" rtl="1"/>
            <a:r>
              <a:rPr lang="fa-IR" sz="2400" b="1" dirty="0" smtClean="0"/>
              <a:t>اخلاق پزشکی علمی است که موضوع آن بررسی مجموعه آداب و رفتار پسندیده یا نا پسندی است که صاحبان مشاغل پزشکی باید رعایت نمایند</a:t>
            </a:r>
          </a:p>
          <a:p>
            <a:pPr algn="ctr" rtl="1">
              <a:buNone/>
            </a:pPr>
            <a:r>
              <a:rPr lang="fa-IR" sz="1400" b="1" dirty="0">
                <a:solidFill>
                  <a:schemeClr val="tx2"/>
                </a:solidFill>
              </a:rPr>
              <a:t>وزارت بهداشت درمان و آموزش پزشکی معاونت امور فرهنگی اخلاق پزشکی به انظمام مختصری از تاریخ پزشکی چاپ سپهر، تهران، 1370 </a:t>
            </a:r>
          </a:p>
          <a:p>
            <a:pPr algn="ctr" rtl="1">
              <a:buNone/>
            </a:pPr>
            <a:endParaRPr lang="fa-IR" sz="2400" b="1" dirty="0" smtClean="0">
              <a:solidFill>
                <a:schemeClr val="accent1">
                  <a:lumMod val="40000"/>
                  <a:lumOff val="60000"/>
                </a:schemeClr>
              </a:solidFill>
            </a:endParaRPr>
          </a:p>
          <a:p>
            <a:pPr algn="r" rtl="1"/>
            <a:r>
              <a:rPr lang="fa-IR" sz="2400" b="1" dirty="0" smtClean="0"/>
              <a:t>اخلاق پزشکی را می توان تنظیم رفتار و اجرای اصول حاکم بر رفتار شغلی پزشکان تعریف کرد</a:t>
            </a:r>
          </a:p>
          <a:p>
            <a:pPr algn="ctr" rtl="1">
              <a:buNone/>
            </a:pPr>
            <a:r>
              <a:rPr lang="fa-IR" sz="1400" b="1" dirty="0">
                <a:solidFill>
                  <a:schemeClr val="tx2"/>
                </a:solidFill>
              </a:rPr>
              <a:t>کلیلت اخلاق پزشکی، مجموعه مقالات اخلاق پزشکی: جلد اول. تهران: چاپ سروش، 1373</a:t>
            </a:r>
          </a:p>
          <a:p>
            <a:pPr algn="ctr" rtl="1">
              <a:buNone/>
            </a:pPr>
            <a:endParaRPr lang="fa-IR" sz="2400" b="1" dirty="0">
              <a:solidFill>
                <a:schemeClr val="accent1">
                  <a:lumMod val="40000"/>
                  <a:lumOff val="60000"/>
                </a:schemeClr>
              </a:solidFill>
            </a:endParaRPr>
          </a:p>
          <a:p>
            <a:pPr algn="r" rtl="1"/>
            <a:r>
              <a:rPr lang="fa-IR" sz="2400" b="1" dirty="0" smtClean="0"/>
              <a:t>اخلاق پزشکی شاخه ای از اخلاق عمومی است که جامعه انتظار دارد که صاحبان حرف پزشکی رعایت نمایند</a:t>
            </a:r>
          </a:p>
          <a:p>
            <a:pPr algn="ctr" rtl="1">
              <a:buNone/>
            </a:pPr>
            <a:r>
              <a:rPr lang="fa-IR" sz="1400" b="1" dirty="0">
                <a:solidFill>
                  <a:schemeClr val="tx2"/>
                </a:solidFill>
              </a:rPr>
              <a:t>مرکز مطالعات و تحقیقات اخلاق پزشکی ، صفات یک پزشک، رابطه پزشک و بیمار. مجموعه مقالات اخلاق پزشکی: جلد هفتم. تهران: چاپ سروش، 1373</a:t>
            </a:r>
          </a:p>
          <a:p>
            <a:pPr algn="ctr" rtl="1">
              <a:buNone/>
            </a:pPr>
            <a:endParaRPr lang="fa-IR" sz="2400" b="1" dirty="0">
              <a:solidFill>
                <a:schemeClr val="accent1">
                  <a:lumMod val="40000"/>
                  <a:lumOff val="60000"/>
                </a:schemeClr>
              </a:solidFill>
            </a:endParaRPr>
          </a:p>
          <a:p>
            <a:pPr algn="r" rtl="1"/>
            <a:endParaRPr lang="fa-IR" sz="2400" b="1" dirty="0" smtClean="0">
              <a:solidFill>
                <a:schemeClr val="accent1">
                  <a:lumMod val="40000"/>
                  <a:lumOff val="60000"/>
                </a:schemeClr>
              </a:solidFill>
            </a:endParaRPr>
          </a:p>
          <a:p>
            <a:pPr algn="r" rtl="1"/>
            <a:endParaRPr lang="fa-IR" sz="2400" b="1" dirty="0" smtClean="0">
              <a:solidFill>
                <a:schemeClr val="accent1">
                  <a:lumMod val="40000"/>
                  <a:lumOff val="60000"/>
                </a:schemeClr>
              </a:solidFill>
            </a:endParaRPr>
          </a:p>
          <a:p>
            <a:pPr algn="r" rtl="1"/>
            <a:endParaRPr lang="en-GB" sz="2400" b="1" dirty="0" smtClean="0"/>
          </a:p>
          <a:p>
            <a:pPr algn="l">
              <a:buNone/>
            </a:pPr>
            <a:r>
              <a:rPr lang="en-GB" sz="2400" b="1" dirty="0" smtClean="0"/>
              <a:t>	 </a:t>
            </a:r>
            <a:endParaRPr lang="en-GB" sz="2400" b="1" dirty="0" smtClean="0">
              <a:solidFill>
                <a:schemeClr val="accent1">
                  <a:lumMod val="40000"/>
                  <a:lumOff val="60000"/>
                </a:schemeClr>
              </a:solidFill>
            </a:endParaRPr>
          </a:p>
          <a:p>
            <a:pPr algn="l"/>
            <a:endParaRPr lang="en-US" sz="2400" b="1" dirty="0"/>
          </a:p>
        </p:txBody>
      </p:sp>
      <p:sp>
        <p:nvSpPr>
          <p:cNvPr id="4" name="Date Placeholder 3"/>
          <p:cNvSpPr>
            <a:spLocks noGrp="1"/>
          </p:cNvSpPr>
          <p:nvPr>
            <p:ph type="dt" sz="half" idx="10"/>
          </p:nvPr>
        </p:nvSpPr>
        <p:spPr/>
        <p:txBody>
          <a:bodyPr/>
          <a:lstStyle/>
          <a:p>
            <a:fld id="{3B905A02-9803-47F1-8DE5-BCCF1FB05145}"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42896808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3340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تعریف اخلاق پزشکی </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1072444" y="1676401"/>
            <a:ext cx="9290756" cy="4419599"/>
          </a:xfrm>
        </p:spPr>
        <p:txBody>
          <a:bodyPr/>
          <a:lstStyle/>
          <a:p>
            <a:pPr algn="r" rtl="1"/>
            <a:endParaRPr lang="en-GB" b="1" dirty="0" smtClean="0"/>
          </a:p>
          <a:p>
            <a:pPr algn="r" rtl="1"/>
            <a:endParaRPr lang="en-GB" b="1" dirty="0" smtClean="0"/>
          </a:p>
          <a:p>
            <a:pPr algn="just" rtl="1"/>
            <a:r>
              <a:rPr lang="fa-IR" dirty="0" smtClean="0"/>
              <a:t>اخلاق پزشکی شاخه ای کاربردی از اخلاق یا فلسفه اخلاق است که سعی دارد در سایه تحلیل های فلسفی، درست یا نادرست را در حیطه عملکرد در طب و مراقبتهای بهداشتی تبیین نماید</a:t>
            </a:r>
          </a:p>
          <a:p>
            <a:pPr algn="r" rtl="1">
              <a:buNone/>
            </a:pPr>
            <a:endParaRPr lang="fa-IR" b="1" dirty="0" smtClean="0"/>
          </a:p>
          <a:p>
            <a:pPr algn="l">
              <a:buNone/>
            </a:pPr>
            <a:r>
              <a:rPr lang="en-GB" sz="1200" b="1" dirty="0"/>
              <a:t>	 </a:t>
            </a:r>
            <a:endParaRPr lang="en-GB" b="1" dirty="0" smtClean="0"/>
          </a:p>
          <a:p>
            <a:pPr algn="ctr">
              <a:buNone/>
            </a:pPr>
            <a:r>
              <a:rPr lang="en-GB" b="1" dirty="0" smtClean="0"/>
              <a:t>	</a:t>
            </a:r>
            <a:r>
              <a:rPr lang="en-GB" sz="1200" b="1" dirty="0" err="1">
                <a:solidFill>
                  <a:schemeClr val="tx2"/>
                </a:solidFill>
              </a:rPr>
              <a:t>Camplbell</a:t>
            </a:r>
            <a:r>
              <a:rPr lang="en-GB" sz="1200" b="1" dirty="0">
                <a:solidFill>
                  <a:schemeClr val="tx2"/>
                </a:solidFill>
              </a:rPr>
              <a:t> A, </a:t>
            </a:r>
            <a:r>
              <a:rPr lang="en-GB" sz="1200" b="1" dirty="0" err="1">
                <a:solidFill>
                  <a:schemeClr val="tx2"/>
                </a:solidFill>
              </a:rPr>
              <a:t>Gillet</a:t>
            </a:r>
            <a:r>
              <a:rPr lang="en-GB" sz="1200" b="1" dirty="0">
                <a:solidFill>
                  <a:schemeClr val="tx2"/>
                </a:solidFill>
              </a:rPr>
              <a:t> G, Jones G. Medical ethics. UK: Oxford University Press, 2001</a:t>
            </a:r>
          </a:p>
          <a:p>
            <a:pPr algn="l"/>
            <a:endParaRPr lang="en-US" b="1" dirty="0"/>
          </a:p>
        </p:txBody>
      </p:sp>
      <p:sp>
        <p:nvSpPr>
          <p:cNvPr id="4" name="Date Placeholder 3"/>
          <p:cNvSpPr>
            <a:spLocks noGrp="1"/>
          </p:cNvSpPr>
          <p:nvPr>
            <p:ph type="dt" sz="half" idx="10"/>
          </p:nvPr>
        </p:nvSpPr>
        <p:spPr/>
        <p:txBody>
          <a:bodyPr/>
          <a:lstStyle/>
          <a:p>
            <a:fld id="{7182F66B-D46A-4CFF-AD7E-DC9A902302F5}"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6166768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176" y="510822"/>
            <a:ext cx="8471647" cy="914400"/>
          </a:xfrm>
        </p:spPr>
        <p:txBody>
          <a:bodyPr/>
          <a:lstStyle/>
          <a:p>
            <a:pPr algn="ctr" rtl="1"/>
            <a:r>
              <a:rPr lang="fa-IR" sz="4000" dirty="0">
                <a:ln w="0"/>
                <a:solidFill>
                  <a:schemeClr val="bg2"/>
                </a:solidFill>
                <a:cs typeface="B Titr" panose="00000700000000000000" pitchFamily="2" charset="-78"/>
              </a:rPr>
              <a:t>تعریف اخلاق پزشکی </a:t>
            </a:r>
            <a:endParaRPr lang="en-US" sz="4000"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824089" y="1676401"/>
            <a:ext cx="10758311" cy="4419599"/>
          </a:xfrm>
        </p:spPr>
        <p:txBody>
          <a:bodyPr>
            <a:normAutofit/>
          </a:bodyPr>
          <a:lstStyle/>
          <a:p>
            <a:pPr marL="292100" lvl="1" algn="r" rtl="1"/>
            <a:r>
              <a:rPr lang="fa-IR" b="1" dirty="0" smtClean="0"/>
              <a:t>اخلاق پزشکی </a:t>
            </a:r>
          </a:p>
          <a:p>
            <a:pPr marL="914400" lvl="2" indent="0" algn="r" rtl="1">
              <a:buNone/>
            </a:pPr>
            <a:endParaRPr lang="fa-IR" sz="1800" b="1" dirty="0" smtClean="0"/>
          </a:p>
          <a:p>
            <a:pPr lvl="1" algn="just" rtl="1"/>
            <a:r>
              <a:rPr lang="fa-IR" sz="2200" dirty="0" smtClean="0"/>
              <a:t>اخلاق پزشکی فعالیتی تحلیلی است که طی آن افکار، عقاید، تعهدات، روش رفتار، احساسات، استدلال ها و بحث های مختلف در حیطه تصمیم گیری های اخلاقی در پزشکی به صورت دقیق و انتقادی بررسی می شود و در موارد لزوم دستورالعمل هایی صادر می گردد تصمیمات اخلاق پزشکی ، در حیطه عملکرد طبی، بدیهیات و ارزشها، خوب یا بد ، صحیح یا نادرست و آنچه را که باید یا نباید انجام شود مشخص می سازد</a:t>
            </a:r>
          </a:p>
          <a:p>
            <a:pPr algn="r" rtl="1">
              <a:buNone/>
            </a:pPr>
            <a:endParaRPr lang="fa-IR" b="1" dirty="0" smtClean="0"/>
          </a:p>
          <a:p>
            <a:pPr algn="ctr">
              <a:buNone/>
            </a:pPr>
            <a:r>
              <a:rPr lang="en-GB" sz="1200" b="1" dirty="0">
                <a:solidFill>
                  <a:schemeClr val="tx2"/>
                </a:solidFill>
              </a:rPr>
              <a:t>	</a:t>
            </a:r>
            <a:r>
              <a:rPr lang="en-GB" sz="1200" b="1" dirty="0" err="1">
                <a:solidFill>
                  <a:schemeClr val="tx2"/>
                </a:solidFill>
              </a:rPr>
              <a:t>Gillon</a:t>
            </a:r>
            <a:r>
              <a:rPr lang="en-GB" sz="1200" b="1" dirty="0">
                <a:solidFill>
                  <a:schemeClr val="tx2"/>
                </a:solidFill>
              </a:rPr>
              <a:t> R. Introduction to philosophical medical ethics. UK: Wiley 1985, Reprint 2001, p. 1-8</a:t>
            </a:r>
            <a:endParaRPr lang="fa-IR" sz="1200" b="1" dirty="0">
              <a:solidFill>
                <a:schemeClr val="tx2"/>
              </a:solidFill>
            </a:endParaRPr>
          </a:p>
          <a:p>
            <a:pPr algn="r" rtl="1"/>
            <a:endParaRPr lang="en-US" b="1" dirty="0"/>
          </a:p>
        </p:txBody>
      </p:sp>
      <p:sp>
        <p:nvSpPr>
          <p:cNvPr id="4" name="Date Placeholder 3"/>
          <p:cNvSpPr>
            <a:spLocks noGrp="1"/>
          </p:cNvSpPr>
          <p:nvPr>
            <p:ph type="dt" sz="half" idx="10"/>
          </p:nvPr>
        </p:nvSpPr>
        <p:spPr/>
        <p:txBody>
          <a:bodyPr/>
          <a:lstStyle/>
          <a:p>
            <a:fld id="{024F8032-C952-462C-943F-95C24D12CACD}"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27663537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065" y="522111"/>
            <a:ext cx="8471647" cy="914400"/>
          </a:xfrm>
        </p:spPr>
        <p:txBody>
          <a:bodyPr/>
          <a:lstStyle/>
          <a:p>
            <a:pPr algn="ctr" rtl="1"/>
            <a:r>
              <a:rPr lang="fa-IR" sz="4000" dirty="0">
                <a:ln w="0"/>
                <a:solidFill>
                  <a:schemeClr val="bg2"/>
                </a:solidFill>
                <a:cs typeface="B Titr" panose="00000700000000000000" pitchFamily="2" charset="-78"/>
              </a:rPr>
              <a:t>جمع بندی تعریف</a:t>
            </a:r>
            <a:endParaRPr lang="en-US" sz="4000"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936978" y="1676401"/>
            <a:ext cx="10543822" cy="4419599"/>
          </a:xfrm>
        </p:spPr>
        <p:txBody>
          <a:bodyPr/>
          <a:lstStyle/>
          <a:p>
            <a:pPr algn="r" rtl="1"/>
            <a:endParaRPr lang="fa-IR" sz="2400" dirty="0" smtClean="0"/>
          </a:p>
          <a:p>
            <a:pPr algn="r" rtl="1"/>
            <a:r>
              <a:rPr lang="fa-IR" sz="2400" dirty="0" smtClean="0"/>
              <a:t>اخلاق پزشکی موضوعی است گسترده که دارای دو جنبه نظری و عملی است</a:t>
            </a:r>
          </a:p>
          <a:p>
            <a:pPr marL="1357313" lvl="1" algn="r" rtl="1"/>
            <a:r>
              <a:rPr lang="fa-IR" sz="2400" dirty="0" smtClean="0">
                <a:solidFill>
                  <a:srgbClr val="FF0000"/>
                </a:solidFill>
              </a:rPr>
              <a:t>جنبه نظری </a:t>
            </a:r>
            <a:r>
              <a:rPr lang="fa-IR" sz="2400" dirty="0" smtClean="0"/>
              <a:t>به تبیین مبانی و مفاهیم زیربنایی این علم، توضیح و تشریح فرضیات اخلاقی موجود و ارتباطات آن با فرهنگ ها ، مذاهب و آداب و رسوم جوامع مختلف می پردازد</a:t>
            </a:r>
          </a:p>
          <a:p>
            <a:pPr marL="1357313" lvl="1" algn="r" rtl="1"/>
            <a:r>
              <a:rPr lang="fa-IR" sz="2400" dirty="0" smtClean="0">
                <a:solidFill>
                  <a:srgbClr val="FF0000"/>
                </a:solidFill>
              </a:rPr>
              <a:t>جنبه عملی </a:t>
            </a:r>
            <a:r>
              <a:rPr lang="fa-IR" sz="2400" dirty="0" smtClean="0"/>
              <a:t>با تکیه بر مبانی نظری  مسائل ، مشکلات و مباحث مطرح اخلاقی در حیطه طب و مراقبتهای بهداشتی را مورد بحث قرار داده و چهارچوبی کاربردی برای تصمیم گیری در مواقع بحرانی ارائه می نماید</a:t>
            </a:r>
          </a:p>
          <a:p>
            <a:pPr marL="1071563" lvl="1" indent="0" algn="r" rtl="1">
              <a:buNone/>
            </a:pPr>
            <a:endParaRPr lang="fa-IR" sz="2400" dirty="0" smtClean="0"/>
          </a:p>
          <a:p>
            <a:pPr algn="r" rtl="1"/>
            <a:r>
              <a:rPr lang="fa-IR" sz="2400" dirty="0" smtClean="0"/>
              <a:t>اخلاق پزشکی با این دو نگاه ارتباط تنگاتنگی با فلسفه اخلاق، حقوق انسانی فرد، و اجتماع، قوانین الهی و مقررات مدنی دارد</a:t>
            </a:r>
          </a:p>
          <a:p>
            <a:pPr algn="r" rtl="1"/>
            <a:endParaRPr lang="fa-IR" sz="2400" dirty="0" smtClean="0"/>
          </a:p>
        </p:txBody>
      </p:sp>
      <p:sp>
        <p:nvSpPr>
          <p:cNvPr id="4" name="Date Placeholder 3"/>
          <p:cNvSpPr>
            <a:spLocks noGrp="1"/>
          </p:cNvSpPr>
          <p:nvPr>
            <p:ph type="dt" sz="half" idx="10"/>
          </p:nvPr>
        </p:nvSpPr>
        <p:spPr/>
        <p:txBody>
          <a:bodyPr/>
          <a:lstStyle/>
          <a:p>
            <a:fld id="{84DE8960-7EF8-4B7A-8AD2-84A5982D9166}"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27496347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801812" y="355598"/>
            <a:ext cx="8054975" cy="944563"/>
          </a:xfrm>
        </p:spPr>
        <p:txBody>
          <a:bodyPr/>
          <a:lstStyle/>
          <a:p>
            <a:pPr algn="ctr" fontAlgn="auto">
              <a:spcAft>
                <a:spcPts val="0"/>
              </a:spcAft>
              <a:defRPr/>
            </a:pPr>
            <a:r>
              <a:rPr lang="ar-SA" b="1" dirty="0">
                <a:solidFill>
                  <a:schemeClr val="bg2"/>
                </a:solidFill>
                <a:cs typeface="B Titr" panose="00000700000000000000" pitchFamily="2" charset="-78"/>
              </a:rPr>
              <a:t>موضوعات مطرح در اخلاق پزشكي نوين</a:t>
            </a:r>
            <a:endParaRPr lang="en-GB" b="1" dirty="0">
              <a:solidFill>
                <a:schemeClr val="bg2"/>
              </a:solidFill>
              <a:cs typeface="B Titr" panose="00000700000000000000" pitchFamily="2" charset="-78"/>
            </a:endParaRPr>
          </a:p>
        </p:txBody>
      </p:sp>
      <p:sp>
        <p:nvSpPr>
          <p:cNvPr id="12291" name="Rectangle 3"/>
          <p:cNvSpPr>
            <a:spLocks noGrp="1" noChangeArrowheads="1"/>
          </p:cNvSpPr>
          <p:nvPr>
            <p:ph type="body" sz="half" idx="1"/>
          </p:nvPr>
        </p:nvSpPr>
        <p:spPr>
          <a:noFill/>
        </p:spPr>
        <p:txBody>
          <a:bodyPr/>
          <a:lstStyle/>
          <a:p>
            <a:pPr marL="457200" indent="-457200">
              <a:spcBef>
                <a:spcPct val="50000"/>
              </a:spcBef>
              <a:buClr>
                <a:srgbClr val="990033"/>
              </a:buClr>
              <a:buNone/>
            </a:pPr>
            <a:endParaRPr lang="en-GB" altLang="en-US" sz="700">
              <a:cs typeface="B Nazanin" panose="00000400000000000000" pitchFamily="2" charset="-78"/>
            </a:endParaRPr>
          </a:p>
          <a:p>
            <a:pPr marL="457200" indent="-457200">
              <a:spcBef>
                <a:spcPct val="50000"/>
              </a:spcBef>
              <a:buClr>
                <a:srgbClr val="990033"/>
              </a:buClr>
              <a:buNone/>
            </a:pPr>
            <a:endParaRPr lang="en-GB" altLang="en-US" sz="1100">
              <a:cs typeface="B Nazanin" panose="00000400000000000000" pitchFamily="2" charset="-78"/>
            </a:endParaRPr>
          </a:p>
          <a:p>
            <a:pPr marL="457200" indent="-457200">
              <a:buNone/>
            </a:pPr>
            <a:endParaRPr lang="en-GB" altLang="en-US" smtClean="0">
              <a:cs typeface="B Nazanin" panose="00000400000000000000" pitchFamily="2" charset="-78"/>
            </a:endParaRPr>
          </a:p>
        </p:txBody>
      </p:sp>
      <p:sp>
        <p:nvSpPr>
          <p:cNvPr id="103428" name="Oval 4"/>
          <p:cNvSpPr>
            <a:spLocks noChangeArrowheads="1"/>
          </p:cNvSpPr>
          <p:nvPr/>
        </p:nvSpPr>
        <p:spPr bwMode="auto">
          <a:xfrm>
            <a:off x="4267200" y="3048000"/>
            <a:ext cx="3124200" cy="1219200"/>
          </a:xfrm>
          <a:prstGeom prst="ellipse">
            <a:avLst/>
          </a:prstGeom>
          <a:solidFill>
            <a:schemeClr val="accent2"/>
          </a:solidFill>
          <a:ln w="9525">
            <a:noFill/>
            <a:round/>
            <a:headEnd/>
            <a:tailEnd/>
          </a:ln>
          <a:effectLst/>
        </p:spPr>
        <p:txBody>
          <a:bodyPr wrap="none" anchor="ctr"/>
          <a:lstStyle/>
          <a:p>
            <a:pPr eaLnBrk="1" hangingPunct="1">
              <a:defRPr/>
            </a:pPr>
            <a:r>
              <a:rPr lang="ar-SA" sz="3200" dirty="0">
                <a:solidFill>
                  <a:srgbClr val="800000"/>
                </a:solidFill>
                <a:effectLst>
                  <a:outerShdw blurRad="38100" dist="38100" dir="2700000" algn="tl">
                    <a:srgbClr val="000000"/>
                  </a:outerShdw>
                </a:effectLst>
                <a:latin typeface="Arial" charset="0"/>
                <a:cs typeface="B Nazanin" panose="00000400000000000000" pitchFamily="2" charset="-78"/>
              </a:rPr>
              <a:t>اخلاق پزشكي نوين</a:t>
            </a:r>
            <a:endParaRPr lang="en-GB" sz="3200" dirty="0">
              <a:solidFill>
                <a:srgbClr val="800000"/>
              </a:solidFill>
              <a:effectLst>
                <a:outerShdw blurRad="38100" dist="38100" dir="2700000" algn="tl">
                  <a:srgbClr val="000000"/>
                </a:outerShdw>
              </a:effectLst>
              <a:latin typeface="Arial" charset="0"/>
              <a:cs typeface="B Nazanin" panose="00000400000000000000" pitchFamily="2" charset="-78"/>
            </a:endParaRPr>
          </a:p>
        </p:txBody>
      </p:sp>
      <p:sp>
        <p:nvSpPr>
          <p:cNvPr id="12293" name="Text Box 5"/>
          <p:cNvSpPr txBox="1">
            <a:spLocks noChangeArrowheads="1"/>
          </p:cNvSpPr>
          <p:nvPr/>
        </p:nvSpPr>
        <p:spPr bwMode="auto">
          <a:xfrm>
            <a:off x="8402638" y="1484314"/>
            <a:ext cx="1731962" cy="369887"/>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0"/>
              </a:spcBef>
              <a:buFontTx/>
              <a:buNone/>
            </a:pPr>
            <a:r>
              <a:rPr lang="ar-SA" altLang="en-US" sz="1800">
                <a:latin typeface="Arial" panose="020B0604020202020204" pitchFamily="34" charset="0"/>
                <a:cs typeface="B Nazanin" panose="00000400000000000000" pitchFamily="2" charset="-78"/>
              </a:rPr>
              <a:t>ارتباطات حرفه‌اي</a:t>
            </a:r>
            <a:endParaRPr lang="en-GB" altLang="en-US" sz="1800">
              <a:latin typeface="Arial" panose="020B0604020202020204" pitchFamily="34" charset="0"/>
              <a:cs typeface="B Nazanin" panose="00000400000000000000" pitchFamily="2" charset="-78"/>
            </a:endParaRPr>
          </a:p>
        </p:txBody>
      </p:sp>
      <p:sp>
        <p:nvSpPr>
          <p:cNvPr id="103430" name="Text Box 6"/>
          <p:cNvSpPr txBox="1">
            <a:spLocks noChangeArrowheads="1"/>
          </p:cNvSpPr>
          <p:nvPr/>
        </p:nvSpPr>
        <p:spPr bwMode="auto">
          <a:xfrm>
            <a:off x="8126413" y="3644900"/>
            <a:ext cx="2362200" cy="400050"/>
          </a:xfrm>
          <a:prstGeom prst="rect">
            <a:avLst/>
          </a:prstGeom>
          <a:noFill/>
          <a:ln w="9525">
            <a:solidFill>
              <a:schemeClr val="bg2"/>
            </a:solidFill>
            <a:miter lim="800000"/>
            <a:headEnd/>
            <a:tailEnd/>
          </a:ln>
          <a:effectLst/>
        </p:spPr>
        <p:txBody>
          <a:bodyPr>
            <a:spAutoFit/>
          </a:bodyPr>
          <a:lstStyle/>
          <a:p>
            <a:pPr algn="r" rtl="1" eaLnBrk="1" hangingPunct="1">
              <a:defRPr/>
            </a:pPr>
            <a:r>
              <a:rPr lang="ar-SA" sz="2000" b="1" dirty="0">
                <a:solidFill>
                  <a:srgbClr val="FFFF00"/>
                </a:solidFill>
                <a:latin typeface="Arial" charset="0"/>
                <a:cs typeface="B Nazanin" panose="00000400000000000000" pitchFamily="2" charset="-78"/>
              </a:rPr>
              <a:t> </a:t>
            </a:r>
            <a:r>
              <a:rPr lang="ar-SA" sz="2000" b="1" dirty="0">
                <a:effectLst>
                  <a:outerShdw blurRad="38100" dist="38100" dir="2700000" algn="tl">
                    <a:srgbClr val="C0C0C0"/>
                  </a:outerShdw>
                </a:effectLst>
                <a:latin typeface="Arial" charset="0"/>
                <a:cs typeface="B Nazanin" panose="00000400000000000000" pitchFamily="2" charset="-78"/>
              </a:rPr>
              <a:t>انسان قبل از تولد </a:t>
            </a:r>
            <a:endParaRPr lang="fa-IR" sz="2000" b="1" dirty="0">
              <a:effectLst>
                <a:outerShdw blurRad="38100" dist="38100" dir="2700000" algn="tl">
                  <a:srgbClr val="C0C0C0"/>
                </a:outerShdw>
              </a:effectLst>
              <a:latin typeface="Arial" charset="0"/>
              <a:cs typeface="B Nazanin" panose="00000400000000000000" pitchFamily="2" charset="-78"/>
            </a:endParaRPr>
          </a:p>
        </p:txBody>
      </p:sp>
      <p:sp>
        <p:nvSpPr>
          <p:cNvPr id="12295" name="Text Box 7"/>
          <p:cNvSpPr txBox="1">
            <a:spLocks noChangeArrowheads="1"/>
          </p:cNvSpPr>
          <p:nvPr/>
        </p:nvSpPr>
        <p:spPr bwMode="auto">
          <a:xfrm>
            <a:off x="5041900" y="1484313"/>
            <a:ext cx="2133600" cy="4000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20000"/>
              </a:spcBef>
              <a:buFont typeface="Wingdings" panose="05000000000000000000" pitchFamily="2" charset="2"/>
              <a:buNone/>
            </a:pPr>
            <a:r>
              <a:rPr lang="ar-SA" altLang="en-US" sz="2000">
                <a:latin typeface="Arial" panose="020B0604020202020204" pitchFamily="34" charset="0"/>
                <a:cs typeface="B Nazanin" panose="00000400000000000000" pitchFamily="2" charset="-78"/>
              </a:rPr>
              <a:t>فلسفه اخلاق پزشكي</a:t>
            </a:r>
          </a:p>
        </p:txBody>
      </p:sp>
      <p:sp>
        <p:nvSpPr>
          <p:cNvPr id="12296" name="Text Box 8"/>
          <p:cNvSpPr txBox="1">
            <a:spLocks noChangeArrowheads="1"/>
          </p:cNvSpPr>
          <p:nvPr/>
        </p:nvSpPr>
        <p:spPr bwMode="auto">
          <a:xfrm>
            <a:off x="4872038" y="5029200"/>
            <a:ext cx="2209800" cy="4000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0"/>
              </a:spcBef>
              <a:buFontTx/>
              <a:buNone/>
            </a:pPr>
            <a:r>
              <a:rPr lang="ar-SA" altLang="en-US" sz="2000">
                <a:latin typeface="Arial" panose="020B0604020202020204" pitchFamily="34" charset="0"/>
                <a:cs typeface="B Nazanin" panose="00000400000000000000" pitchFamily="2" charset="-78"/>
              </a:rPr>
              <a:t>پيوند اعضاء و بافت‌ها </a:t>
            </a:r>
            <a:endParaRPr lang="fa-IR" altLang="en-US" sz="2000">
              <a:latin typeface="Arial" panose="020B0604020202020204" pitchFamily="34" charset="0"/>
              <a:cs typeface="B Nazanin" panose="00000400000000000000" pitchFamily="2" charset="-78"/>
            </a:endParaRPr>
          </a:p>
        </p:txBody>
      </p:sp>
      <p:sp>
        <p:nvSpPr>
          <p:cNvPr id="12297" name="Text Box 9"/>
          <p:cNvSpPr txBox="1">
            <a:spLocks noChangeArrowheads="1"/>
          </p:cNvSpPr>
          <p:nvPr/>
        </p:nvSpPr>
        <p:spPr bwMode="auto">
          <a:xfrm>
            <a:off x="1416051" y="4491039"/>
            <a:ext cx="2447925" cy="708025"/>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20000"/>
              </a:spcBef>
              <a:buClr>
                <a:schemeClr val="tx1"/>
              </a:buClr>
              <a:buFont typeface="Wingdings" panose="05000000000000000000" pitchFamily="2" charset="2"/>
              <a:buNone/>
            </a:pPr>
            <a:r>
              <a:rPr lang="ar-SA" altLang="en-US" sz="2000">
                <a:latin typeface="Arial" panose="020B0604020202020204" pitchFamily="34" charset="0"/>
                <a:cs typeface="B Nazanin" panose="00000400000000000000" pitchFamily="2" charset="-78"/>
              </a:rPr>
              <a:t>قصور</a:t>
            </a:r>
            <a:r>
              <a:rPr lang="fa-IR" altLang="en-US" sz="2000">
                <a:latin typeface="Arial" panose="020B0604020202020204" pitchFamily="34" charset="0"/>
                <a:cs typeface="B Nazanin" panose="00000400000000000000" pitchFamily="2" charset="-78"/>
              </a:rPr>
              <a:t>،</a:t>
            </a:r>
            <a:r>
              <a:rPr lang="ar-SA" altLang="en-US" sz="2000">
                <a:latin typeface="Arial" panose="020B0604020202020204" pitchFamily="34" charset="0"/>
                <a:cs typeface="B Nazanin" panose="00000400000000000000" pitchFamily="2" charset="-78"/>
              </a:rPr>
              <a:t> تقصير</a:t>
            </a:r>
            <a:r>
              <a:rPr lang="fa-IR" altLang="en-US" sz="2000">
                <a:latin typeface="Arial" panose="020B0604020202020204" pitchFamily="34" charset="0"/>
                <a:cs typeface="B Nazanin" panose="00000400000000000000" pitchFamily="2" charset="-78"/>
              </a:rPr>
              <a:t> </a:t>
            </a:r>
            <a:r>
              <a:rPr lang="ar-SA" altLang="en-US" sz="2000">
                <a:latin typeface="Arial" panose="020B0604020202020204" pitchFamily="34" charset="0"/>
                <a:cs typeface="B Nazanin" panose="00000400000000000000" pitchFamily="2" charset="-78"/>
              </a:rPr>
              <a:t>و ضمان</a:t>
            </a:r>
            <a:r>
              <a:rPr lang="fa-IR" altLang="en-US" sz="2000">
                <a:latin typeface="Arial" panose="020B0604020202020204" pitchFamily="34" charset="0"/>
                <a:cs typeface="B Nazanin" panose="00000400000000000000" pitchFamily="2" charset="-78"/>
              </a:rPr>
              <a:t> </a:t>
            </a:r>
            <a:r>
              <a:rPr lang="ar-SA" altLang="en-US" sz="2000">
                <a:latin typeface="Arial" panose="020B0604020202020204" pitchFamily="34" charset="0"/>
                <a:cs typeface="B Nazanin" panose="00000400000000000000" pitchFamily="2" charset="-78"/>
              </a:rPr>
              <a:t>پزشكي</a:t>
            </a:r>
            <a:endParaRPr lang="en-US" altLang="en-US" sz="2000">
              <a:latin typeface="Arial" panose="020B0604020202020204" pitchFamily="34" charset="0"/>
              <a:cs typeface="B Nazanin" panose="00000400000000000000" pitchFamily="2" charset="-78"/>
            </a:endParaRPr>
          </a:p>
        </p:txBody>
      </p:sp>
      <p:sp>
        <p:nvSpPr>
          <p:cNvPr id="12298" name="Text Box 10"/>
          <p:cNvSpPr txBox="1">
            <a:spLocks noChangeArrowheads="1"/>
          </p:cNvSpPr>
          <p:nvPr/>
        </p:nvSpPr>
        <p:spPr bwMode="auto">
          <a:xfrm>
            <a:off x="1487488" y="2916238"/>
            <a:ext cx="2343151" cy="4000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0"/>
              </a:spcBef>
              <a:buFontTx/>
              <a:buNone/>
            </a:pPr>
            <a:r>
              <a:rPr lang="ar-SA" altLang="en-US" sz="2000">
                <a:latin typeface="Agency FB" panose="020B0503020202020204" pitchFamily="34" charset="0"/>
                <a:cs typeface="B Nazanin" panose="00000400000000000000" pitchFamily="2" charset="-78"/>
              </a:rPr>
              <a:t>القاء بار</a:t>
            </a:r>
            <a:r>
              <a:rPr lang="fa-IR" altLang="en-US" sz="2000">
                <a:latin typeface="Agency FB" panose="020B0503020202020204" pitchFamily="34" charset="0"/>
                <a:cs typeface="B Nazanin" panose="00000400000000000000" pitchFamily="2" charset="-78"/>
              </a:rPr>
              <a:t>و</a:t>
            </a:r>
            <a:r>
              <a:rPr lang="ar-SA" altLang="en-US" sz="2000">
                <a:latin typeface="Agency FB" panose="020B0503020202020204" pitchFamily="34" charset="0"/>
                <a:cs typeface="B Nazanin" panose="00000400000000000000" pitchFamily="2" charset="-78"/>
              </a:rPr>
              <a:t>ري</a:t>
            </a:r>
            <a:r>
              <a:rPr lang="ar-SA" altLang="en-US" sz="2000">
                <a:solidFill>
                  <a:srgbClr val="FFFF00"/>
                </a:solidFill>
                <a:latin typeface="Arial" panose="020B0604020202020204" pitchFamily="34" charset="0"/>
                <a:cs typeface="B Nazanin" panose="00000400000000000000" pitchFamily="2" charset="-78"/>
              </a:rPr>
              <a:t> </a:t>
            </a:r>
            <a:endParaRPr lang="en-GB" altLang="en-US" sz="2000">
              <a:solidFill>
                <a:srgbClr val="FFFF00"/>
              </a:solidFill>
              <a:latin typeface="Arial" panose="020B0604020202020204" pitchFamily="34" charset="0"/>
              <a:cs typeface="B Nazanin" panose="00000400000000000000" pitchFamily="2" charset="-78"/>
            </a:endParaRPr>
          </a:p>
        </p:txBody>
      </p:sp>
      <p:sp>
        <p:nvSpPr>
          <p:cNvPr id="103435" name="Text Box 11"/>
          <p:cNvSpPr txBox="1">
            <a:spLocks noChangeArrowheads="1"/>
          </p:cNvSpPr>
          <p:nvPr/>
        </p:nvSpPr>
        <p:spPr bwMode="auto">
          <a:xfrm>
            <a:off x="1771650" y="1484313"/>
            <a:ext cx="2647950" cy="400050"/>
          </a:xfrm>
          <a:prstGeom prst="rect">
            <a:avLst/>
          </a:prstGeom>
          <a:solidFill>
            <a:schemeClr val="tx2">
              <a:lumMod val="20000"/>
              <a:lumOff val="80000"/>
            </a:schemeClr>
          </a:solidFill>
          <a:ln w="9525">
            <a:solidFill>
              <a:schemeClr val="bg2"/>
            </a:solidFill>
            <a:miter lim="800000"/>
            <a:headEnd/>
            <a:tailEnd/>
          </a:ln>
          <a:effectLst/>
        </p:spPr>
        <p:txBody>
          <a:bodyPr>
            <a:spAutoFit/>
          </a:bodyPr>
          <a:lstStyle/>
          <a:p>
            <a:pPr algn="ctr" eaLnBrk="1" hangingPunct="1">
              <a:defRPr/>
            </a:pPr>
            <a:r>
              <a:rPr lang="fa-IR" sz="2000" dirty="0">
                <a:effectLst>
                  <a:outerShdw blurRad="38100" dist="38100" dir="2700000" algn="tl">
                    <a:srgbClr val="000000"/>
                  </a:outerShdw>
                </a:effectLst>
                <a:latin typeface="Arial" charset="0"/>
                <a:cs typeface="B Nazanin" panose="00000400000000000000" pitchFamily="2" charset="-78"/>
              </a:rPr>
              <a:t>اخلاق در</a:t>
            </a:r>
            <a:r>
              <a:rPr lang="ar-SA" sz="2000" dirty="0">
                <a:effectLst>
                  <a:outerShdw blurRad="38100" dist="38100" dir="2700000" algn="tl">
                    <a:srgbClr val="000000"/>
                  </a:outerShdw>
                </a:effectLst>
                <a:latin typeface="Arial" charset="0"/>
                <a:cs typeface="B Nazanin" panose="00000400000000000000" pitchFamily="2" charset="-78"/>
              </a:rPr>
              <a:t>پژوهشهاي پزشكي</a:t>
            </a:r>
            <a:endParaRPr lang="en-GB" sz="2000" dirty="0">
              <a:effectLst>
                <a:outerShdw blurRad="38100" dist="38100" dir="2700000" algn="tl">
                  <a:srgbClr val="000000"/>
                </a:outerShdw>
              </a:effectLst>
              <a:latin typeface="Arial" charset="0"/>
              <a:cs typeface="B Nazanin" panose="00000400000000000000" pitchFamily="2" charset="-78"/>
            </a:endParaRPr>
          </a:p>
        </p:txBody>
      </p:sp>
      <p:sp>
        <p:nvSpPr>
          <p:cNvPr id="12300" name="Line 12"/>
          <p:cNvSpPr>
            <a:spLocks noChangeShapeType="1"/>
          </p:cNvSpPr>
          <p:nvPr/>
        </p:nvSpPr>
        <p:spPr bwMode="auto">
          <a:xfrm flipV="1">
            <a:off x="5105400" y="4419600"/>
            <a:ext cx="304800" cy="5334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01" name="Line 13"/>
          <p:cNvSpPr>
            <a:spLocks noChangeShapeType="1"/>
          </p:cNvSpPr>
          <p:nvPr/>
        </p:nvSpPr>
        <p:spPr bwMode="auto">
          <a:xfrm flipH="1" flipV="1">
            <a:off x="6477000" y="4343400"/>
            <a:ext cx="381000" cy="4572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02" name="Line 14"/>
          <p:cNvSpPr>
            <a:spLocks noChangeShapeType="1"/>
          </p:cNvSpPr>
          <p:nvPr/>
        </p:nvSpPr>
        <p:spPr bwMode="auto">
          <a:xfrm flipH="1">
            <a:off x="7467600" y="3581400"/>
            <a:ext cx="609600" cy="762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03" name="Line 15"/>
          <p:cNvSpPr>
            <a:spLocks noChangeShapeType="1"/>
          </p:cNvSpPr>
          <p:nvPr/>
        </p:nvSpPr>
        <p:spPr bwMode="auto">
          <a:xfrm flipH="1">
            <a:off x="6096000" y="2438400"/>
            <a:ext cx="152400" cy="5334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04" name="Line 16"/>
          <p:cNvSpPr>
            <a:spLocks noChangeShapeType="1"/>
          </p:cNvSpPr>
          <p:nvPr/>
        </p:nvSpPr>
        <p:spPr bwMode="auto">
          <a:xfrm>
            <a:off x="4876800" y="2438400"/>
            <a:ext cx="228600" cy="5334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05" name="Rectangle 17"/>
          <p:cNvSpPr>
            <a:spLocks noChangeArrowheads="1"/>
          </p:cNvSpPr>
          <p:nvPr/>
        </p:nvSpPr>
        <p:spPr bwMode="auto">
          <a:xfrm>
            <a:off x="8543926" y="2924175"/>
            <a:ext cx="1751013" cy="369888"/>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0"/>
              </a:spcBef>
              <a:buFontTx/>
              <a:buNone/>
            </a:pPr>
            <a:r>
              <a:rPr lang="ar-SA" altLang="en-US" sz="1800">
                <a:latin typeface="Arial" panose="020B0604020202020204" pitchFamily="34" charset="0"/>
                <a:cs typeface="B Nazanin" panose="00000400000000000000" pitchFamily="2" charset="-78"/>
              </a:rPr>
              <a:t>جايگاه جسم انساني</a:t>
            </a:r>
            <a:endParaRPr lang="en-US" altLang="en-US" sz="1800">
              <a:latin typeface="Arial" panose="020B0604020202020204" pitchFamily="34" charset="0"/>
              <a:cs typeface="B Nazanin" panose="00000400000000000000" pitchFamily="2" charset="-78"/>
            </a:endParaRPr>
          </a:p>
        </p:txBody>
      </p:sp>
      <p:sp>
        <p:nvSpPr>
          <p:cNvPr id="12306" name="Line 18"/>
          <p:cNvSpPr>
            <a:spLocks noChangeShapeType="1"/>
          </p:cNvSpPr>
          <p:nvPr/>
        </p:nvSpPr>
        <p:spPr bwMode="auto">
          <a:xfrm flipV="1">
            <a:off x="3657600" y="3733800"/>
            <a:ext cx="533400" cy="762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07" name="Rectangle 19"/>
          <p:cNvSpPr>
            <a:spLocks noChangeArrowheads="1"/>
          </p:cNvSpPr>
          <p:nvPr/>
        </p:nvSpPr>
        <p:spPr bwMode="auto">
          <a:xfrm>
            <a:off x="7831139" y="4365625"/>
            <a:ext cx="2657475" cy="40005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0"/>
              </a:spcBef>
              <a:buFontTx/>
              <a:buNone/>
            </a:pPr>
            <a:r>
              <a:rPr lang="ar-SA" altLang="en-US" sz="2000">
                <a:latin typeface="Arial" panose="020B0604020202020204" pitchFamily="34" charset="0"/>
                <a:cs typeface="B Nazanin" panose="00000400000000000000" pitchFamily="2" charset="-78"/>
              </a:rPr>
              <a:t>انسان نابالغ (جسم</a:t>
            </a:r>
            <a:r>
              <a:rPr lang="fa-IR" altLang="en-US" sz="2000">
                <a:latin typeface="Arial" panose="020B0604020202020204" pitchFamily="34" charset="0"/>
                <a:cs typeface="B Nazanin" panose="00000400000000000000" pitchFamily="2" charset="-78"/>
              </a:rPr>
              <a:t>ي‌</a:t>
            </a:r>
            <a:r>
              <a:rPr lang="ar-SA" altLang="en-US" sz="2000">
                <a:latin typeface="Arial" panose="020B0604020202020204" pitchFamily="34" charset="0"/>
                <a:cs typeface="B Nazanin" panose="00000400000000000000" pitchFamily="2" charset="-78"/>
              </a:rPr>
              <a:t>يافكري)</a:t>
            </a:r>
            <a:endParaRPr lang="en-US" altLang="en-US" sz="2000">
              <a:latin typeface="Arial" panose="020B0604020202020204" pitchFamily="34" charset="0"/>
              <a:cs typeface="B Nazanin" panose="00000400000000000000" pitchFamily="2" charset="-78"/>
            </a:endParaRPr>
          </a:p>
        </p:txBody>
      </p:sp>
      <p:sp>
        <p:nvSpPr>
          <p:cNvPr id="12308" name="Line 20"/>
          <p:cNvSpPr>
            <a:spLocks noChangeShapeType="1"/>
          </p:cNvSpPr>
          <p:nvPr/>
        </p:nvSpPr>
        <p:spPr bwMode="auto">
          <a:xfrm>
            <a:off x="3962400" y="2895600"/>
            <a:ext cx="533400" cy="3048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09" name="Line 21"/>
          <p:cNvSpPr>
            <a:spLocks noChangeShapeType="1"/>
          </p:cNvSpPr>
          <p:nvPr/>
        </p:nvSpPr>
        <p:spPr bwMode="auto">
          <a:xfrm flipV="1">
            <a:off x="3962400" y="4191000"/>
            <a:ext cx="457200" cy="3810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3446" name="Rectangle 22"/>
          <p:cNvSpPr>
            <a:spLocks noChangeArrowheads="1"/>
          </p:cNvSpPr>
          <p:nvPr/>
        </p:nvSpPr>
        <p:spPr bwMode="auto">
          <a:xfrm>
            <a:off x="8328025" y="2205039"/>
            <a:ext cx="1981200" cy="369887"/>
          </a:xfrm>
          <a:prstGeom prst="rect">
            <a:avLst/>
          </a:prstGeom>
          <a:noFill/>
          <a:ln w="9525" algn="ctr">
            <a:solidFill>
              <a:schemeClr val="bg2"/>
            </a:solidFill>
            <a:miter lim="800000"/>
            <a:headEnd/>
            <a:tailEnd/>
          </a:ln>
          <a:effectLst/>
        </p:spPr>
        <p:txBody>
          <a:bodyPr>
            <a:spAutoFit/>
          </a:bodyPr>
          <a:lstStyle/>
          <a:p>
            <a:pPr algn="r" rtl="1" eaLnBrk="1" hangingPunct="1">
              <a:defRPr/>
            </a:pPr>
            <a:r>
              <a:rPr lang="ar-SA" b="1" dirty="0">
                <a:effectLst>
                  <a:outerShdw blurRad="38100" dist="38100" dir="2700000" algn="tl">
                    <a:srgbClr val="C0C0C0"/>
                  </a:outerShdw>
                </a:effectLst>
                <a:latin typeface="Arial" charset="0"/>
                <a:cs typeface="B Nazanin" panose="00000400000000000000" pitchFamily="2" charset="-78"/>
              </a:rPr>
              <a:t>خاتمه حيات انساني</a:t>
            </a:r>
            <a:r>
              <a:rPr lang="ar-SA" b="1" dirty="0">
                <a:solidFill>
                  <a:srgbClr val="FFFF00"/>
                </a:solidFill>
                <a:latin typeface="Arial" charset="0"/>
                <a:cs typeface="B Nazanin" panose="00000400000000000000" pitchFamily="2" charset="-78"/>
              </a:rPr>
              <a:t> </a:t>
            </a:r>
            <a:endParaRPr lang="en-US" b="1" dirty="0">
              <a:solidFill>
                <a:srgbClr val="FFFF00"/>
              </a:solidFill>
              <a:latin typeface="Arial" charset="0"/>
              <a:cs typeface="B Nazanin" panose="00000400000000000000" pitchFamily="2" charset="-78"/>
            </a:endParaRPr>
          </a:p>
        </p:txBody>
      </p:sp>
      <p:sp>
        <p:nvSpPr>
          <p:cNvPr id="12311" name="Line 23"/>
          <p:cNvSpPr>
            <a:spLocks noChangeShapeType="1"/>
          </p:cNvSpPr>
          <p:nvPr/>
        </p:nvSpPr>
        <p:spPr bwMode="auto">
          <a:xfrm flipH="1" flipV="1">
            <a:off x="7391400" y="3886200"/>
            <a:ext cx="533400" cy="3048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12" name="Text Box 24"/>
          <p:cNvSpPr txBox="1">
            <a:spLocks noChangeArrowheads="1"/>
          </p:cNvSpPr>
          <p:nvPr/>
        </p:nvSpPr>
        <p:spPr bwMode="auto">
          <a:xfrm>
            <a:off x="1828800" y="2165350"/>
            <a:ext cx="2827338" cy="4000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0"/>
              </a:spcBef>
              <a:buFontTx/>
              <a:buNone/>
            </a:pPr>
            <a:r>
              <a:rPr lang="ar-SA" altLang="en-US" sz="2000">
                <a:latin typeface="Arial" panose="020B0604020202020204" pitchFamily="34" charset="0"/>
                <a:cs typeface="B Nazanin" panose="00000400000000000000" pitchFamily="2" charset="-78"/>
              </a:rPr>
              <a:t>زيست</a:t>
            </a:r>
            <a:r>
              <a:rPr lang="fa-IR" altLang="en-US" sz="2000">
                <a:latin typeface="Arial" panose="020B0604020202020204" pitchFamily="34" charset="0"/>
                <a:cs typeface="B Nazanin" panose="00000400000000000000" pitchFamily="2" charset="-78"/>
              </a:rPr>
              <a:t>‌</a:t>
            </a:r>
            <a:r>
              <a:rPr lang="ar-SA" altLang="en-US" sz="2000">
                <a:latin typeface="Arial" panose="020B0604020202020204" pitchFamily="34" charset="0"/>
                <a:cs typeface="B Nazanin" panose="00000400000000000000" pitchFamily="2" charset="-78"/>
              </a:rPr>
              <a:t>فناوري</a:t>
            </a:r>
            <a:r>
              <a:rPr lang="fa-IR" altLang="en-US" sz="2000">
                <a:latin typeface="Arial" panose="020B0604020202020204" pitchFamily="34" charset="0"/>
                <a:cs typeface="B Nazanin" panose="00000400000000000000" pitchFamily="2" charset="-78"/>
              </a:rPr>
              <a:t> </a:t>
            </a:r>
            <a:r>
              <a:rPr lang="ar-SA" altLang="en-US" sz="2000">
                <a:latin typeface="Arial" panose="020B0604020202020204" pitchFamily="34" charset="0"/>
                <a:cs typeface="B Nazanin" panose="00000400000000000000" pitchFamily="2" charset="-78"/>
              </a:rPr>
              <a:t>و</a:t>
            </a:r>
            <a:r>
              <a:rPr lang="fa-IR" altLang="en-US" sz="2000">
                <a:latin typeface="Arial" panose="020B0604020202020204" pitchFamily="34" charset="0"/>
                <a:cs typeface="B Nazanin" panose="00000400000000000000" pitchFamily="2" charset="-78"/>
              </a:rPr>
              <a:t> ‌</a:t>
            </a:r>
            <a:r>
              <a:rPr lang="ar-SA" altLang="en-US" sz="2000">
                <a:latin typeface="Arial" panose="020B0604020202020204" pitchFamily="34" charset="0"/>
                <a:cs typeface="B Nazanin" panose="00000400000000000000" pitchFamily="2" charset="-78"/>
              </a:rPr>
              <a:t>اخلاق</a:t>
            </a:r>
            <a:r>
              <a:rPr lang="fa-IR" altLang="en-US" sz="2000">
                <a:latin typeface="Arial" panose="020B0604020202020204" pitchFamily="34" charset="0"/>
                <a:cs typeface="B Nazanin" panose="00000400000000000000" pitchFamily="2" charset="-78"/>
              </a:rPr>
              <a:t>‌</a:t>
            </a:r>
            <a:r>
              <a:rPr lang="ar-SA" altLang="en-US" sz="2000">
                <a:latin typeface="Arial" panose="020B0604020202020204" pitchFamily="34" charset="0"/>
                <a:cs typeface="B Nazanin" panose="00000400000000000000" pitchFamily="2" charset="-78"/>
              </a:rPr>
              <a:t>پزشكي </a:t>
            </a:r>
            <a:endParaRPr lang="fa-IR" altLang="en-US" sz="2000">
              <a:latin typeface="Arial" panose="020B0604020202020204" pitchFamily="34" charset="0"/>
              <a:cs typeface="B Nazanin" panose="00000400000000000000" pitchFamily="2" charset="-78"/>
            </a:endParaRPr>
          </a:p>
        </p:txBody>
      </p:sp>
      <p:sp>
        <p:nvSpPr>
          <p:cNvPr id="12313" name="Line 25"/>
          <p:cNvSpPr>
            <a:spLocks noChangeShapeType="1"/>
          </p:cNvSpPr>
          <p:nvPr/>
        </p:nvSpPr>
        <p:spPr bwMode="auto">
          <a:xfrm flipH="1">
            <a:off x="7010400" y="2667000"/>
            <a:ext cx="457200" cy="5334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14" name="Text Box 26"/>
          <p:cNvSpPr txBox="1">
            <a:spLocks noChangeArrowheads="1"/>
          </p:cNvSpPr>
          <p:nvPr/>
        </p:nvSpPr>
        <p:spPr bwMode="auto">
          <a:xfrm>
            <a:off x="1487488" y="3716338"/>
            <a:ext cx="2209801" cy="4000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lgn="r" rtl="1" eaLnBrk="1" hangingPunct="1">
              <a:spcBef>
                <a:spcPct val="20000"/>
              </a:spcBef>
              <a:buClr>
                <a:schemeClr val="tx1"/>
              </a:buClr>
              <a:buFont typeface="Wingdings" panose="05000000000000000000" pitchFamily="2" charset="2"/>
              <a:buNone/>
            </a:pPr>
            <a:r>
              <a:rPr lang="ar-SA" altLang="en-US" sz="2000">
                <a:latin typeface="Arial" panose="020B0604020202020204" pitchFamily="34" charset="0"/>
                <a:cs typeface="B Nazanin" panose="00000400000000000000" pitchFamily="2" charset="-78"/>
              </a:rPr>
              <a:t>اولويت‏بندي منابع مالي</a:t>
            </a:r>
            <a:endParaRPr lang="en-GB" altLang="en-US" sz="2000">
              <a:latin typeface="Arial" panose="020B0604020202020204" pitchFamily="34" charset="0"/>
              <a:cs typeface="B Nazanin" panose="00000400000000000000" pitchFamily="2" charset="-78"/>
            </a:endParaRPr>
          </a:p>
        </p:txBody>
      </p:sp>
      <p:sp>
        <p:nvSpPr>
          <p:cNvPr id="12315" name="Line 28"/>
          <p:cNvSpPr>
            <a:spLocks noChangeShapeType="1"/>
          </p:cNvSpPr>
          <p:nvPr/>
        </p:nvSpPr>
        <p:spPr bwMode="auto">
          <a:xfrm flipH="1">
            <a:off x="7391400" y="3048000"/>
            <a:ext cx="685800" cy="3048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16" name="Line 29"/>
          <p:cNvSpPr>
            <a:spLocks noChangeShapeType="1"/>
          </p:cNvSpPr>
          <p:nvPr/>
        </p:nvSpPr>
        <p:spPr bwMode="auto">
          <a:xfrm flipH="1" flipV="1">
            <a:off x="7086600" y="4114800"/>
            <a:ext cx="457200" cy="381000"/>
          </a:xfrm>
          <a:prstGeom prst="line">
            <a:avLst/>
          </a:prstGeom>
          <a:noFill/>
          <a:ln w="76200">
            <a:solidFill>
              <a:schemeClr val="bg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2"/>
          </p:nvPr>
        </p:nvSpPr>
        <p:spPr/>
        <p:txBody>
          <a:bodyPr/>
          <a:lstStyle/>
          <a:p>
            <a:fld id="{C6400C44-BC27-4A2D-9BAF-946C4189B1B4}"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4" name="Slide Number Placeholder 3"/>
          <p:cNvSpPr>
            <a:spLocks noGrp="1"/>
          </p:cNvSpPr>
          <p:nvPr>
            <p:ph type="sldNum" sz="quarter" idx="11"/>
          </p:nvPr>
        </p:nvSpPr>
        <p:spPr/>
        <p:txBody>
          <a:bodyPr/>
          <a:lstStyle/>
          <a:p>
            <a:fld id="{B445E1DC-6C68-49BF-881A-D572C01D2FD7}" type="slidenum">
              <a:rPr lang="en-GB" altLang="en-US" smtClean="0">
                <a:solidFill>
                  <a:srgbClr val="000000"/>
                </a:solidFill>
              </a:rPr>
              <a:pPr/>
              <a:t>44</a:t>
            </a:fld>
            <a:endParaRPr lang="en-GB" altLang="en-US">
              <a:solidFill>
                <a:srgbClr val="000000"/>
              </a:solidFill>
            </a:endParaRPr>
          </a:p>
        </p:txBody>
      </p:sp>
    </p:spTree>
    <p:extLst>
      <p:ext uri="{BB962C8B-B14F-4D97-AF65-F5344CB8AC3E}">
        <p14:creationId xmlns:p14="http://schemas.microsoft.com/office/powerpoint/2010/main" val="1235078787"/>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2000" tmFilter="0, 0; .2, .5; .8, .5; 1, 0"/>
                                        <p:tgtEl>
                                          <p:spTgt spid="103426"/>
                                        </p:tgtEl>
                                      </p:cBhvr>
                                    </p:animEffect>
                                    <p:animScale>
                                      <p:cBhvr>
                                        <p:cTn id="7" dur="1000" autoRev="1" fill="hold"/>
                                        <p:tgtEl>
                                          <p:spTgt spid="1034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908" y="609601"/>
            <a:ext cx="8471647" cy="914400"/>
          </a:xfrm>
        </p:spPr>
        <p:txBody>
          <a:bodyPr/>
          <a:lstStyle/>
          <a:p>
            <a:pPr algn="ctr" rtl="1"/>
            <a:r>
              <a:rPr lang="fa-IR" sz="4000" dirty="0" smtClean="0">
                <a:ln w="0"/>
                <a:solidFill>
                  <a:schemeClr val="bg2"/>
                </a:solidFill>
                <a:cs typeface="B Titr" panose="00000700000000000000" pitchFamily="2" charset="-78"/>
              </a:rPr>
              <a:t>انواع پژوهش های اخلاقی</a:t>
            </a:r>
            <a:endParaRPr lang="en-US" sz="4000" dirty="0">
              <a:ln w="0"/>
              <a:solidFill>
                <a:schemeClr val="bg2"/>
              </a:solidFill>
              <a:cs typeface="B Titr" panose="00000700000000000000" pitchFamily="2" charset="-78"/>
            </a:endParaRPr>
          </a:p>
        </p:txBody>
      </p:sp>
      <p:sp>
        <p:nvSpPr>
          <p:cNvPr id="3" name="Content Placeholder 2"/>
          <p:cNvSpPr>
            <a:spLocks noGrp="1"/>
          </p:cNvSpPr>
          <p:nvPr>
            <p:ph idx="1"/>
          </p:nvPr>
        </p:nvSpPr>
        <p:spPr>
          <a:xfrm>
            <a:off x="609600" y="1524001"/>
            <a:ext cx="11582399" cy="4419599"/>
          </a:xfrm>
        </p:spPr>
        <p:txBody>
          <a:bodyPr/>
          <a:lstStyle/>
          <a:p>
            <a:pPr algn="r" rtl="1"/>
            <a:r>
              <a:rPr lang="fa-IR" sz="2800" b="1" dirty="0" smtClean="0"/>
              <a:t>بطور کلی پژوهش های اخلاقی را می توان به سه حوزه کلی تقسیم نمود:</a:t>
            </a:r>
          </a:p>
          <a:p>
            <a:pPr lvl="1" algn="r" rtl="1"/>
            <a:r>
              <a:rPr lang="fa-IR" b="1" dirty="0" smtClean="0">
                <a:ln w="0"/>
                <a:solidFill>
                  <a:schemeClr val="bg2"/>
                </a:solidFill>
              </a:rPr>
              <a:t> پژوهش های توصیفی</a:t>
            </a:r>
          </a:p>
          <a:p>
            <a:pPr lvl="2" algn="r" rtl="1"/>
            <a:r>
              <a:rPr lang="fa-IR" dirty="0" smtClean="0">
                <a:ln w="0"/>
                <a:cs typeface="B Nazanin" panose="00000400000000000000" pitchFamily="2" charset="-78"/>
              </a:rPr>
              <a:t>با کمک روشهای نقلی و تجربی به توصیف و گزارش اخلاقیات افراد گروه ها و جوامع مختلف می پردازد بدون توجه به ارزیابی و ارزش گزاری آنها</a:t>
            </a:r>
          </a:p>
          <a:p>
            <a:pPr lvl="1" algn="r" rtl="1"/>
            <a:r>
              <a:rPr lang="fa-IR" b="1" dirty="0" smtClean="0">
                <a:ln w="0"/>
                <a:solidFill>
                  <a:schemeClr val="bg2"/>
                </a:solidFill>
              </a:rPr>
              <a:t>پژوهش های فرااخلاقی</a:t>
            </a:r>
          </a:p>
          <a:p>
            <a:pPr lvl="2" algn="r" rtl="1"/>
            <a:r>
              <a:rPr lang="fa-IR" dirty="0" smtClean="0">
                <a:ln w="0"/>
                <a:cs typeface="B Nazanin" panose="00000400000000000000" pitchFamily="2" charset="-78"/>
              </a:rPr>
              <a:t>با روش های عقلی و فلسفی به تحلیل و تبیین مفاهیم و احکام اخلاقی از حیث معنی شناسی، وجود شناسی و معرفت شناسی می پردازد</a:t>
            </a:r>
          </a:p>
          <a:p>
            <a:pPr lvl="1" algn="r" rtl="1"/>
            <a:r>
              <a:rPr lang="fa-IR" b="1" dirty="0" smtClean="0">
                <a:ln w="0"/>
                <a:solidFill>
                  <a:schemeClr val="bg2"/>
                </a:solidFill>
              </a:rPr>
              <a:t>پژوهش های هنجاری /دستوری</a:t>
            </a:r>
          </a:p>
          <a:p>
            <a:pPr lvl="2" algn="r" rtl="1"/>
            <a:r>
              <a:rPr lang="fa-IR" dirty="0" smtClean="0">
                <a:ln w="0"/>
                <a:cs typeface="B Nazanin" panose="00000400000000000000" pitchFamily="2" charset="-78"/>
              </a:rPr>
              <a:t>به دنبال معیاری برای تعیین حسن و قبح افعال اختیاری انسان استهدف اصلی در این نوع پژوهش ، راهنمایی کردن افراد در تصمیم گیری ها و احکام مربوط به افعال اختیاری انان در موقعیت های خاص می باشد</a:t>
            </a:r>
            <a:endParaRPr lang="en-US" dirty="0">
              <a:cs typeface="B Nazanin" panose="00000400000000000000" pitchFamily="2" charset="-78"/>
            </a:endParaRPr>
          </a:p>
        </p:txBody>
      </p:sp>
      <p:sp>
        <p:nvSpPr>
          <p:cNvPr id="4" name="Date Placeholder 3"/>
          <p:cNvSpPr>
            <a:spLocks noGrp="1"/>
          </p:cNvSpPr>
          <p:nvPr>
            <p:ph type="dt" sz="half" idx="10"/>
          </p:nvPr>
        </p:nvSpPr>
        <p:spPr/>
        <p:txBody>
          <a:bodyPr/>
          <a:lstStyle/>
          <a:p>
            <a:fld id="{715892FC-F11E-4295-8996-43723B01F56E}"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12424659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7230" y="346393"/>
            <a:ext cx="7947378" cy="1143000"/>
          </a:xfrm>
        </p:spPr>
        <p:txBody>
          <a:bodyPr/>
          <a:lstStyle/>
          <a:p>
            <a:pPr algn="ctr" rtl="1"/>
            <a:r>
              <a:rPr lang="fa-IR" dirty="0" smtClean="0">
                <a:solidFill>
                  <a:schemeClr val="bg2"/>
                </a:solidFill>
                <a:cs typeface="B Titr" panose="00000700000000000000" pitchFamily="2" charset="-78"/>
              </a:rPr>
              <a:t>فلسفه اخلاق پزشکی</a:t>
            </a:r>
            <a:endParaRPr lang="en-US" dirty="0">
              <a:solidFill>
                <a:schemeClr val="bg2"/>
              </a:solidFill>
              <a:cs typeface="B Titr" panose="00000700000000000000" pitchFamily="2" charset="-78"/>
            </a:endParaRPr>
          </a:p>
        </p:txBody>
      </p:sp>
      <p:sp>
        <p:nvSpPr>
          <p:cNvPr id="3" name="Content Placeholder 2"/>
          <p:cNvSpPr>
            <a:spLocks noGrp="1"/>
          </p:cNvSpPr>
          <p:nvPr>
            <p:ph idx="1"/>
          </p:nvPr>
        </p:nvSpPr>
        <p:spPr/>
        <p:txBody>
          <a:bodyPr/>
          <a:lstStyle/>
          <a:p>
            <a:pPr algn="r" rtl="1"/>
            <a:r>
              <a:rPr lang="fa-IR" sz="2400" dirty="0" smtClean="0"/>
              <a:t>فلسفه اخلاق عنوان دیگری است برای فرا اخلاق، و شامل مباحث اخلاق توصیفی و هنجاری نمی شود بلکه به بررسی در باره ی مبادی تصوری و تصدیقی علم اخلاق و گزاره های اخلاقی می پردازد</a:t>
            </a:r>
          </a:p>
          <a:p>
            <a:pPr algn="r" rtl="1"/>
            <a:r>
              <a:rPr lang="fa-IR" sz="2400" dirty="0" smtClean="0"/>
              <a:t>بطور کلی منظور از فلسفه اخلاق ، علمی است که به تبیین اصول و مبانی و مبادی علم اخلاق می پردازد</a:t>
            </a:r>
          </a:p>
          <a:p>
            <a:pPr algn="r" rtl="1"/>
            <a:endParaRPr lang="en-US" sz="2400" dirty="0"/>
          </a:p>
        </p:txBody>
      </p:sp>
      <p:sp>
        <p:nvSpPr>
          <p:cNvPr id="4" name="Date Placeholder 3"/>
          <p:cNvSpPr>
            <a:spLocks noGrp="1"/>
          </p:cNvSpPr>
          <p:nvPr>
            <p:ph type="dt" sz="half" idx="10"/>
          </p:nvPr>
        </p:nvSpPr>
        <p:spPr/>
        <p:txBody>
          <a:bodyPr/>
          <a:lstStyle/>
          <a:p>
            <a:fld id="{D6A09272-405C-44C5-9A59-FD21AA626DE7}"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46</a:t>
            </a:fld>
            <a:endParaRPr lang="en-US">
              <a:solidFill>
                <a:srgbClr val="000000"/>
              </a:solidFill>
            </a:endParaRPr>
          </a:p>
        </p:txBody>
      </p:sp>
    </p:spTree>
    <p:extLst>
      <p:ext uri="{BB962C8B-B14F-4D97-AF65-F5344CB8AC3E}">
        <p14:creationId xmlns:p14="http://schemas.microsoft.com/office/powerpoint/2010/main" val="8938824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430" y="289243"/>
            <a:ext cx="7947378" cy="1143000"/>
          </a:xfrm>
        </p:spPr>
        <p:txBody>
          <a:bodyPr/>
          <a:lstStyle/>
          <a:p>
            <a:pPr algn="ctr" rtl="1"/>
            <a:r>
              <a:rPr lang="fa-IR" dirty="0" smtClean="0">
                <a:solidFill>
                  <a:schemeClr val="bg2"/>
                </a:solidFill>
                <a:cs typeface="B Titr" panose="00000700000000000000" pitchFamily="2" charset="-78"/>
              </a:rPr>
              <a:t>فلسفه اخلاق پزشکی</a:t>
            </a:r>
            <a:endParaRPr lang="en-US" dirty="0">
              <a:solidFill>
                <a:schemeClr val="bg2"/>
              </a:solidFill>
              <a:cs typeface="B Titr" panose="00000700000000000000" pitchFamily="2" charset="-78"/>
            </a:endParaRPr>
          </a:p>
        </p:txBody>
      </p:sp>
      <p:sp>
        <p:nvSpPr>
          <p:cNvPr id="3" name="Content Placeholder 2"/>
          <p:cNvSpPr>
            <a:spLocks noGrp="1"/>
          </p:cNvSpPr>
          <p:nvPr>
            <p:ph idx="1"/>
          </p:nvPr>
        </p:nvSpPr>
        <p:spPr>
          <a:xfrm>
            <a:off x="609600" y="1192530"/>
            <a:ext cx="10972800" cy="3886200"/>
          </a:xfrm>
        </p:spPr>
        <p:txBody>
          <a:bodyPr/>
          <a:lstStyle/>
          <a:p>
            <a:pPr algn="r" rtl="1"/>
            <a:r>
              <a:rPr lang="fa-IR" sz="2400" dirty="0" smtClean="0"/>
              <a:t>مسایل فلسفه اخلاق</a:t>
            </a:r>
          </a:p>
          <a:p>
            <a:pPr lvl="1" algn="r" rtl="1"/>
            <a:r>
              <a:rPr lang="fa-IR" sz="2000" dirty="0" smtClean="0"/>
              <a:t>مفاهیم اخلاقی چگون پیدا می شوند؟</a:t>
            </a:r>
          </a:p>
          <a:p>
            <a:pPr lvl="1" algn="r" rtl="1"/>
            <a:r>
              <a:rPr lang="fa-IR" sz="2000" dirty="0" smtClean="0"/>
              <a:t>منشاء پیدایش احکام و دستورات اخلاقی کجاست؟</a:t>
            </a:r>
          </a:p>
          <a:p>
            <a:pPr lvl="1" algn="r" rtl="1"/>
            <a:r>
              <a:rPr lang="fa-IR" sz="2000" dirty="0" smtClean="0"/>
              <a:t>اصل در گزاره های اخلاقی انشاء است یا اخبار؟ (باید عدالت ورزید (انشاء) ، عدالت خوب است (خبر))</a:t>
            </a:r>
          </a:p>
          <a:p>
            <a:pPr lvl="1" algn="r" rtl="1"/>
            <a:r>
              <a:rPr lang="fa-IR" sz="2000" dirty="0" smtClean="0"/>
              <a:t>جایگاه نیت در افعال اخلاقی به چه صورت است؟ (ایا قوام حکم اخلاقی تنها به «حسن و قبح فعلی» است یا آنکه «حسن و قبح فاعلی» را باید در نظر داشت)</a:t>
            </a:r>
          </a:p>
          <a:p>
            <a:pPr lvl="1" algn="r" rtl="1"/>
            <a:r>
              <a:rPr lang="fa-IR" sz="2000" dirty="0" smtClean="0"/>
              <a:t>ایا الزامی بودن در احکام اخلاقی شرط است یا نه؟ و اگر شرط است در آن صورت چگونه با اختیار انسان جمع می شود؟</a:t>
            </a:r>
          </a:p>
          <a:p>
            <a:pPr lvl="1" algn="r" rtl="1"/>
            <a:r>
              <a:rPr lang="fa-IR" sz="2000" dirty="0" smtClean="0"/>
              <a:t>رابطه فعل اخلاقی و پاداش چگونه است؟</a:t>
            </a:r>
          </a:p>
          <a:p>
            <a:pPr lvl="1" algn="r" rtl="1"/>
            <a:r>
              <a:rPr lang="fa-IR" sz="2000" dirty="0" smtClean="0"/>
              <a:t>آیا احکام اخلاقی استدلال پذیرند یا غیر قابل استدلاند؟ </a:t>
            </a:r>
          </a:p>
          <a:p>
            <a:pPr lvl="1" algn="r" rtl="1"/>
            <a:r>
              <a:rPr lang="fa-IR" sz="2000" dirty="0" smtClean="0"/>
              <a:t>منطق استدلال اخلاقی چیست؟</a:t>
            </a:r>
          </a:p>
          <a:p>
            <a:pPr lvl="1" algn="r" rtl="1"/>
            <a:r>
              <a:rPr lang="fa-IR" sz="2000" dirty="0" smtClean="0"/>
              <a:t>آیا هر جامعه ای باید نظام اخلاقی خاص خود را داشته باشد؟</a:t>
            </a:r>
          </a:p>
          <a:p>
            <a:pPr lvl="1" algn="r" rtl="1"/>
            <a:r>
              <a:rPr lang="fa-IR" sz="2000" dirty="0" smtClean="0"/>
              <a:t>ارتباط اخلاق با سایر علوم و معارف بشری چیست؟</a:t>
            </a:r>
          </a:p>
          <a:p>
            <a:pPr lvl="1" algn="r" rtl="1"/>
            <a:endParaRPr lang="fa-IR" sz="2200" dirty="0" smtClean="0"/>
          </a:p>
          <a:p>
            <a:pPr algn="r" rtl="1"/>
            <a:endParaRPr lang="en-US" sz="2400" dirty="0"/>
          </a:p>
        </p:txBody>
      </p:sp>
      <p:sp>
        <p:nvSpPr>
          <p:cNvPr id="4" name="Date Placeholder 3"/>
          <p:cNvSpPr>
            <a:spLocks noGrp="1"/>
          </p:cNvSpPr>
          <p:nvPr>
            <p:ph type="dt" sz="half" idx="10"/>
          </p:nvPr>
        </p:nvSpPr>
        <p:spPr/>
        <p:txBody>
          <a:bodyPr/>
          <a:lstStyle/>
          <a:p>
            <a:fld id="{77E40077-A0E1-42C4-AE54-483CF2209DA0}"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47</a:t>
            </a:fld>
            <a:endParaRPr lang="en-US" dirty="0">
              <a:solidFill>
                <a:srgbClr val="000000"/>
              </a:solidFill>
            </a:endParaRPr>
          </a:p>
        </p:txBody>
      </p:sp>
    </p:spTree>
    <p:extLst>
      <p:ext uri="{BB962C8B-B14F-4D97-AF65-F5344CB8AC3E}">
        <p14:creationId xmlns:p14="http://schemas.microsoft.com/office/powerpoint/2010/main" val="38482628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8133" y="339727"/>
            <a:ext cx="7947378" cy="1143000"/>
          </a:xfrm>
        </p:spPr>
        <p:txBody>
          <a:bodyPr/>
          <a:lstStyle/>
          <a:p>
            <a:pPr algn="ctr" rtl="1"/>
            <a:r>
              <a:rPr lang="fa-IR" dirty="0" smtClean="0">
                <a:solidFill>
                  <a:schemeClr val="bg2"/>
                </a:solidFill>
                <a:cs typeface="B Titr" panose="00000700000000000000" pitchFamily="2" charset="-78"/>
              </a:rPr>
              <a:t>فلسفه اخلاق پزشکی</a:t>
            </a:r>
            <a:endParaRPr lang="en-US" dirty="0">
              <a:solidFill>
                <a:schemeClr val="bg2"/>
              </a:solidFill>
              <a:cs typeface="B Titr" panose="00000700000000000000" pitchFamily="2" charset="-78"/>
            </a:endParaRPr>
          </a:p>
        </p:txBody>
      </p:sp>
      <p:sp>
        <p:nvSpPr>
          <p:cNvPr id="3" name="Content Placeholder 2"/>
          <p:cNvSpPr>
            <a:spLocks noGrp="1"/>
          </p:cNvSpPr>
          <p:nvPr>
            <p:ph idx="1"/>
          </p:nvPr>
        </p:nvSpPr>
        <p:spPr>
          <a:xfrm>
            <a:off x="2453744" y="1600201"/>
            <a:ext cx="9128655" cy="4530725"/>
          </a:xfrm>
        </p:spPr>
        <p:txBody>
          <a:bodyPr/>
          <a:lstStyle/>
          <a:p>
            <a:pPr algn="r" rtl="1"/>
            <a:r>
              <a:rPr lang="fa-IR" sz="2400" dirty="0" smtClean="0"/>
              <a:t>فلسفه اخلاق</a:t>
            </a:r>
          </a:p>
          <a:p>
            <a:pPr lvl="1" algn="r" rtl="1"/>
            <a:r>
              <a:rPr lang="fa-IR" sz="2000" dirty="0" smtClean="0"/>
              <a:t> کاستی و کمبود جدی در حوزه ی فلسفه اخلاق در بین مسلمانان در مقایسه با مباحث اعتقادی و فقه</a:t>
            </a:r>
          </a:p>
          <a:p>
            <a:pPr lvl="1" algn="r" rtl="1"/>
            <a:r>
              <a:rPr lang="fa-IR" sz="2000" dirty="0" smtClean="0"/>
              <a:t>در تمدن غرب تالیفات زیادی در زمینه ی علم اخلاق و فلسفه اخلاق نگاشته شده است</a:t>
            </a:r>
          </a:p>
          <a:p>
            <a:pPr lvl="1" algn="r" rtl="1"/>
            <a:endParaRPr lang="fa-IR" sz="2200" dirty="0" smtClean="0"/>
          </a:p>
          <a:p>
            <a:pPr algn="r" rtl="1"/>
            <a:r>
              <a:rPr lang="fa-IR" sz="2400" dirty="0" smtClean="0"/>
              <a:t>به هر حال، فلسفه اخلاق علمی نوبنیاد است</a:t>
            </a:r>
          </a:p>
          <a:p>
            <a:pPr algn="r" rtl="1"/>
            <a:r>
              <a:rPr lang="fa-IR" sz="2400" dirty="0" smtClean="0"/>
              <a:t>بسیاری معتقدند نخستین جوانه های آن در سال 1903 میلادی با انتشار کتاب مبانی اخلاق جورج ادوارد مور زده شده است</a:t>
            </a:r>
            <a:endParaRPr lang="en-US" sz="2400" dirty="0"/>
          </a:p>
        </p:txBody>
      </p:sp>
      <p:sp>
        <p:nvSpPr>
          <p:cNvPr id="4" name="Date Placeholder 3"/>
          <p:cNvSpPr>
            <a:spLocks noGrp="1"/>
          </p:cNvSpPr>
          <p:nvPr>
            <p:ph type="dt" sz="half" idx="10"/>
          </p:nvPr>
        </p:nvSpPr>
        <p:spPr/>
        <p:txBody>
          <a:bodyPr/>
          <a:lstStyle/>
          <a:p>
            <a:fld id="{1C85F6A8-4B0F-400A-864E-B9584F487622}"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48</a:t>
            </a:fld>
            <a:endParaRPr lang="en-US" dirty="0">
              <a:solidFill>
                <a:srgbClr val="000000"/>
              </a:solidFill>
            </a:endParaRPr>
          </a:p>
        </p:txBody>
      </p:sp>
      <p:pic>
        <p:nvPicPr>
          <p:cNvPr id="8" name="Picture 7"/>
          <p:cNvPicPr>
            <a:picLocks noChangeAspect="1"/>
          </p:cNvPicPr>
          <p:nvPr/>
        </p:nvPicPr>
        <p:blipFill>
          <a:blip r:embed="rId2"/>
          <a:stretch>
            <a:fillRect/>
          </a:stretch>
        </p:blipFill>
        <p:spPr>
          <a:xfrm>
            <a:off x="1128889" y="3373790"/>
            <a:ext cx="1738489" cy="2406121"/>
          </a:xfrm>
          <a:prstGeom prst="rect">
            <a:avLst/>
          </a:prstGeom>
        </p:spPr>
      </p:pic>
    </p:spTree>
    <p:extLst>
      <p:ext uri="{BB962C8B-B14F-4D97-AF65-F5344CB8AC3E}">
        <p14:creationId xmlns:p14="http://schemas.microsoft.com/office/powerpoint/2010/main" val="34963229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353" y="48768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1219199" y="1676401"/>
            <a:ext cx="9889067" cy="4419599"/>
          </a:xfrm>
        </p:spPr>
        <p:txBody>
          <a:bodyPr/>
          <a:lstStyle/>
          <a:p>
            <a:pPr algn="r" rtl="1"/>
            <a:r>
              <a:rPr lang="fa-IR" b="1" dirty="0" smtClean="0"/>
              <a:t>بطور کلی فلسفه اخلاق را می توان به سه حوزه کلی تقسیم نمود:</a:t>
            </a:r>
          </a:p>
          <a:p>
            <a:pPr lvl="1" algn="r" rtl="1"/>
            <a:r>
              <a:rPr lang="fa-IR" dirty="0" smtClean="0">
                <a:ln w="0"/>
                <a:solidFill>
                  <a:schemeClr val="accent1"/>
                </a:solidFill>
                <a:effectLst>
                  <a:outerShdw blurRad="38100" dist="25400" dir="5400000" algn="ctr" rotWithShape="0">
                    <a:srgbClr val="6E747A">
                      <a:alpha val="43000"/>
                    </a:srgbClr>
                  </a:outerShdw>
                </a:effectLst>
              </a:rPr>
              <a:t>فرااخلاق ( </a:t>
            </a:r>
            <a:r>
              <a:rPr lang="en-GB" dirty="0" err="1" smtClean="0">
                <a:ln w="0"/>
                <a:solidFill>
                  <a:schemeClr val="accent1"/>
                </a:solidFill>
                <a:effectLst>
                  <a:outerShdw blurRad="38100" dist="25400" dir="5400000" algn="ctr" rotWithShape="0">
                    <a:srgbClr val="6E747A">
                      <a:alpha val="43000"/>
                    </a:srgbClr>
                  </a:outerShdw>
                </a:effectLst>
              </a:rPr>
              <a:t>Metaethics</a:t>
            </a:r>
            <a:r>
              <a:rPr lang="fa-IR" dirty="0" smtClean="0">
                <a:ln w="0"/>
                <a:solidFill>
                  <a:schemeClr val="accent1"/>
                </a:solidFill>
                <a:effectLst>
                  <a:outerShdw blurRad="38100" dist="25400" dir="5400000" algn="ctr" rotWithShape="0">
                    <a:srgbClr val="6E747A">
                      <a:alpha val="43000"/>
                    </a:srgbClr>
                  </a:outerShdw>
                </a:effectLst>
              </a:rPr>
              <a:t>) : </a:t>
            </a:r>
          </a:p>
          <a:p>
            <a:pPr lvl="2" algn="r" rtl="1"/>
            <a:r>
              <a:rPr lang="fa-IR" b="1" dirty="0" smtClean="0"/>
              <a:t>مطالعه منشاء و محتوای مفاهیم اخلاقی  در پاسخ به سوال خوب چیست؟ یا ارزش چیست؟</a:t>
            </a:r>
          </a:p>
          <a:p>
            <a:pPr lvl="1" algn="r" rtl="1"/>
            <a:r>
              <a:rPr lang="fa-IR" dirty="0" smtClean="0">
                <a:ln w="0"/>
                <a:solidFill>
                  <a:schemeClr val="accent1"/>
                </a:solidFill>
                <a:effectLst>
                  <a:outerShdw blurRad="38100" dist="25400" dir="5400000" algn="ctr" rotWithShape="0">
                    <a:srgbClr val="6E747A">
                      <a:alpha val="43000"/>
                    </a:srgbClr>
                  </a:outerShdw>
                </a:effectLst>
              </a:rPr>
              <a:t>اخلاق اصولی یا دستوری ( </a:t>
            </a:r>
            <a:r>
              <a:rPr lang="en-GB" dirty="0" smtClean="0">
                <a:ln w="0"/>
                <a:solidFill>
                  <a:schemeClr val="accent1"/>
                </a:solidFill>
                <a:effectLst>
                  <a:outerShdw blurRad="38100" dist="25400" dir="5400000" algn="ctr" rotWithShape="0">
                    <a:srgbClr val="6E747A">
                      <a:alpha val="43000"/>
                    </a:srgbClr>
                  </a:outerShdw>
                </a:effectLst>
              </a:rPr>
              <a:t>Normative ethics</a:t>
            </a:r>
            <a:r>
              <a:rPr lang="fa-IR" dirty="0" smtClean="0">
                <a:ln w="0"/>
                <a:solidFill>
                  <a:schemeClr val="accent1"/>
                </a:solidFill>
                <a:effectLst>
                  <a:outerShdw blurRad="38100" dist="25400" dir="5400000" algn="ctr" rotWithShape="0">
                    <a:srgbClr val="6E747A">
                      <a:alpha val="43000"/>
                    </a:srgbClr>
                  </a:outerShdw>
                </a:effectLst>
              </a:rPr>
              <a:t>):</a:t>
            </a:r>
          </a:p>
          <a:p>
            <a:pPr lvl="2" algn="r" rtl="1"/>
            <a:r>
              <a:rPr lang="fa-IR" b="1" dirty="0" smtClean="0"/>
              <a:t>تعیین استاندارد ها، اصول و قواعد اخلاقی و مشخص نمودن رفتار درست و غلط در پاسخ به سوال کدام فعل خوب است؟</a:t>
            </a:r>
          </a:p>
          <a:p>
            <a:pPr lvl="1" algn="r" rtl="1"/>
            <a:r>
              <a:rPr lang="fa-IR" dirty="0" smtClean="0">
                <a:ln w="0"/>
                <a:solidFill>
                  <a:schemeClr val="accent1"/>
                </a:solidFill>
                <a:effectLst>
                  <a:outerShdw blurRad="38100" dist="25400" dir="5400000" algn="ctr" rotWithShape="0">
                    <a:srgbClr val="6E747A">
                      <a:alpha val="43000"/>
                    </a:srgbClr>
                  </a:outerShdw>
                </a:effectLst>
              </a:rPr>
              <a:t>اخلاق کاربردی (</a:t>
            </a:r>
            <a:r>
              <a:rPr lang="en-GB" dirty="0" smtClean="0">
                <a:ln w="0"/>
                <a:solidFill>
                  <a:schemeClr val="accent1"/>
                </a:solidFill>
                <a:effectLst>
                  <a:outerShdw blurRad="38100" dist="25400" dir="5400000" algn="ctr" rotWithShape="0">
                    <a:srgbClr val="6E747A">
                      <a:alpha val="43000"/>
                    </a:srgbClr>
                  </a:outerShdw>
                </a:effectLst>
              </a:rPr>
              <a:t>Applied</a:t>
            </a:r>
            <a:r>
              <a:rPr lang="en-US" dirty="0" smtClean="0">
                <a:ln w="0"/>
                <a:solidFill>
                  <a:schemeClr val="accent1"/>
                </a:solidFill>
                <a:effectLst>
                  <a:outerShdw blurRad="38100" dist="25400" dir="5400000" algn="ctr" rotWithShape="0">
                    <a:srgbClr val="6E747A">
                      <a:alpha val="43000"/>
                    </a:srgbClr>
                  </a:outerShdw>
                </a:effectLst>
              </a:rPr>
              <a:t> </a:t>
            </a:r>
            <a:r>
              <a:rPr lang="en-GB" dirty="0" smtClean="0">
                <a:ln w="0"/>
                <a:solidFill>
                  <a:schemeClr val="accent1"/>
                </a:solidFill>
                <a:effectLst>
                  <a:outerShdw blurRad="38100" dist="25400" dir="5400000" algn="ctr" rotWithShape="0">
                    <a:srgbClr val="6E747A">
                      <a:alpha val="43000"/>
                    </a:srgbClr>
                  </a:outerShdw>
                </a:effectLst>
              </a:rPr>
              <a:t>ethics</a:t>
            </a:r>
            <a:r>
              <a:rPr lang="fa-IR" dirty="0" smtClean="0">
                <a:ln w="0"/>
                <a:solidFill>
                  <a:schemeClr val="accent1"/>
                </a:solidFill>
                <a:effectLst>
                  <a:outerShdw blurRad="38100" dist="25400" dir="5400000" algn="ctr" rotWithShape="0">
                    <a:srgbClr val="6E747A">
                      <a:alpha val="43000"/>
                    </a:srgbClr>
                  </a:outerShdw>
                </a:effectLst>
              </a:rPr>
              <a:t> ):</a:t>
            </a:r>
          </a:p>
          <a:p>
            <a:pPr lvl="2" algn="r" rtl="1"/>
            <a:r>
              <a:rPr lang="fa-IR" b="1" dirty="0" smtClean="0"/>
              <a:t>موضوعات مورد بحث و مباحث مورد اختلاف را بررسی می نماید.</a:t>
            </a:r>
            <a:endParaRPr lang="en-US" b="1" dirty="0"/>
          </a:p>
        </p:txBody>
      </p:sp>
      <p:sp>
        <p:nvSpPr>
          <p:cNvPr id="4" name="Date Placeholder 3"/>
          <p:cNvSpPr>
            <a:spLocks noGrp="1"/>
          </p:cNvSpPr>
          <p:nvPr>
            <p:ph type="dt" sz="half" idx="10"/>
          </p:nvPr>
        </p:nvSpPr>
        <p:spPr/>
        <p:txBody>
          <a:bodyPr/>
          <a:lstStyle/>
          <a:p>
            <a:fld id="{D5C76567-E826-4AC0-9EA5-DCCBE5876034}"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5853912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457200"/>
            <a:ext cx="10972800" cy="996156"/>
          </a:xfrm>
        </p:spPr>
        <p:txBody>
          <a:bodyPr/>
          <a:lstStyle/>
          <a:p>
            <a:pPr algn="ctr" eaLnBrk="1" hangingPunct="1">
              <a:defRPr/>
            </a:pPr>
            <a:r>
              <a:rPr lang="fa-IR" altLang="en-US" b="1" dirty="0">
                <a:solidFill>
                  <a:schemeClr val="bg2"/>
                </a:solidFill>
                <a:cs typeface="B Titr" panose="00000700000000000000" pitchFamily="2" charset="-78"/>
              </a:rPr>
              <a:t>تاریخچه اخلاق در پژوهش</a:t>
            </a:r>
            <a:endParaRPr lang="fa-IR" altLang="en-US" dirty="0" smtClean="0">
              <a:solidFill>
                <a:schemeClr val="bg2"/>
              </a:solidFill>
              <a:cs typeface="B Titr" panose="00000700000000000000" pitchFamily="2" charset="-78"/>
            </a:endParaRPr>
          </a:p>
        </p:txBody>
      </p:sp>
      <p:sp>
        <p:nvSpPr>
          <p:cNvPr id="7171" name="Rectangle 3"/>
          <p:cNvSpPr>
            <a:spLocks noGrp="1" noChangeArrowheads="1"/>
          </p:cNvSpPr>
          <p:nvPr>
            <p:ph idx="1"/>
          </p:nvPr>
        </p:nvSpPr>
        <p:spPr>
          <a:xfrm>
            <a:off x="2402237" y="2073288"/>
            <a:ext cx="9345478" cy="4525963"/>
          </a:xfrm>
        </p:spPr>
        <p:txBody>
          <a:bodyPr/>
          <a:lstStyle/>
          <a:p>
            <a:pPr algn="ctr" rtl="1" eaLnBrk="1" hangingPunct="1">
              <a:buFont typeface="Arial" panose="020B0604020202020204" pitchFamily="34" charset="0"/>
              <a:buChar char="•"/>
              <a:defRPr/>
            </a:pPr>
            <a:r>
              <a:rPr lang="fa-IR" altLang="en-US" sz="2400" dirty="0">
                <a:solidFill>
                  <a:schemeClr val="tx2"/>
                </a:solidFill>
                <a:cs typeface="B Nazanin" panose="00000400000000000000" pitchFamily="2" charset="-78"/>
              </a:rPr>
              <a:t>قانون حمورابي</a:t>
            </a:r>
            <a:r>
              <a:rPr lang="en-US" altLang="en-US" sz="2400" dirty="0">
                <a:solidFill>
                  <a:schemeClr val="tx2"/>
                </a:solidFill>
                <a:cs typeface="B Nazanin" panose="00000400000000000000" pitchFamily="2" charset="-78"/>
              </a:rPr>
              <a:t>(1750 BC)</a:t>
            </a:r>
            <a:r>
              <a:rPr lang="fa-IR" altLang="en-US" sz="2400" dirty="0">
                <a:solidFill>
                  <a:schemeClr val="tx2"/>
                </a:solidFill>
                <a:cs typeface="B Nazanin" panose="00000400000000000000" pitchFamily="2" charset="-78"/>
              </a:rPr>
              <a:t> </a:t>
            </a:r>
            <a:r>
              <a:rPr lang="en-US" altLang="en-US" sz="2400" dirty="0">
                <a:solidFill>
                  <a:schemeClr val="tx2"/>
                </a:solidFill>
                <a:cs typeface="B Nazanin" panose="00000400000000000000" pitchFamily="2" charset="-78"/>
              </a:rPr>
              <a:t>Code of Hammurabi</a:t>
            </a:r>
            <a:r>
              <a:rPr lang="fa-IR" altLang="en-US" sz="2400" dirty="0">
                <a:solidFill>
                  <a:schemeClr val="tx2"/>
                </a:solidFill>
                <a:cs typeface="B Nazanin" panose="00000400000000000000" pitchFamily="2" charset="-78"/>
              </a:rPr>
              <a:t>: </a:t>
            </a:r>
            <a:r>
              <a:rPr lang="ar-SA" altLang="en-US" sz="2400" dirty="0">
                <a:solidFill>
                  <a:schemeClr val="tx2"/>
                </a:solidFill>
                <a:cs typeface="B Nazanin" panose="00000400000000000000" pitchFamily="2" charset="-78"/>
              </a:rPr>
              <a:t>مجازات پزشکان خط</a:t>
            </a:r>
            <a:r>
              <a:rPr lang="fa-IR" altLang="en-US" sz="2400" dirty="0">
                <a:solidFill>
                  <a:schemeClr val="tx2"/>
                </a:solidFill>
                <a:cs typeface="B Nazanin" panose="00000400000000000000" pitchFamily="2" charset="-78"/>
              </a:rPr>
              <a:t>ا </a:t>
            </a:r>
            <a:r>
              <a:rPr lang="fa-IR" altLang="en-US" sz="2400" dirty="0" smtClean="0">
                <a:solidFill>
                  <a:schemeClr val="tx2"/>
                </a:solidFill>
                <a:cs typeface="B Nazanin" panose="00000400000000000000" pitchFamily="2" charset="-78"/>
              </a:rPr>
              <a:t>کار</a:t>
            </a:r>
          </a:p>
          <a:p>
            <a:pPr marL="0" indent="0" algn="r" rtl="1" eaLnBrk="1" hangingPunct="1">
              <a:buNone/>
              <a:defRPr/>
            </a:pPr>
            <a:endParaRPr lang="fa-IR" altLang="en-US" sz="2400" dirty="0">
              <a:solidFill>
                <a:schemeClr val="tx2"/>
              </a:solidFill>
              <a:cs typeface="B Nazanin" panose="00000400000000000000" pitchFamily="2" charset="-78"/>
            </a:endParaRPr>
          </a:p>
          <a:p>
            <a:pPr marL="0" indent="0" algn="r" rtl="1" eaLnBrk="1" hangingPunct="1">
              <a:buNone/>
              <a:defRPr/>
            </a:pPr>
            <a:r>
              <a:rPr lang="en-US" altLang="en-US" sz="2400" dirty="0" smtClean="0">
                <a:solidFill>
                  <a:schemeClr val="tx2"/>
                </a:solidFill>
                <a:cs typeface="B Nazanin" panose="00000400000000000000" pitchFamily="2" charset="-78"/>
              </a:rPr>
              <a:t>  </a:t>
            </a:r>
            <a:endParaRPr lang="fa-IR" altLang="en-US" sz="2400" dirty="0">
              <a:solidFill>
                <a:schemeClr val="tx2"/>
              </a:solidFill>
              <a:cs typeface="B Nazanin" panose="00000400000000000000" pitchFamily="2" charset="-78"/>
            </a:endParaRPr>
          </a:p>
          <a:p>
            <a:pPr marL="457200" indent="-457200" algn="r" rtl="1">
              <a:buClr>
                <a:srgbClr val="330066"/>
              </a:buClr>
              <a:buSzPct val="70000"/>
              <a:buFont typeface="Arial" panose="020B0604020202020204" pitchFamily="34" charset="0"/>
              <a:buChar char="•"/>
              <a:defRPr/>
            </a:pPr>
            <a:r>
              <a:rPr lang="ar-SA" altLang="en-US" sz="3000" kern="0" dirty="0">
                <a:solidFill>
                  <a:schemeClr val="tx2"/>
                </a:solidFill>
                <a:latin typeface="Arial"/>
                <a:cs typeface="B Nazanin" panose="00000400000000000000" pitchFamily="2" charset="-78"/>
              </a:rPr>
              <a:t>سوگند نامه بقراط</a:t>
            </a:r>
            <a:r>
              <a:rPr lang="fa-IR" altLang="en-US" sz="3000" kern="0" dirty="0">
                <a:solidFill>
                  <a:schemeClr val="tx2"/>
                </a:solidFill>
                <a:latin typeface="Arial"/>
                <a:cs typeface="B Nazanin" panose="00000400000000000000" pitchFamily="2" charset="-78"/>
              </a:rPr>
              <a:t>:‌ </a:t>
            </a:r>
            <a:r>
              <a:rPr lang="en-US" altLang="en-US" sz="3000" kern="0" dirty="0">
                <a:solidFill>
                  <a:schemeClr val="tx2"/>
                </a:solidFill>
                <a:latin typeface="Arial"/>
                <a:cs typeface="B Nazanin" panose="00000400000000000000" pitchFamily="2" charset="-78"/>
              </a:rPr>
              <a:t> </a:t>
            </a:r>
            <a:r>
              <a:rPr lang="ar-SA" altLang="en-US" sz="3000" kern="0" dirty="0">
                <a:solidFill>
                  <a:schemeClr val="tx2"/>
                </a:solidFill>
                <a:latin typeface="Arial"/>
                <a:cs typeface="B Nazanin" panose="00000400000000000000" pitchFamily="2" charset="-78"/>
              </a:rPr>
              <a:t>450 - 380 </a:t>
            </a:r>
            <a:r>
              <a:rPr lang="ar-SA" altLang="en-US" sz="3000" kern="0" dirty="0" smtClean="0">
                <a:solidFill>
                  <a:schemeClr val="tx2"/>
                </a:solidFill>
                <a:latin typeface="Arial"/>
                <a:cs typeface="B Nazanin" panose="00000400000000000000" pitchFamily="2" charset="-78"/>
              </a:rPr>
              <a:t>ق.م</a:t>
            </a:r>
            <a:endParaRPr lang="fa-IR" altLang="en-US" sz="3000" kern="0" dirty="0" smtClean="0">
              <a:solidFill>
                <a:schemeClr val="tx2"/>
              </a:solidFill>
              <a:latin typeface="Arial"/>
              <a:cs typeface="B Nazanin" panose="00000400000000000000" pitchFamily="2" charset="-78"/>
            </a:endParaRPr>
          </a:p>
          <a:p>
            <a:pPr marL="457200" indent="-457200" algn="r" rtl="1">
              <a:buClr>
                <a:srgbClr val="330066"/>
              </a:buClr>
              <a:buSzPct val="70000"/>
              <a:buFont typeface="Arial" panose="020B0604020202020204" pitchFamily="34" charset="0"/>
              <a:buChar char="•"/>
              <a:defRPr/>
            </a:pPr>
            <a:endParaRPr lang="fa-IR" altLang="en-US" sz="3000" kern="0" dirty="0">
              <a:solidFill>
                <a:schemeClr val="tx2"/>
              </a:solidFill>
              <a:latin typeface="Arial"/>
              <a:cs typeface="B Nazanin" panose="00000400000000000000" pitchFamily="2" charset="-78"/>
            </a:endParaRPr>
          </a:p>
          <a:p>
            <a:pPr marL="457200" indent="-457200" algn="r" rtl="1">
              <a:buClr>
                <a:srgbClr val="330066"/>
              </a:buClr>
              <a:buSzPct val="70000"/>
              <a:buFont typeface="Arial" panose="020B0604020202020204" pitchFamily="34" charset="0"/>
              <a:buChar char="•"/>
              <a:defRPr/>
            </a:pPr>
            <a:endParaRPr lang="fa-IR" altLang="en-US" sz="3000" kern="0" dirty="0">
              <a:solidFill>
                <a:schemeClr val="tx2"/>
              </a:solidFill>
              <a:latin typeface="Arial"/>
              <a:cs typeface="B Nazanin" panose="00000400000000000000" pitchFamily="2" charset="-78"/>
            </a:endParaRPr>
          </a:p>
          <a:p>
            <a:pPr marL="457200" indent="-457200" algn="r" rtl="1">
              <a:buClr>
                <a:srgbClr val="330066"/>
              </a:buClr>
              <a:buSzPct val="70000"/>
              <a:buFont typeface="Arial" panose="020B0604020202020204" pitchFamily="34" charset="0"/>
              <a:buChar char="•"/>
              <a:defRPr/>
            </a:pPr>
            <a:r>
              <a:rPr lang="ar-SA" altLang="en-US" sz="2400" dirty="0">
                <a:solidFill>
                  <a:schemeClr val="tx2"/>
                </a:solidFill>
                <a:cs typeface="B Nazanin" panose="00000400000000000000" pitchFamily="2" charset="-78"/>
              </a:rPr>
              <a:t>طب باستاني ايراني</a:t>
            </a:r>
            <a:endParaRPr lang="fa-IR" altLang="en-US" sz="2400" dirty="0">
              <a:solidFill>
                <a:schemeClr val="tx2"/>
              </a:solidFill>
              <a:cs typeface="B Nazanin" panose="00000400000000000000" pitchFamily="2" charset="-78"/>
            </a:endParaRPr>
          </a:p>
          <a:p>
            <a:pPr marL="0" indent="0" algn="r" rtl="1">
              <a:buClr>
                <a:srgbClr val="330066"/>
              </a:buClr>
              <a:buSzPct val="70000"/>
              <a:buNone/>
              <a:defRPr/>
            </a:pPr>
            <a:endParaRPr lang="ar-SA" altLang="en-US" sz="2400" kern="0" dirty="0">
              <a:solidFill>
                <a:schemeClr val="tx2"/>
              </a:solidFill>
              <a:latin typeface="Arial"/>
              <a:cs typeface="B Nazanin" panose="00000400000000000000" pitchFamily="2" charset="-78"/>
            </a:endParaRPr>
          </a:p>
          <a:p>
            <a:pPr algn="ctr" eaLnBrk="1" hangingPunct="1">
              <a:spcBef>
                <a:spcPct val="20000"/>
              </a:spcBef>
              <a:buClr>
                <a:srgbClr val="330066"/>
              </a:buClr>
              <a:buSzPct val="70000"/>
              <a:buFont typeface="Arial" charset="0"/>
              <a:buNone/>
              <a:defRPr/>
            </a:pPr>
            <a:r>
              <a:rPr lang="ar-SA" altLang="en-US" sz="3000" kern="0" dirty="0">
                <a:solidFill>
                  <a:schemeClr val="tx2"/>
                </a:solidFill>
                <a:latin typeface="Arial"/>
                <a:cs typeface="B Nazanin" panose="00000400000000000000" pitchFamily="2" charset="-78"/>
              </a:rPr>
              <a:t> </a:t>
            </a:r>
            <a:endParaRPr lang="en-US" altLang="en-US" sz="3000" kern="0" dirty="0">
              <a:solidFill>
                <a:schemeClr val="tx2"/>
              </a:solidFill>
              <a:latin typeface="Arial"/>
              <a:cs typeface="B Nazanin" panose="00000400000000000000" pitchFamily="2" charset="-78"/>
            </a:endParaRPr>
          </a:p>
          <a:p>
            <a:pPr algn="r" rtl="1" eaLnBrk="1" hangingPunct="1">
              <a:buFont typeface="Arial" panose="020B0604020202020204" pitchFamily="34" charset="0"/>
              <a:buChar char="•"/>
              <a:defRPr/>
            </a:pPr>
            <a:endParaRPr lang="en-US" altLang="en-US" sz="2400" dirty="0">
              <a:solidFill>
                <a:schemeClr val="tx2"/>
              </a:solidFill>
              <a:cs typeface="B Nazanin" panose="00000400000000000000" pitchFamily="2" charset="-78"/>
            </a:endParaRPr>
          </a:p>
        </p:txBody>
      </p:sp>
      <p:pic>
        <p:nvPicPr>
          <p:cNvPr id="11268" name="Picture 5" descr="CodeHamourabiG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9549" y="1257273"/>
            <a:ext cx="1434131" cy="3024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hippocrat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6363" y="2769420"/>
            <a:ext cx="1642444" cy="25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4" descr="os634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1495" y="4107050"/>
            <a:ext cx="1510518" cy="21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2"/>
          </p:nvPr>
        </p:nvSpPr>
        <p:spPr/>
        <p:txBody>
          <a:bodyPr/>
          <a:lstStyle/>
          <a:p>
            <a:fld id="{C48A3082-DFE0-44AF-82C0-62A4EF5DC72F}"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4" name="Slide Number Placeholder 3"/>
          <p:cNvSpPr>
            <a:spLocks noGrp="1"/>
          </p:cNvSpPr>
          <p:nvPr>
            <p:ph type="sldNum" sz="quarter" idx="11"/>
          </p:nvPr>
        </p:nvSpPr>
        <p:spPr/>
        <p:txBody>
          <a:bodyPr/>
          <a:lstStyle/>
          <a:p>
            <a:fld id="{88E0B933-0760-4D39-AF4C-3E74AE7D720F}" type="slidenum">
              <a:rPr lang="en-GB" altLang="en-US" smtClean="0">
                <a:solidFill>
                  <a:srgbClr val="000000"/>
                </a:solidFill>
              </a:rPr>
              <a:pPr/>
              <a:t>5</a:t>
            </a:fld>
            <a:endParaRPr lang="en-GB" altLang="en-US">
              <a:solidFill>
                <a:srgbClr val="000000"/>
              </a:solidFill>
            </a:endParaRPr>
          </a:p>
        </p:txBody>
      </p:sp>
    </p:spTree>
    <p:extLst>
      <p:ext uri="{BB962C8B-B14F-4D97-AF65-F5344CB8AC3E}">
        <p14:creationId xmlns:p14="http://schemas.microsoft.com/office/powerpoint/2010/main" val="295856808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176" y="49911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1365956" y="1676401"/>
            <a:ext cx="8997244" cy="4419599"/>
          </a:xfrm>
        </p:spPr>
        <p:txBody>
          <a:bodyPr/>
          <a:lstStyle/>
          <a:p>
            <a:pPr algn="r" rtl="1"/>
            <a:r>
              <a:rPr lang="fa-IR" b="1" dirty="0" smtClean="0"/>
              <a:t>نظریات اخلاق اصولی یا دستوری</a:t>
            </a:r>
          </a:p>
          <a:p>
            <a:pPr marL="457200" indent="-457200" algn="r" rtl="1">
              <a:buFont typeface="+mj-lt"/>
              <a:buAutoNum type="arabicPeriod"/>
            </a:pPr>
            <a:r>
              <a:rPr lang="fa-IR" b="1" dirty="0" smtClean="0">
                <a:solidFill>
                  <a:srgbClr val="C00000"/>
                </a:solidFill>
              </a:rPr>
              <a:t>نظریه اصالت وظیفه ( وظیفه گرا) ( </a:t>
            </a:r>
            <a:r>
              <a:rPr lang="en-GB" b="1" dirty="0" smtClean="0">
                <a:solidFill>
                  <a:srgbClr val="C00000"/>
                </a:solidFill>
              </a:rPr>
              <a:t>Deontological theory</a:t>
            </a:r>
            <a:r>
              <a:rPr lang="fa-IR" b="1" dirty="0" smtClean="0">
                <a:solidFill>
                  <a:srgbClr val="C00000"/>
                </a:solidFill>
              </a:rPr>
              <a:t>): </a:t>
            </a:r>
            <a:endParaRPr lang="en-GB" b="1" dirty="0" smtClean="0">
              <a:solidFill>
                <a:srgbClr val="C00000"/>
              </a:solidFill>
            </a:endParaRPr>
          </a:p>
          <a:p>
            <a:pPr marL="457200" indent="-457200" algn="r" rtl="1"/>
            <a:endParaRPr lang="fa-IR" b="1" dirty="0" smtClean="0">
              <a:solidFill>
                <a:srgbClr val="C00000"/>
              </a:solidFill>
            </a:endParaRPr>
          </a:p>
          <a:p>
            <a:pPr marL="457200" indent="-457200" algn="r" rtl="1">
              <a:buFont typeface="+mj-lt"/>
              <a:buAutoNum type="arabicPeriod" startAt="2"/>
            </a:pPr>
            <a:r>
              <a:rPr lang="fa-IR" b="1" dirty="0" smtClean="0">
                <a:solidFill>
                  <a:srgbClr val="C00000"/>
                </a:solidFill>
              </a:rPr>
              <a:t>نظریه اصالت نتیجه (غایت گرا) ( </a:t>
            </a:r>
            <a:r>
              <a:rPr lang="en-GB" b="1" dirty="0" smtClean="0">
                <a:solidFill>
                  <a:srgbClr val="C00000"/>
                </a:solidFill>
              </a:rPr>
              <a:t>Consequentialist theory</a:t>
            </a:r>
            <a:r>
              <a:rPr lang="fa-IR" b="1" dirty="0" smtClean="0">
                <a:solidFill>
                  <a:srgbClr val="C00000"/>
                </a:solidFill>
              </a:rPr>
              <a:t>):</a:t>
            </a:r>
            <a:endParaRPr lang="en-GB" b="1" dirty="0" smtClean="0">
              <a:solidFill>
                <a:srgbClr val="C00000"/>
              </a:solidFill>
            </a:endParaRPr>
          </a:p>
          <a:p>
            <a:pPr marL="457200" indent="-457200" algn="r" rtl="1"/>
            <a:endParaRPr lang="fa-IR" b="1" dirty="0" smtClean="0">
              <a:solidFill>
                <a:srgbClr val="C00000"/>
              </a:solidFill>
            </a:endParaRPr>
          </a:p>
          <a:p>
            <a:pPr marL="457200" indent="-457200" algn="r" rtl="1">
              <a:buFont typeface="+mj-lt"/>
              <a:buAutoNum type="arabicPeriod" startAt="3"/>
            </a:pPr>
            <a:r>
              <a:rPr lang="fa-IR" b="1" dirty="0" smtClean="0">
                <a:solidFill>
                  <a:srgbClr val="C00000"/>
                </a:solidFill>
              </a:rPr>
              <a:t>نظریه مبتنی بر فضیلت ( فضیلت گرا ) ( </a:t>
            </a:r>
            <a:r>
              <a:rPr lang="en-GB" b="1" dirty="0" smtClean="0">
                <a:solidFill>
                  <a:srgbClr val="C00000"/>
                </a:solidFill>
              </a:rPr>
              <a:t>Virtue theory</a:t>
            </a:r>
            <a:r>
              <a:rPr lang="fa-IR" b="1" dirty="0" smtClean="0">
                <a:solidFill>
                  <a:srgbClr val="C00000"/>
                </a:solidFill>
              </a:rPr>
              <a:t>) :</a:t>
            </a:r>
            <a:endParaRPr lang="en-GB" b="1" dirty="0" smtClean="0">
              <a:solidFill>
                <a:srgbClr val="C00000"/>
              </a:solidFill>
            </a:endParaRPr>
          </a:p>
          <a:p>
            <a:pPr marL="457200" indent="-457200" algn="r" rtl="1"/>
            <a:endParaRPr lang="en-US" b="1" dirty="0"/>
          </a:p>
        </p:txBody>
      </p:sp>
      <p:sp>
        <p:nvSpPr>
          <p:cNvPr id="4" name="Date Placeholder 3"/>
          <p:cNvSpPr>
            <a:spLocks noGrp="1"/>
          </p:cNvSpPr>
          <p:nvPr>
            <p:ph type="dt" sz="half" idx="10"/>
          </p:nvPr>
        </p:nvSpPr>
        <p:spPr/>
        <p:txBody>
          <a:bodyPr/>
          <a:lstStyle/>
          <a:p>
            <a:fld id="{67E26222-B062-4EF7-8102-01EBB316EA0C}"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29418854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353" y="37338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925689" y="1676401"/>
            <a:ext cx="10577689" cy="4419599"/>
          </a:xfrm>
        </p:spPr>
        <p:txBody>
          <a:bodyPr/>
          <a:lstStyle/>
          <a:p>
            <a:pPr marL="457200" indent="-457200" algn="r" rtl="1"/>
            <a:r>
              <a:rPr lang="fa-IR" dirty="0" smtClean="0">
                <a:ln w="0"/>
                <a:solidFill>
                  <a:srgbClr val="C00000"/>
                </a:solidFill>
                <a:effectLst>
                  <a:outerShdw blurRad="38100" dist="25400" dir="5400000" algn="ctr" rotWithShape="0">
                    <a:srgbClr val="6E747A">
                      <a:alpha val="43000"/>
                    </a:srgbClr>
                  </a:outerShdw>
                </a:effectLst>
              </a:rPr>
              <a:t>نظریه اصالت وظیفه ( وظیفه گرا) ( </a:t>
            </a:r>
            <a:r>
              <a:rPr lang="en-GB" dirty="0" smtClean="0">
                <a:ln w="0"/>
                <a:solidFill>
                  <a:srgbClr val="C00000"/>
                </a:solidFill>
                <a:effectLst>
                  <a:outerShdw blurRad="38100" dist="25400" dir="5400000" algn="ctr" rotWithShape="0">
                    <a:srgbClr val="6E747A">
                      <a:alpha val="43000"/>
                    </a:srgbClr>
                  </a:outerShdw>
                </a:effectLst>
              </a:rPr>
              <a:t>Deontological theory</a:t>
            </a:r>
            <a:r>
              <a:rPr lang="fa-IR" dirty="0" smtClean="0">
                <a:ln w="0"/>
                <a:solidFill>
                  <a:srgbClr val="C00000"/>
                </a:solidFill>
                <a:effectLst>
                  <a:outerShdw blurRad="38100" dist="25400" dir="5400000" algn="ctr" rotWithShape="0">
                    <a:srgbClr val="6E747A">
                      <a:alpha val="43000"/>
                    </a:srgbClr>
                  </a:outerShdw>
                </a:effectLst>
              </a:rPr>
              <a:t>):</a:t>
            </a:r>
          </a:p>
          <a:p>
            <a:pPr marL="0" indent="0" algn="r" rtl="1">
              <a:buNone/>
            </a:pPr>
            <a:endParaRPr lang="en-GB" dirty="0" smtClean="0">
              <a:ln w="0"/>
              <a:solidFill>
                <a:srgbClr val="C00000"/>
              </a:solidFill>
              <a:effectLst>
                <a:outerShdw blurRad="38100" dist="25400" dir="5400000" algn="ctr" rotWithShape="0">
                  <a:srgbClr val="6E747A">
                    <a:alpha val="43000"/>
                  </a:srgbClr>
                </a:outerShdw>
              </a:effectLst>
            </a:endParaRPr>
          </a:p>
          <a:p>
            <a:pPr marL="857250" lvl="1" indent="-457200" algn="r" rtl="1"/>
            <a:r>
              <a:rPr lang="fa-IR" sz="2200" dirty="0" smtClean="0"/>
              <a:t>مکتب اصالت وظیفه یا تکلیف، به وجود احکام بدیهی نظری و عملی معتقد است و تنها کاری را اخلاقی می داند که اختیاری و موافق با قانون باشد و با انگیزه انجام وظیفه صورت گیرد.</a:t>
            </a:r>
          </a:p>
          <a:p>
            <a:pPr marL="857250" lvl="1" indent="-457200" algn="r" rtl="1"/>
            <a:r>
              <a:rPr lang="fa-IR" sz="2200" dirty="0" smtClean="0"/>
              <a:t>بر مبنای این تئوری ملاک تصمیم گیری برای درست یا غلط بودن یک عمل از نظر اخلاقی این است که آیا آن عمل وظیفه یا تکلیفی را شامل می شود یا خیر. </a:t>
            </a:r>
          </a:p>
          <a:p>
            <a:pPr marL="857250" lvl="1" indent="-457200" algn="r" rtl="1"/>
            <a:r>
              <a:rPr lang="fa-IR" sz="2200" dirty="0" smtClean="0"/>
              <a:t>برای معتقدین این تئوری نتایج عمل اهمیت ندارد و یک عمل می تواند اخلاقی باشد حتی اگر نتایج بدی به همراه داشته باشد</a:t>
            </a:r>
          </a:p>
          <a:p>
            <a:pPr marL="400050" lvl="1" indent="0" algn="r" rtl="1">
              <a:buNone/>
            </a:pPr>
            <a:endParaRPr lang="en-GB" b="1" dirty="0" smtClean="0"/>
          </a:p>
        </p:txBody>
      </p:sp>
      <p:sp>
        <p:nvSpPr>
          <p:cNvPr id="4" name="Date Placeholder 3"/>
          <p:cNvSpPr>
            <a:spLocks noGrp="1"/>
          </p:cNvSpPr>
          <p:nvPr>
            <p:ph type="dt" sz="half" idx="10"/>
          </p:nvPr>
        </p:nvSpPr>
        <p:spPr/>
        <p:txBody>
          <a:bodyPr/>
          <a:lstStyle/>
          <a:p>
            <a:fld id="{96D55AC9-974B-4002-98ED-1A87C6C470E9}"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33621498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353" y="467043"/>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790222" y="1749277"/>
            <a:ext cx="10792178" cy="4764412"/>
          </a:xfrm>
        </p:spPr>
        <p:txBody>
          <a:bodyPr>
            <a:noAutofit/>
          </a:bodyPr>
          <a:lstStyle/>
          <a:p>
            <a:pPr marL="457200" indent="-457200" algn="r" rtl="1">
              <a:spcBef>
                <a:spcPts val="0"/>
              </a:spcBef>
            </a:pPr>
            <a:r>
              <a:rPr lang="fa-IR" sz="2400" dirty="0">
                <a:solidFill>
                  <a:srgbClr val="C00000"/>
                </a:solidFill>
              </a:rPr>
              <a:t>نظریه اصالت وظیفه ( وظیفه گرا) ( </a:t>
            </a:r>
            <a:r>
              <a:rPr lang="en-GB" sz="2400" dirty="0">
                <a:solidFill>
                  <a:srgbClr val="C00000"/>
                </a:solidFill>
              </a:rPr>
              <a:t>Deontological theory</a:t>
            </a:r>
            <a:r>
              <a:rPr lang="fa-IR" sz="2400" dirty="0">
                <a:solidFill>
                  <a:srgbClr val="C00000"/>
                </a:solidFill>
              </a:rPr>
              <a:t>):</a:t>
            </a:r>
          </a:p>
          <a:p>
            <a:pPr marL="457200" indent="-457200" algn="r" rtl="1">
              <a:spcBef>
                <a:spcPts val="0"/>
              </a:spcBef>
            </a:pPr>
            <a:r>
              <a:rPr lang="fa-IR" sz="2400" dirty="0"/>
              <a:t>با نفوذترین تئوریسین طرفدار این مکتب فیلسوف آلمانی </a:t>
            </a:r>
            <a:r>
              <a:rPr lang="en-GB" sz="2400" dirty="0">
                <a:solidFill>
                  <a:srgbClr val="C00000"/>
                </a:solidFill>
              </a:rPr>
              <a:t>Immanuel Kant</a:t>
            </a:r>
            <a:r>
              <a:rPr lang="fa-IR" sz="2400" dirty="0">
                <a:solidFill>
                  <a:srgbClr val="C00000"/>
                </a:solidFill>
              </a:rPr>
              <a:t>  </a:t>
            </a:r>
            <a:r>
              <a:rPr lang="fa-IR" sz="2400" dirty="0"/>
              <a:t>می باشد  </a:t>
            </a:r>
          </a:p>
          <a:p>
            <a:pPr marL="857250" lvl="1" indent="-457200" algn="r" rtl="1">
              <a:spcBef>
                <a:spcPts val="0"/>
              </a:spcBef>
            </a:pPr>
            <a:r>
              <a:rPr lang="fa-IR" sz="2400" dirty="0"/>
              <a:t>به عقیده کانت هر تئوری اخلاقی باید بدون توسل به اراده و خواست الهی توجیه پذیر باشد و از </a:t>
            </a:r>
            <a:r>
              <a:rPr lang="fa-IR" sz="2400" dirty="0" smtClean="0"/>
              <a:t>قوانین</a:t>
            </a:r>
            <a:r>
              <a:rPr lang="fa-IR" sz="2400" dirty="0"/>
              <a:t>ی</a:t>
            </a:r>
            <a:r>
              <a:rPr lang="fa-IR" sz="2400" dirty="0" smtClean="0"/>
              <a:t> </a:t>
            </a:r>
            <a:r>
              <a:rPr lang="fa-IR" sz="2400" dirty="0"/>
              <a:t>که بشر برای خود قرار داده است مشتق گردد</a:t>
            </a:r>
            <a:r>
              <a:rPr lang="fa-IR" sz="2400" dirty="0" smtClean="0"/>
              <a:t>.</a:t>
            </a:r>
            <a:endParaRPr lang="fa-IR" sz="2400" dirty="0"/>
          </a:p>
          <a:p>
            <a:pPr marL="857250" lvl="1" indent="-457200" algn="r" rtl="1">
              <a:spcBef>
                <a:spcPts val="0"/>
              </a:spcBef>
            </a:pPr>
            <a:r>
              <a:rPr lang="fa-IR" sz="2000" dirty="0" smtClean="0"/>
              <a:t>بر </a:t>
            </a:r>
            <a:r>
              <a:rPr lang="fa-IR" sz="2000" dirty="0"/>
              <a:t>مبنای مکتب کانت، وظیفه ناشی از درک عقلی است و عقل حسن آن را درک می کند</a:t>
            </a:r>
          </a:p>
          <a:p>
            <a:pPr marL="857250" lvl="1" indent="-457200" algn="r" rtl="1">
              <a:spcBef>
                <a:spcPts val="0"/>
              </a:spcBef>
            </a:pPr>
            <a:r>
              <a:rPr lang="fa-IR" sz="2000" dirty="0"/>
              <a:t>به عقیده کانت: تکلیف به ما دستور می دهد که قانون اخلاقی را به صورت امری مطلق انجام دهیم نه امری مشروط</a:t>
            </a:r>
          </a:p>
          <a:p>
            <a:pPr marL="857250" lvl="1" indent="-457200" algn="r" rtl="1">
              <a:spcBef>
                <a:spcPts val="0"/>
              </a:spcBef>
              <a:buNone/>
            </a:pPr>
            <a:r>
              <a:rPr lang="fa-IR" sz="2400" dirty="0"/>
              <a:t> </a:t>
            </a:r>
          </a:p>
          <a:p>
            <a:pPr marL="857250" lvl="1" indent="-457200" algn="r" rtl="1">
              <a:spcBef>
                <a:spcPts val="0"/>
              </a:spcBef>
            </a:pPr>
            <a:endParaRPr lang="fa-IR" sz="2400" dirty="0"/>
          </a:p>
          <a:p>
            <a:pPr marL="400050" lvl="1" indent="0" algn="r" rtl="1">
              <a:spcBef>
                <a:spcPts val="0"/>
              </a:spcBef>
              <a:buNone/>
            </a:pPr>
            <a:endParaRPr lang="en-GB" sz="2400" dirty="0"/>
          </a:p>
        </p:txBody>
      </p:sp>
      <p:sp>
        <p:nvSpPr>
          <p:cNvPr id="4" name="Date Placeholder 3"/>
          <p:cNvSpPr>
            <a:spLocks noGrp="1"/>
          </p:cNvSpPr>
          <p:nvPr>
            <p:ph type="dt" sz="half" idx="10"/>
          </p:nvPr>
        </p:nvSpPr>
        <p:spPr/>
        <p:txBody>
          <a:bodyPr/>
          <a:lstStyle/>
          <a:p>
            <a:fld id="{F9A01FBC-641D-46BB-BA7F-8A221CDDB04F}"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6500230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353" y="52197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959556" y="1628422"/>
            <a:ext cx="10498667" cy="3632200"/>
          </a:xfrm>
        </p:spPr>
        <p:txBody>
          <a:bodyPr>
            <a:noAutofit/>
          </a:bodyPr>
          <a:lstStyle/>
          <a:p>
            <a:pPr marL="457200" indent="-457200" algn="r" rtl="1">
              <a:spcBef>
                <a:spcPts val="0"/>
              </a:spcBef>
            </a:pPr>
            <a:r>
              <a:rPr lang="fa-IR" sz="2400" b="1" dirty="0">
                <a:solidFill>
                  <a:srgbClr val="C00000"/>
                </a:solidFill>
              </a:rPr>
              <a:t>نظریه اصالت وظیفه ( وظیفه گرا) ( </a:t>
            </a:r>
            <a:r>
              <a:rPr lang="en-GB" sz="2400" b="1" dirty="0">
                <a:solidFill>
                  <a:srgbClr val="C00000"/>
                </a:solidFill>
              </a:rPr>
              <a:t>Deontological theory</a:t>
            </a:r>
            <a:r>
              <a:rPr lang="fa-IR" sz="2400" b="1" dirty="0">
                <a:solidFill>
                  <a:srgbClr val="C00000"/>
                </a:solidFill>
              </a:rPr>
              <a:t>):</a:t>
            </a:r>
          </a:p>
          <a:p>
            <a:pPr marL="857250" lvl="1" indent="-457200" algn="r" rtl="1">
              <a:spcBef>
                <a:spcPts val="0"/>
              </a:spcBef>
              <a:buNone/>
            </a:pPr>
            <a:r>
              <a:rPr lang="fa-IR" sz="2400" b="1" dirty="0" smtClean="0"/>
              <a:t> </a:t>
            </a:r>
            <a:endParaRPr lang="fa-IR" sz="2400" dirty="0">
              <a:ln w="0"/>
              <a:solidFill>
                <a:schemeClr val="accent1"/>
              </a:solidFill>
              <a:effectLst>
                <a:outerShdw blurRad="38100" dist="25400" dir="5400000" algn="ctr" rotWithShape="0">
                  <a:srgbClr val="6E747A">
                    <a:alpha val="43000"/>
                  </a:srgbClr>
                </a:outerShdw>
              </a:effectLst>
            </a:endParaRPr>
          </a:p>
          <a:p>
            <a:pPr marL="857250" lvl="1" indent="-457200" algn="r" rtl="1">
              <a:spcBef>
                <a:spcPts val="0"/>
              </a:spcBef>
            </a:pPr>
            <a:r>
              <a:rPr lang="fa-IR" sz="2400" dirty="0">
                <a:ln w="0"/>
                <a:solidFill>
                  <a:schemeClr val="accent1"/>
                </a:solidFill>
                <a:effectLst>
                  <a:outerShdw blurRad="38100" dist="25400" dir="5400000" algn="ctr" rotWithShape="0">
                    <a:srgbClr val="6E747A">
                      <a:alpha val="43000"/>
                    </a:srgbClr>
                  </a:outerShdw>
                </a:effectLst>
              </a:rPr>
              <a:t>دستورالعمل کانت:</a:t>
            </a:r>
          </a:p>
          <a:p>
            <a:pPr marL="1257300" lvl="2" indent="-457200" algn="r" rtl="1">
              <a:spcBef>
                <a:spcPts val="0"/>
              </a:spcBef>
            </a:pPr>
            <a:r>
              <a:rPr lang="fa-IR" sz="2400" dirty="0" smtClean="0"/>
              <a:t>بگونه ای عمل کن که دستورالعمل تو بتواند تا سرحد قانون کلی اعتبار یابد</a:t>
            </a:r>
          </a:p>
          <a:p>
            <a:pPr marL="1257300" lvl="2" indent="-457200" algn="r" rtl="1">
              <a:spcBef>
                <a:spcPts val="0"/>
              </a:spcBef>
            </a:pPr>
            <a:r>
              <a:rPr lang="fa-IR" sz="2400" dirty="0" smtClean="0"/>
              <a:t>به نحوی با دیگران رفتار کن که دوست داری دیگران همان گونه با تو رفتار کنند و رفتارت با دیگران به گونه ای باشد که انسان همیشه غایت باشد نه وسیله</a:t>
            </a:r>
          </a:p>
          <a:p>
            <a:pPr marL="857250" lvl="1" indent="-457200" algn="r" rtl="1">
              <a:spcBef>
                <a:spcPts val="0"/>
              </a:spcBef>
            </a:pPr>
            <a:endParaRPr lang="fa-IR" sz="2400" dirty="0"/>
          </a:p>
          <a:p>
            <a:pPr marL="857250" lvl="1" indent="-457200" algn="r" rtl="1">
              <a:spcBef>
                <a:spcPts val="0"/>
              </a:spcBef>
            </a:pPr>
            <a:r>
              <a:rPr lang="fa-IR" sz="2400" dirty="0"/>
              <a:t>مرکز و محور تئوری کانت، احترام و ارزش نهادن به استقلال فرد می باشد</a:t>
            </a:r>
          </a:p>
          <a:p>
            <a:pPr marL="857250" lvl="1" indent="-457200" algn="r" rtl="1">
              <a:spcBef>
                <a:spcPts val="0"/>
              </a:spcBef>
            </a:pPr>
            <a:endParaRPr lang="en-GB" sz="2400" b="1" dirty="0"/>
          </a:p>
        </p:txBody>
      </p:sp>
      <p:sp>
        <p:nvSpPr>
          <p:cNvPr id="4" name="Date Placeholder 3"/>
          <p:cNvSpPr>
            <a:spLocks noGrp="1"/>
          </p:cNvSpPr>
          <p:nvPr>
            <p:ph type="dt" sz="half" idx="10"/>
          </p:nvPr>
        </p:nvSpPr>
        <p:spPr/>
        <p:txBody>
          <a:bodyPr/>
          <a:lstStyle/>
          <a:p>
            <a:fld id="{456EB0CE-52C8-4AA6-98AA-E7AF1995EE06}"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16736622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353" y="51054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812800" y="1676401"/>
            <a:ext cx="10769600" cy="4419599"/>
          </a:xfrm>
        </p:spPr>
        <p:txBody>
          <a:bodyPr>
            <a:normAutofit fontScale="70000" lnSpcReduction="20000"/>
          </a:bodyPr>
          <a:lstStyle/>
          <a:p>
            <a:pPr algn="r" rtl="1">
              <a:lnSpc>
                <a:spcPct val="120000"/>
              </a:lnSpc>
              <a:spcBef>
                <a:spcPts val="0"/>
              </a:spcBef>
            </a:pPr>
            <a:r>
              <a:rPr lang="fa-IR" b="1" dirty="0" smtClean="0">
                <a:solidFill>
                  <a:srgbClr val="C00000"/>
                </a:solidFill>
              </a:rPr>
              <a:t>نظریه اصالت نتیجه (غایت گرا) ( </a:t>
            </a:r>
            <a:r>
              <a:rPr lang="en-GB" b="1" dirty="0" smtClean="0">
                <a:solidFill>
                  <a:srgbClr val="C00000"/>
                </a:solidFill>
              </a:rPr>
              <a:t>Consequentialist theory</a:t>
            </a:r>
            <a:r>
              <a:rPr lang="fa-IR" b="1" dirty="0" smtClean="0">
                <a:solidFill>
                  <a:srgbClr val="C00000"/>
                </a:solidFill>
              </a:rPr>
              <a:t>):</a:t>
            </a:r>
            <a:endParaRPr lang="en-GB" b="1" dirty="0" smtClean="0">
              <a:solidFill>
                <a:srgbClr val="C00000"/>
              </a:solidFill>
            </a:endParaRPr>
          </a:p>
          <a:p>
            <a:pPr algn="r" rtl="1">
              <a:lnSpc>
                <a:spcPct val="120000"/>
              </a:lnSpc>
              <a:spcBef>
                <a:spcPts val="0"/>
              </a:spcBef>
            </a:pPr>
            <a:r>
              <a:rPr lang="fa-IR" b="1" dirty="0" smtClean="0"/>
              <a:t>بر مبنای این تئوری، یک عمل اخلاقی زمانی صحیح است که فواید آن بیش از پیامد های منفی آن باشد</a:t>
            </a:r>
          </a:p>
          <a:p>
            <a:pPr algn="r" rtl="1">
              <a:lnSpc>
                <a:spcPct val="120000"/>
              </a:lnSpc>
              <a:spcBef>
                <a:spcPts val="0"/>
              </a:spcBef>
            </a:pPr>
            <a:r>
              <a:rPr lang="fa-IR" b="1" dirty="0" smtClean="0"/>
              <a:t>قائلین به این مکتب باز شناسی باید و نباید ها ، درست و نادرست ها و خوب و بد ها را با توجه به نتیجه کار تعیین می کنند و اینکه میزان خیر و شر مترتب بر آن چه اندازه است</a:t>
            </a:r>
          </a:p>
          <a:p>
            <a:pPr algn="r" rtl="1">
              <a:lnSpc>
                <a:spcPct val="120000"/>
              </a:lnSpc>
              <a:spcBef>
                <a:spcPts val="0"/>
              </a:spcBef>
            </a:pPr>
            <a:r>
              <a:rPr lang="fa-IR" b="1" dirty="0" smtClean="0"/>
              <a:t>زیر مجموعه های این نظریه به سه دسته عمده تقسیم می شوند</a:t>
            </a:r>
          </a:p>
          <a:p>
            <a:pPr marL="800100" lvl="1" indent="-342900" algn="r" rtl="1">
              <a:lnSpc>
                <a:spcPct val="120000"/>
              </a:lnSpc>
              <a:spcBef>
                <a:spcPts val="0"/>
              </a:spcBef>
              <a:buFont typeface="+mj-lt"/>
              <a:buAutoNum type="arabicPeriod"/>
            </a:pPr>
            <a:r>
              <a:rPr lang="fa-IR" sz="3100" b="1" dirty="0" smtClean="0">
                <a:ln w="0"/>
                <a:solidFill>
                  <a:schemeClr val="accent1"/>
                </a:solidFill>
                <a:effectLst>
                  <a:outerShdw blurRad="38100" dist="25400" dir="5400000" algn="ctr" rotWithShape="0">
                    <a:srgbClr val="6E747A">
                      <a:alpha val="43000"/>
                    </a:srgbClr>
                  </a:outerShdw>
                </a:effectLst>
              </a:rPr>
              <a:t>اخلاق خود گرا</a:t>
            </a:r>
          </a:p>
          <a:p>
            <a:pPr marL="800100" lvl="1" indent="-342900" algn="r" rtl="1">
              <a:lnSpc>
                <a:spcPct val="120000"/>
              </a:lnSpc>
              <a:spcBef>
                <a:spcPts val="0"/>
              </a:spcBef>
            </a:pPr>
            <a:r>
              <a:rPr lang="fa-IR" b="1" dirty="0" smtClean="0"/>
              <a:t>یک عمل زمانی اخلاقی است که نتایج آن برای فرد انجام دهنده مطلوب باشد</a:t>
            </a:r>
          </a:p>
          <a:p>
            <a:pPr marL="800100" lvl="1" indent="-342900" algn="r" rtl="1">
              <a:lnSpc>
                <a:spcPct val="120000"/>
              </a:lnSpc>
              <a:spcBef>
                <a:spcPts val="0"/>
              </a:spcBef>
            </a:pPr>
            <a:r>
              <a:rPr lang="fa-IR" b="1" dirty="0" smtClean="0"/>
              <a:t>معتقدین به این نظریه همواره در پی به دست آوردن بیشترین خیر و سود برای خود می باشند</a:t>
            </a:r>
          </a:p>
          <a:p>
            <a:pPr marL="800100" lvl="1" indent="-342900" algn="r" rtl="1">
              <a:lnSpc>
                <a:spcPct val="120000"/>
              </a:lnSpc>
              <a:spcBef>
                <a:spcPts val="0"/>
              </a:spcBef>
              <a:buFont typeface="+mj-lt"/>
              <a:buAutoNum type="arabicPeriod" startAt="2"/>
            </a:pPr>
            <a:r>
              <a:rPr lang="fa-IR" sz="3100" b="1" dirty="0" smtClean="0">
                <a:ln w="0"/>
                <a:solidFill>
                  <a:schemeClr val="accent1"/>
                </a:solidFill>
                <a:effectLst>
                  <a:outerShdw blurRad="38100" dist="25400" dir="5400000" algn="ctr" rotWithShape="0">
                    <a:srgbClr val="6E747A">
                      <a:alpha val="43000"/>
                    </a:srgbClr>
                  </a:outerShdw>
                </a:effectLst>
              </a:rPr>
              <a:t>اخلاق دیگر گرا</a:t>
            </a:r>
          </a:p>
          <a:p>
            <a:pPr marL="800100" lvl="1" indent="-342900" algn="r" rtl="1">
              <a:lnSpc>
                <a:spcPct val="120000"/>
              </a:lnSpc>
              <a:spcBef>
                <a:spcPts val="0"/>
              </a:spcBef>
            </a:pPr>
            <a:r>
              <a:rPr lang="fa-IR" b="1" dirty="0" smtClean="0"/>
              <a:t>این نظریه معیار اخلاقی بودن عمل را مطلوبیت برای دیگران می داند</a:t>
            </a:r>
          </a:p>
          <a:p>
            <a:pPr marL="800100" lvl="1" indent="-342900" algn="r" rtl="1">
              <a:lnSpc>
                <a:spcPct val="120000"/>
              </a:lnSpc>
              <a:spcBef>
                <a:spcPts val="0"/>
              </a:spcBef>
            </a:pPr>
            <a:r>
              <a:rPr lang="fa-IR" b="1" dirty="0" smtClean="0"/>
              <a:t>بر این اساس انسان باید تا حد امکان منافع دیگران را بر منافع خود ترجیح دهد</a:t>
            </a:r>
          </a:p>
          <a:p>
            <a:pPr marL="800100" lvl="1" indent="-342900" algn="r" rtl="1">
              <a:lnSpc>
                <a:spcPct val="120000"/>
              </a:lnSpc>
              <a:spcBef>
                <a:spcPts val="0"/>
              </a:spcBef>
              <a:buFont typeface="+mj-lt"/>
              <a:buAutoNum type="arabicPeriod" startAt="3"/>
            </a:pPr>
            <a:r>
              <a:rPr lang="fa-IR" sz="3100" b="1" dirty="0">
                <a:ln w="0"/>
                <a:solidFill>
                  <a:schemeClr val="accent1"/>
                </a:solidFill>
                <a:effectLst>
                  <a:outerShdw blurRad="38100" dist="25400" dir="5400000" algn="ctr" rotWithShape="0">
                    <a:srgbClr val="6E747A">
                      <a:alpha val="43000"/>
                    </a:srgbClr>
                  </a:outerShdw>
                </a:effectLst>
              </a:rPr>
              <a:t>اخلاق سودگرا یا اصالت سودمندی</a:t>
            </a:r>
          </a:p>
          <a:p>
            <a:pPr marL="800100" lvl="1" indent="-342900" algn="r" rtl="1">
              <a:lnSpc>
                <a:spcPct val="120000"/>
              </a:lnSpc>
              <a:spcBef>
                <a:spcPts val="0"/>
              </a:spcBef>
            </a:pPr>
            <a:r>
              <a:rPr lang="fa-IR" b="1" dirty="0" smtClean="0"/>
              <a:t>بر مبنای آن یک عمل از نظر اخلاقی وقتی صحیح است که بیشترین سود را برای حداکثر افراد در بر داشته باشد</a:t>
            </a:r>
          </a:p>
          <a:p>
            <a:pPr marL="800100" lvl="1" indent="-342900" algn="r" rtl="1">
              <a:lnSpc>
                <a:spcPct val="120000"/>
              </a:lnSpc>
              <a:spcBef>
                <a:spcPts val="0"/>
              </a:spcBef>
            </a:pPr>
            <a:endParaRPr lang="en-US" b="1" dirty="0"/>
          </a:p>
        </p:txBody>
      </p:sp>
      <p:sp>
        <p:nvSpPr>
          <p:cNvPr id="4" name="Date Placeholder 3"/>
          <p:cNvSpPr>
            <a:spLocks noGrp="1"/>
          </p:cNvSpPr>
          <p:nvPr>
            <p:ph type="dt" sz="half" idx="10"/>
          </p:nvPr>
        </p:nvSpPr>
        <p:spPr/>
        <p:txBody>
          <a:bodyPr/>
          <a:lstStyle/>
          <a:p>
            <a:fld id="{BCA1E59D-6EA0-4080-AE84-96BEC5305BBB}"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17096661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176" y="48768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1027289" y="1676402"/>
            <a:ext cx="10555111" cy="2884310"/>
          </a:xfrm>
        </p:spPr>
        <p:txBody>
          <a:bodyPr>
            <a:noAutofit/>
          </a:bodyPr>
          <a:lstStyle/>
          <a:p>
            <a:pPr marL="800100" lvl="1" indent="-342900" algn="r" rtl="1">
              <a:spcBef>
                <a:spcPts val="0"/>
              </a:spcBef>
            </a:pPr>
            <a:r>
              <a:rPr lang="fa-IR" sz="2400" b="1" dirty="0">
                <a:solidFill>
                  <a:srgbClr val="FF0000"/>
                </a:solidFill>
              </a:rPr>
              <a:t>اخلاق سودگرا یا اصالت سودمندی (</a:t>
            </a:r>
            <a:r>
              <a:rPr lang="en-GB" sz="2400" b="1" dirty="0">
                <a:solidFill>
                  <a:srgbClr val="FF0000"/>
                </a:solidFill>
              </a:rPr>
              <a:t>Utilitarianism</a:t>
            </a:r>
            <a:r>
              <a:rPr lang="fa-IR" sz="2400" b="1" dirty="0">
                <a:solidFill>
                  <a:srgbClr val="FF0000"/>
                </a:solidFill>
              </a:rPr>
              <a:t> )</a:t>
            </a:r>
          </a:p>
          <a:p>
            <a:pPr marL="800100" lvl="1" indent="-342900" algn="r" rtl="1">
              <a:spcBef>
                <a:spcPts val="0"/>
              </a:spcBef>
            </a:pPr>
            <a:r>
              <a:rPr lang="fa-IR" sz="2400" b="1" dirty="0"/>
              <a:t>بیشترین استفاده در اخلاق پزشکی</a:t>
            </a:r>
          </a:p>
          <a:p>
            <a:pPr marL="914400" lvl="1" indent="-457200" algn="r" rtl="1">
              <a:spcBef>
                <a:spcPts val="0"/>
              </a:spcBef>
              <a:buFont typeface="+mj-lt"/>
              <a:buAutoNum type="arabicPeriod"/>
            </a:pPr>
            <a:r>
              <a:rPr lang="fa-IR" sz="2400" b="1" dirty="0">
                <a:ln w="0"/>
                <a:solidFill>
                  <a:schemeClr val="accent1"/>
                </a:solidFill>
                <a:effectLst>
                  <a:outerShdw blurRad="38100" dist="25400" dir="5400000" algn="ctr" rotWithShape="0">
                    <a:srgbClr val="6E747A">
                      <a:alpha val="43000"/>
                    </a:srgbClr>
                  </a:outerShdw>
                </a:effectLst>
              </a:rPr>
              <a:t>عمل نگر (</a:t>
            </a:r>
            <a:r>
              <a:rPr lang="en-GB" sz="2400" b="1" dirty="0">
                <a:ln w="0"/>
                <a:solidFill>
                  <a:schemeClr val="accent1"/>
                </a:solidFill>
                <a:effectLst>
                  <a:outerShdw blurRad="38100" dist="25400" dir="5400000" algn="ctr" rotWithShape="0">
                    <a:srgbClr val="6E747A">
                      <a:alpha val="43000"/>
                    </a:srgbClr>
                  </a:outerShdw>
                </a:effectLst>
              </a:rPr>
              <a:t>Act-utilitarianism </a:t>
            </a:r>
            <a:r>
              <a:rPr lang="fa-IR" sz="2400" b="1" dirty="0">
                <a:ln w="0"/>
                <a:solidFill>
                  <a:schemeClr val="accent1"/>
                </a:solidFill>
                <a:effectLst>
                  <a:outerShdw blurRad="38100" dist="25400" dir="5400000" algn="ctr" rotWithShape="0">
                    <a:srgbClr val="6E747A">
                      <a:alpha val="43000"/>
                    </a:srgbClr>
                  </a:outerShdw>
                </a:effectLst>
              </a:rPr>
              <a:t> )</a:t>
            </a:r>
          </a:p>
          <a:p>
            <a:pPr marL="914400" lvl="1" indent="-457200" algn="r" rtl="1">
              <a:spcBef>
                <a:spcPts val="0"/>
              </a:spcBef>
            </a:pPr>
            <a:r>
              <a:rPr lang="fa-IR" sz="2400" b="1" dirty="0"/>
              <a:t>نتایج هر عمل را باید به صورت جداگانه سنجید و بر این اساس یک عمل زمانی اخلاقی است که در مقایسه با هر جایگزینی نتایج مطلوبی داشته باشد.</a:t>
            </a:r>
          </a:p>
          <a:p>
            <a:pPr marL="914400" lvl="1" indent="-457200" algn="r" rtl="1">
              <a:spcBef>
                <a:spcPts val="0"/>
              </a:spcBef>
              <a:buFont typeface="+mj-lt"/>
              <a:buAutoNum type="arabicPeriod" startAt="2"/>
            </a:pPr>
            <a:r>
              <a:rPr lang="fa-IR" sz="2400" b="1" dirty="0">
                <a:ln w="0"/>
                <a:solidFill>
                  <a:schemeClr val="accent1"/>
                </a:solidFill>
                <a:effectLst>
                  <a:outerShdw blurRad="38100" dist="25400" dir="5400000" algn="ctr" rotWithShape="0">
                    <a:srgbClr val="6E747A">
                      <a:alpha val="43000"/>
                    </a:srgbClr>
                  </a:outerShdw>
                </a:effectLst>
              </a:rPr>
              <a:t>قاعده نگر ( </a:t>
            </a:r>
            <a:r>
              <a:rPr lang="en-GB" sz="2400" b="1" dirty="0">
                <a:ln w="0"/>
                <a:solidFill>
                  <a:schemeClr val="accent1"/>
                </a:solidFill>
                <a:effectLst>
                  <a:outerShdw blurRad="38100" dist="25400" dir="5400000" algn="ctr" rotWithShape="0">
                    <a:srgbClr val="6E747A">
                      <a:alpha val="43000"/>
                    </a:srgbClr>
                  </a:outerShdw>
                </a:effectLst>
              </a:rPr>
              <a:t>Rule-utilitarianism</a:t>
            </a:r>
            <a:r>
              <a:rPr lang="fa-IR" sz="2400" b="1" dirty="0">
                <a:ln w="0"/>
                <a:solidFill>
                  <a:schemeClr val="accent1"/>
                </a:solidFill>
                <a:effectLst>
                  <a:outerShdw blurRad="38100" dist="25400" dir="5400000" algn="ctr" rotWithShape="0">
                    <a:srgbClr val="6E747A">
                      <a:alpha val="43000"/>
                    </a:srgbClr>
                  </a:outerShdw>
                </a:effectLst>
              </a:rPr>
              <a:t>) </a:t>
            </a:r>
          </a:p>
          <a:p>
            <a:pPr marL="914400" lvl="1" indent="-457200" algn="r" rtl="1">
              <a:spcBef>
                <a:spcPts val="0"/>
              </a:spcBef>
            </a:pPr>
            <a:r>
              <a:rPr lang="fa-IR" sz="2400" b="1" dirty="0"/>
              <a:t>تعیین قواعدی برای تعیین سودمندی اعمال ضروری است. بر مینای این نظریه عمل صحیح اخلاقی عملی است که با قانونی که عموما نتیجه خوبی داشته است مطابقت داشته </a:t>
            </a:r>
            <a:r>
              <a:rPr lang="fa-IR" sz="2400" b="1" dirty="0" smtClean="0"/>
              <a:t>باشد</a:t>
            </a:r>
            <a:endParaRPr lang="fa-IR" sz="2400" b="1" dirty="0"/>
          </a:p>
        </p:txBody>
      </p:sp>
      <p:sp>
        <p:nvSpPr>
          <p:cNvPr id="4" name="Date Placeholder 3"/>
          <p:cNvSpPr>
            <a:spLocks noGrp="1"/>
          </p:cNvSpPr>
          <p:nvPr>
            <p:ph type="dt" sz="half" idx="10"/>
          </p:nvPr>
        </p:nvSpPr>
        <p:spPr/>
        <p:txBody>
          <a:bodyPr/>
          <a:lstStyle/>
          <a:p>
            <a:fld id="{409F5BC7-4AFA-4E0C-B995-1EF6F9C74373}"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19702064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353" y="53340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پزشکی</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1027289" y="1676401"/>
            <a:ext cx="10555111" cy="4571999"/>
          </a:xfrm>
        </p:spPr>
        <p:txBody>
          <a:bodyPr>
            <a:noAutofit/>
          </a:bodyPr>
          <a:lstStyle/>
          <a:p>
            <a:pPr marL="800100" lvl="1" indent="-342900" algn="r" rtl="1">
              <a:spcBef>
                <a:spcPts val="0"/>
              </a:spcBef>
            </a:pPr>
            <a:r>
              <a:rPr lang="fa-IR" sz="2400" b="1" dirty="0">
                <a:solidFill>
                  <a:srgbClr val="FF0000"/>
                </a:solidFill>
              </a:rPr>
              <a:t>اخلاق سودگرا یا اصالت سودمندی (</a:t>
            </a:r>
            <a:r>
              <a:rPr lang="en-GB" sz="2400" b="1" dirty="0">
                <a:solidFill>
                  <a:srgbClr val="FF0000"/>
                </a:solidFill>
              </a:rPr>
              <a:t>Utilitarianism</a:t>
            </a:r>
            <a:r>
              <a:rPr lang="fa-IR" sz="2400" b="1" dirty="0">
                <a:solidFill>
                  <a:srgbClr val="FF0000"/>
                </a:solidFill>
              </a:rPr>
              <a:t> </a:t>
            </a:r>
            <a:r>
              <a:rPr lang="fa-IR" sz="2400" b="1" dirty="0" smtClean="0">
                <a:solidFill>
                  <a:srgbClr val="FF0000"/>
                </a:solidFill>
              </a:rPr>
              <a:t>)</a:t>
            </a:r>
            <a:endParaRPr lang="fa-IR" sz="2400" b="1" dirty="0" smtClean="0"/>
          </a:p>
          <a:p>
            <a:pPr marL="800100" lvl="1" indent="-342900" algn="r" rtl="1">
              <a:spcBef>
                <a:spcPts val="0"/>
              </a:spcBef>
            </a:pPr>
            <a:r>
              <a:rPr lang="fa-IR" sz="2400" b="1" dirty="0" smtClean="0"/>
              <a:t> </a:t>
            </a:r>
            <a:r>
              <a:rPr lang="fa-IR" sz="2400" b="1" dirty="0" smtClean="0">
                <a:ln w="0"/>
                <a:solidFill>
                  <a:schemeClr val="accent1"/>
                </a:solidFill>
                <a:effectLst>
                  <a:outerShdw blurRad="38100" dist="25400" dir="5400000" algn="ctr" rotWithShape="0">
                    <a:srgbClr val="6E747A">
                      <a:alpha val="43000"/>
                    </a:srgbClr>
                  </a:outerShdw>
                </a:effectLst>
              </a:rPr>
              <a:t>اجزای تئوری اصالت سود</a:t>
            </a:r>
          </a:p>
          <a:p>
            <a:pPr marL="800100" lvl="1" indent="-342900" algn="r" rtl="1">
              <a:spcBef>
                <a:spcPts val="0"/>
              </a:spcBef>
              <a:buFont typeface="+mj-lt"/>
              <a:buAutoNum type="arabicPeriod"/>
            </a:pPr>
            <a:r>
              <a:rPr lang="fa-IR" sz="2400" b="1" dirty="0" smtClean="0">
                <a:solidFill>
                  <a:srgbClr val="FF0000"/>
                </a:solidFill>
              </a:rPr>
              <a:t>جزء </a:t>
            </a:r>
            <a:r>
              <a:rPr lang="fa-IR" sz="2400" b="1" dirty="0">
                <a:solidFill>
                  <a:srgbClr val="FF0000"/>
                </a:solidFill>
              </a:rPr>
              <a:t>نتیجه</a:t>
            </a:r>
            <a:r>
              <a:rPr lang="fa-IR" sz="2400" b="1" dirty="0"/>
              <a:t>: </a:t>
            </a:r>
            <a:endParaRPr lang="fa-IR" sz="2400" b="1" dirty="0" smtClean="0"/>
          </a:p>
          <a:p>
            <a:pPr lvl="2" algn="r" rtl="1">
              <a:spcBef>
                <a:spcPts val="0"/>
              </a:spcBef>
            </a:pPr>
            <a:r>
              <a:rPr lang="fa-IR" sz="2100" dirty="0" smtClean="0"/>
              <a:t>بر </a:t>
            </a:r>
            <a:r>
              <a:rPr lang="fa-IR" sz="2100" dirty="0"/>
              <a:t>مبنای آن صحت عمل با ایجاد نتیجه خوب گره خورده است</a:t>
            </a:r>
          </a:p>
          <a:p>
            <a:pPr marL="800100" lvl="1" indent="-342900" algn="r" rtl="1">
              <a:spcBef>
                <a:spcPts val="0"/>
              </a:spcBef>
              <a:buFont typeface="+mj-lt"/>
              <a:buAutoNum type="arabicPeriod"/>
            </a:pPr>
            <a:r>
              <a:rPr lang="fa-IR" sz="2400" b="1" dirty="0">
                <a:solidFill>
                  <a:srgbClr val="FF0000"/>
                </a:solidFill>
              </a:rPr>
              <a:t>جزء ارزش: </a:t>
            </a:r>
            <a:endParaRPr lang="fa-IR" sz="2400" b="1" dirty="0" smtClean="0">
              <a:solidFill>
                <a:srgbClr val="FF0000"/>
              </a:solidFill>
            </a:endParaRPr>
          </a:p>
          <a:p>
            <a:pPr lvl="2" algn="r" rtl="1">
              <a:spcBef>
                <a:spcPts val="0"/>
              </a:spcBef>
            </a:pPr>
            <a:r>
              <a:rPr lang="fa-IR" sz="2100" dirty="0" smtClean="0"/>
              <a:t>خوبی </a:t>
            </a:r>
            <a:r>
              <a:rPr lang="fa-IR" sz="2100" dirty="0"/>
              <a:t>و بدی نتیجه باید با استفاده از برخی معیارهای استاندارد خوبی ذاتی  یا خیر حقیقی ارزیابی شود</a:t>
            </a:r>
          </a:p>
          <a:p>
            <a:pPr marL="800100" lvl="1" indent="-342900" algn="r" rtl="1">
              <a:spcBef>
                <a:spcPts val="0"/>
              </a:spcBef>
              <a:buFont typeface="+mj-lt"/>
              <a:buAutoNum type="arabicPeriod"/>
            </a:pPr>
            <a:r>
              <a:rPr lang="fa-IR" sz="2400" b="1" dirty="0">
                <a:solidFill>
                  <a:srgbClr val="FF0000"/>
                </a:solidFill>
              </a:rPr>
              <a:t>جزء محدوده</a:t>
            </a:r>
            <a:r>
              <a:rPr lang="fa-IR" sz="2400" b="1" dirty="0"/>
              <a:t>: </a:t>
            </a:r>
            <a:endParaRPr lang="fa-IR" sz="2400" b="1" dirty="0" smtClean="0"/>
          </a:p>
          <a:p>
            <a:pPr marL="1200150" lvl="2" indent="-342900" algn="r" rtl="1">
              <a:spcBef>
                <a:spcPts val="0"/>
              </a:spcBef>
            </a:pPr>
            <a:r>
              <a:rPr lang="fa-IR" sz="2100" dirty="0" smtClean="0"/>
              <a:t>نتایج </a:t>
            </a:r>
            <a:r>
              <a:rPr lang="fa-IR" sz="2100" dirty="0"/>
              <a:t>اعمال تمام افراد متاثر از عمل را در بر می گیرد و به  طور یکسان آنها را می پوشاند</a:t>
            </a:r>
          </a:p>
          <a:p>
            <a:pPr marL="800100" lvl="1" indent="-342900" algn="r" rtl="1">
              <a:spcBef>
                <a:spcPts val="0"/>
              </a:spcBef>
              <a:buFont typeface="+mj-lt"/>
              <a:buAutoNum type="arabicPeriod"/>
            </a:pPr>
            <a:r>
              <a:rPr lang="fa-IR" sz="2400" b="1" dirty="0">
                <a:solidFill>
                  <a:srgbClr val="FF0000"/>
                </a:solidFill>
              </a:rPr>
              <a:t>معیار سودمندی</a:t>
            </a:r>
            <a:r>
              <a:rPr lang="fa-IR" sz="2400" b="1" dirty="0"/>
              <a:t>: 	</a:t>
            </a:r>
          </a:p>
          <a:p>
            <a:pPr marL="1200150" lvl="2" indent="-342900" algn="r" rtl="1">
              <a:spcBef>
                <a:spcPts val="0"/>
              </a:spcBef>
              <a:buFont typeface="+mj-lt"/>
              <a:buAutoNum type="arabicPeriod"/>
            </a:pPr>
            <a:r>
              <a:rPr lang="fa-IR" sz="2400" dirty="0" smtClean="0"/>
              <a:t>اصالت لذت:  به حد اکثر رساندن لذت فردی</a:t>
            </a:r>
          </a:p>
          <a:p>
            <a:pPr marL="1200150" lvl="2" indent="-342900" algn="r" rtl="1">
              <a:spcBef>
                <a:spcPts val="0"/>
              </a:spcBef>
              <a:buFont typeface="+mj-lt"/>
              <a:buAutoNum type="arabicPeriod"/>
            </a:pPr>
            <a:r>
              <a:rPr lang="fa-IR" sz="2400" dirty="0" smtClean="0"/>
              <a:t>اصالت سعادت:  منجر به سعادت شدن ( تشخیص سعادت با تعقل و تفکر)</a:t>
            </a:r>
          </a:p>
          <a:p>
            <a:pPr marL="1200150" lvl="2" indent="-342900" algn="r" rtl="1">
              <a:spcBef>
                <a:spcPts val="0"/>
              </a:spcBef>
              <a:buFont typeface="+mj-lt"/>
              <a:buAutoNum type="arabicPeriod"/>
            </a:pPr>
            <a:r>
              <a:rPr lang="fa-IR" sz="2400" dirty="0" smtClean="0"/>
              <a:t>اصالت خیر یا ارزشها : مجموعه ارزشها مانند علم ، آزادی، عدالت ...</a:t>
            </a:r>
          </a:p>
          <a:p>
            <a:pPr marL="800100" lvl="1" indent="-342900" algn="r" rtl="1">
              <a:spcBef>
                <a:spcPts val="0"/>
              </a:spcBef>
            </a:pPr>
            <a:endParaRPr lang="en-US" sz="2400" b="1" dirty="0"/>
          </a:p>
        </p:txBody>
      </p:sp>
      <p:sp>
        <p:nvSpPr>
          <p:cNvPr id="4" name="Date Placeholder 3"/>
          <p:cNvSpPr>
            <a:spLocks noGrp="1"/>
          </p:cNvSpPr>
          <p:nvPr>
            <p:ph type="dt" sz="half" idx="10"/>
          </p:nvPr>
        </p:nvSpPr>
        <p:spPr/>
        <p:txBody>
          <a:bodyPr/>
          <a:lstStyle/>
          <a:p>
            <a:fld id="{AB1686FB-7784-407E-BEC6-F0B4C3075C95}"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12693292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92060" y="494068"/>
            <a:ext cx="8312009" cy="1143000"/>
          </a:xfrm>
        </p:spPr>
        <p:txBody>
          <a:bodyPr/>
          <a:lstStyle/>
          <a:p>
            <a:pPr algn="ctr" eaLnBrk="1" hangingPunct="1"/>
            <a:r>
              <a:rPr lang="en-US" altLang="en-US" sz="4000" b="1" dirty="0">
                <a:solidFill>
                  <a:schemeClr val="tx1"/>
                </a:solidFill>
              </a:rPr>
              <a:t/>
            </a:r>
            <a:br>
              <a:rPr lang="en-US" altLang="en-US" sz="4000" b="1" dirty="0">
                <a:solidFill>
                  <a:schemeClr val="tx1"/>
                </a:solidFill>
              </a:rPr>
            </a:br>
            <a:r>
              <a:rPr lang="en-US" altLang="en-US" sz="3600" b="1" dirty="0" smtClean="0">
                <a:solidFill>
                  <a:schemeClr val="accent2"/>
                </a:solidFill>
              </a:rPr>
              <a:t>The </a:t>
            </a:r>
            <a:r>
              <a:rPr lang="en-US" altLang="en-US" sz="3600" b="1" dirty="0">
                <a:solidFill>
                  <a:schemeClr val="accent2"/>
                </a:solidFill>
              </a:rPr>
              <a:t>Four Principles of </a:t>
            </a:r>
            <a:r>
              <a:rPr lang="en-US" altLang="en-US" sz="3600" b="1" dirty="0" smtClean="0">
                <a:solidFill>
                  <a:schemeClr val="accent2"/>
                </a:solidFill>
              </a:rPr>
              <a:t>Medical Ethics</a:t>
            </a:r>
            <a:r>
              <a:rPr lang="en-US" altLang="en-US" sz="3600" b="1" dirty="0" smtClean="0"/>
              <a:t> </a:t>
            </a:r>
            <a:r>
              <a:rPr lang="en-US" altLang="en-US" sz="4000" b="1" dirty="0">
                <a:solidFill>
                  <a:schemeClr val="tx1"/>
                </a:solidFill>
              </a:rPr>
              <a:t/>
            </a:r>
            <a:br>
              <a:rPr lang="en-US" altLang="en-US" sz="4000" b="1" dirty="0">
                <a:solidFill>
                  <a:schemeClr val="tx1"/>
                </a:solidFill>
              </a:rPr>
            </a:br>
            <a:endParaRPr lang="en-US" altLang="en-US" sz="4000" b="1" dirty="0">
              <a:solidFill>
                <a:schemeClr val="tx1"/>
              </a:solidFill>
            </a:endParaRPr>
          </a:p>
        </p:txBody>
      </p:sp>
      <p:sp>
        <p:nvSpPr>
          <p:cNvPr id="11267" name="Rectangle 3"/>
          <p:cNvSpPr>
            <a:spLocks noGrp="1" noChangeArrowheads="1"/>
          </p:cNvSpPr>
          <p:nvPr>
            <p:ph type="body" idx="1"/>
          </p:nvPr>
        </p:nvSpPr>
        <p:spPr>
          <a:xfrm>
            <a:off x="1392061" y="1535113"/>
            <a:ext cx="8116711" cy="4243742"/>
          </a:xfrm>
        </p:spPr>
        <p:txBody>
          <a:bodyPr/>
          <a:lstStyle/>
          <a:p>
            <a:pPr algn="l" rtl="0" eaLnBrk="1" hangingPunct="1">
              <a:buFontTx/>
              <a:buNone/>
            </a:pPr>
            <a:r>
              <a:rPr lang="en-US" altLang="en-US" b="1" dirty="0" smtClean="0"/>
              <a:t/>
            </a:r>
            <a:br>
              <a:rPr lang="en-US" altLang="en-US" b="1" dirty="0" smtClean="0"/>
            </a:br>
            <a:r>
              <a:rPr lang="en-US" altLang="en-US" dirty="0" smtClean="0"/>
              <a:t>1 - Autonomy </a:t>
            </a:r>
            <a:r>
              <a:rPr lang="en-US" altLang="en-US" i="1" dirty="0" smtClean="0"/>
              <a:t>(Respect for the person)</a:t>
            </a:r>
            <a:r>
              <a:rPr lang="en-US" altLang="en-US" dirty="0" smtClean="0"/>
              <a:t> </a:t>
            </a:r>
            <a:br>
              <a:rPr lang="en-US" altLang="en-US" dirty="0" smtClean="0"/>
            </a:br>
            <a:r>
              <a:rPr lang="en-US" altLang="en-US" dirty="0" smtClean="0"/>
              <a:t>2 - Beneficence </a:t>
            </a:r>
            <a:r>
              <a:rPr lang="en-US" altLang="en-US" i="1" dirty="0" smtClean="0"/>
              <a:t>(Do Good</a:t>
            </a:r>
            <a:r>
              <a:rPr lang="en-US" altLang="en-US" dirty="0" smtClean="0"/>
              <a:t>) </a:t>
            </a:r>
            <a:br>
              <a:rPr lang="en-US" altLang="en-US" dirty="0" smtClean="0"/>
            </a:br>
            <a:r>
              <a:rPr lang="en-US" altLang="en-US" dirty="0" smtClean="0"/>
              <a:t>3 - Non-malfeasance </a:t>
            </a:r>
            <a:r>
              <a:rPr lang="en-US" altLang="en-US" i="1" dirty="0" smtClean="0"/>
              <a:t>(Do No Harm)</a:t>
            </a:r>
            <a:r>
              <a:rPr lang="en-US" altLang="en-US" dirty="0" smtClean="0"/>
              <a:t> </a:t>
            </a:r>
            <a:br>
              <a:rPr lang="en-US" altLang="en-US" dirty="0" smtClean="0"/>
            </a:br>
            <a:r>
              <a:rPr lang="en-US" altLang="en-US" dirty="0" smtClean="0"/>
              <a:t>4 - Justice</a:t>
            </a:r>
          </a:p>
        </p:txBody>
      </p:sp>
      <p:sp>
        <p:nvSpPr>
          <p:cNvPr id="2" name="Date Placeholder 1"/>
          <p:cNvSpPr>
            <a:spLocks noGrp="1"/>
          </p:cNvSpPr>
          <p:nvPr>
            <p:ph type="dt" sz="half" idx="10"/>
          </p:nvPr>
        </p:nvSpPr>
        <p:spPr/>
        <p:txBody>
          <a:bodyPr/>
          <a:lstStyle/>
          <a:p>
            <a:fld id="{5387BD4C-A791-4404-B69D-7ADFC18A6BA0}"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57</a:t>
            </a:fld>
            <a:endParaRPr lang="en-US">
              <a:solidFill>
                <a:srgbClr val="000000"/>
              </a:solidFill>
            </a:endParaRPr>
          </a:p>
        </p:txBody>
      </p:sp>
    </p:spTree>
    <p:extLst>
      <p:ext uri="{BB962C8B-B14F-4D97-AF65-F5344CB8AC3E}">
        <p14:creationId xmlns:p14="http://schemas.microsoft.com/office/powerpoint/2010/main" val="31559550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33400"/>
            <a:ext cx="8471647"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a:t>
            </a:r>
            <a:r>
              <a:rPr lang="fa-IR" sz="4000" dirty="0" smtClean="0">
                <a:ln w="0"/>
                <a:solidFill>
                  <a:schemeClr val="bg2"/>
                </a:solidFill>
                <a:effectLst>
                  <a:outerShdw blurRad="38100" dist="25400" dir="5400000" algn="ctr" rotWithShape="0">
                    <a:srgbClr val="6E747A">
                      <a:alpha val="43000"/>
                    </a:srgbClr>
                  </a:outerShdw>
                </a:effectLst>
                <a:cs typeface="B Titr" panose="00000700000000000000" pitchFamily="2" charset="-78"/>
              </a:rPr>
              <a:t>پزشکی // </a:t>
            </a:r>
            <a:r>
              <a:rPr lang="fa-IR" sz="4000" b="1" dirty="0" smtClean="0">
                <a:solidFill>
                  <a:schemeClr val="bg2"/>
                </a:solidFill>
                <a:cs typeface="B Titr" panose="00000700000000000000" pitchFamily="2" charset="-78"/>
              </a:rPr>
              <a:t>اصول </a:t>
            </a:r>
            <a:r>
              <a:rPr lang="fa-IR" sz="4000" b="1" dirty="0">
                <a:solidFill>
                  <a:schemeClr val="bg2"/>
                </a:solidFill>
                <a:cs typeface="B Titr" panose="00000700000000000000" pitchFamily="2" charset="-78"/>
              </a:rPr>
              <a:t>اخلاق پزشکی </a:t>
            </a:r>
            <a:endParaRPr lang="en-US" sz="40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959556" y="1676401"/>
            <a:ext cx="10622844" cy="4376147"/>
          </a:xfrm>
        </p:spPr>
        <p:txBody>
          <a:bodyPr>
            <a:noAutofit/>
          </a:bodyPr>
          <a:lstStyle/>
          <a:p>
            <a:pPr marL="457200" indent="-457200" algn="r" rtl="1">
              <a:spcBef>
                <a:spcPts val="0"/>
              </a:spcBef>
              <a:buFont typeface="+mj-lt"/>
              <a:buAutoNum type="arabicPeriod"/>
            </a:pPr>
            <a:r>
              <a:rPr lang="fa-IR" sz="2400" b="1" dirty="0" smtClean="0">
                <a:ln w="0"/>
                <a:solidFill>
                  <a:srgbClr val="FF0000"/>
                </a:solidFill>
                <a:effectLst>
                  <a:outerShdw blurRad="38100" dist="25400" dir="5400000" algn="ctr" rotWithShape="0">
                    <a:srgbClr val="6E747A">
                      <a:alpha val="43000"/>
                    </a:srgbClr>
                  </a:outerShdw>
                </a:effectLst>
              </a:rPr>
              <a:t>ارزش </a:t>
            </a:r>
            <a:r>
              <a:rPr lang="fa-IR" sz="2400" b="1" dirty="0">
                <a:ln w="0"/>
                <a:solidFill>
                  <a:srgbClr val="FF0000"/>
                </a:solidFill>
                <a:effectLst>
                  <a:outerShdw blurRad="38100" dist="25400" dir="5400000" algn="ctr" rotWithShape="0">
                    <a:srgbClr val="6E747A">
                      <a:alpha val="43000"/>
                    </a:srgbClr>
                  </a:outerShdw>
                </a:effectLst>
              </a:rPr>
              <a:t>قائل شدن برای اختیار و استقلال فرد </a:t>
            </a:r>
            <a:r>
              <a:rPr lang="en-GB" sz="2400" b="1" dirty="0">
                <a:ln w="0"/>
                <a:solidFill>
                  <a:srgbClr val="FF0000"/>
                </a:solidFill>
                <a:effectLst>
                  <a:outerShdw blurRad="38100" dist="25400" dir="5400000" algn="ctr" rotWithShape="0">
                    <a:srgbClr val="6E747A">
                      <a:alpha val="43000"/>
                    </a:srgbClr>
                  </a:outerShdw>
                </a:effectLst>
              </a:rPr>
              <a:t>Respect for autonomy</a:t>
            </a:r>
            <a:r>
              <a:rPr lang="fa-IR" sz="2400" b="1" dirty="0">
                <a:ln w="0"/>
                <a:solidFill>
                  <a:srgbClr val="FF0000"/>
                </a:solidFill>
                <a:effectLst>
                  <a:outerShdw blurRad="38100" dist="25400" dir="5400000" algn="ctr" rotWithShape="0">
                    <a:srgbClr val="6E747A">
                      <a:alpha val="43000"/>
                    </a:srgbClr>
                  </a:outerShdw>
                </a:effectLst>
              </a:rPr>
              <a:t>(نظریه اصالت وظیفه ) </a:t>
            </a:r>
          </a:p>
          <a:p>
            <a:pPr marL="914400" lvl="3" indent="-457200" algn="r" rtl="1">
              <a:spcBef>
                <a:spcPts val="0"/>
              </a:spcBef>
            </a:pPr>
            <a:r>
              <a:rPr lang="fa-IR" sz="2100" dirty="0" smtClean="0"/>
              <a:t>فرد مختار کسی است که قدرت تشخیص دارد و احترام به اختیار فرد به معنی احترام به عقیده و انتخاب فرد است</a:t>
            </a:r>
          </a:p>
          <a:p>
            <a:pPr marL="857250" lvl="1" indent="-457200" algn="r" rtl="1">
              <a:spcBef>
                <a:spcPts val="0"/>
              </a:spcBef>
            </a:pPr>
            <a:r>
              <a:rPr lang="fa-IR" sz="2200" dirty="0"/>
              <a:t>بیماران دارای صلاحیت اختیار کسانی هستند که قادرند انتخاب های مستدل و عقلانی داشته باشند</a:t>
            </a:r>
          </a:p>
          <a:p>
            <a:pPr marL="857250" lvl="1" indent="-457200" algn="r" rtl="1">
              <a:spcBef>
                <a:spcPts val="0"/>
              </a:spcBef>
            </a:pPr>
            <a:r>
              <a:rPr lang="fa-IR" sz="2200" dirty="0"/>
              <a:t>اتونومی ایجاب می کند قبل از هر اقدامی مشورت با بیمار صورت گیرد و توافق او جلب شود</a:t>
            </a:r>
          </a:p>
          <a:p>
            <a:pPr marL="857250" lvl="1" indent="-457200" algn="r" rtl="1">
              <a:spcBef>
                <a:spcPts val="0"/>
              </a:spcBef>
            </a:pPr>
            <a:r>
              <a:rPr lang="fa-IR" sz="2200" dirty="0"/>
              <a:t>اخذ رضایت همراه با آگاهی از بیماران، راز داری و وفای به عهد از جمله مواردی است که بیانگر اتونومی بیمار است</a:t>
            </a:r>
          </a:p>
          <a:p>
            <a:pPr marL="857250" lvl="1" indent="-457200" algn="r" rtl="1">
              <a:spcBef>
                <a:spcPts val="0"/>
              </a:spcBef>
            </a:pPr>
            <a:r>
              <a:rPr lang="fa-IR" sz="2200" dirty="0"/>
              <a:t>از فردی که از استقلال و اختیار کمتری برخوردار است حمایت </a:t>
            </a:r>
            <a:r>
              <a:rPr lang="fa-IR" sz="2200" dirty="0" smtClean="0"/>
              <a:t>شود</a:t>
            </a:r>
          </a:p>
          <a:p>
            <a:pPr marL="400050" lvl="1" indent="0" algn="r" rtl="1">
              <a:spcBef>
                <a:spcPts val="0"/>
              </a:spcBef>
              <a:buNone/>
            </a:pPr>
            <a:endParaRPr lang="fa-IR" sz="2200" dirty="0"/>
          </a:p>
          <a:p>
            <a:pPr marL="457200" indent="-457200" algn="r" rtl="1">
              <a:spcBef>
                <a:spcPts val="0"/>
              </a:spcBef>
              <a:buFont typeface="+mj-lt"/>
              <a:buAutoNum type="arabicPeriod" startAt="2"/>
            </a:pPr>
            <a:r>
              <a:rPr lang="fa-IR" sz="2400" b="1" dirty="0">
                <a:ln w="0"/>
                <a:solidFill>
                  <a:srgbClr val="FF0000"/>
                </a:solidFill>
                <a:effectLst>
                  <a:outerShdw blurRad="38100" dist="25400" dir="5400000" algn="ctr" rotWithShape="0">
                    <a:srgbClr val="6E747A">
                      <a:alpha val="43000"/>
                    </a:srgbClr>
                  </a:outerShdw>
                </a:effectLst>
              </a:rPr>
              <a:t>وظیفه سودمند بودن </a:t>
            </a:r>
            <a:r>
              <a:rPr lang="en-GB" sz="2400" b="1" dirty="0">
                <a:ln w="0"/>
                <a:solidFill>
                  <a:srgbClr val="FF0000"/>
                </a:solidFill>
                <a:effectLst>
                  <a:outerShdw blurRad="38100" dist="25400" dir="5400000" algn="ctr" rotWithShape="0">
                    <a:srgbClr val="6E747A">
                      <a:alpha val="43000"/>
                    </a:srgbClr>
                  </a:outerShdw>
                </a:effectLst>
              </a:rPr>
              <a:t> Duty of </a:t>
            </a:r>
            <a:r>
              <a:rPr lang="en-GB" sz="2400" b="1" dirty="0" smtClean="0">
                <a:ln w="0"/>
                <a:solidFill>
                  <a:srgbClr val="FF0000"/>
                </a:solidFill>
                <a:effectLst>
                  <a:outerShdw blurRad="38100" dist="25400" dir="5400000" algn="ctr" rotWithShape="0">
                    <a:srgbClr val="6E747A">
                      <a:alpha val="43000"/>
                    </a:srgbClr>
                  </a:outerShdw>
                </a:effectLst>
              </a:rPr>
              <a:t>beneficence</a:t>
            </a:r>
            <a:endParaRPr lang="fa-IR" sz="2400" b="1" dirty="0">
              <a:ln w="0"/>
              <a:solidFill>
                <a:srgbClr val="FF0000"/>
              </a:solidFill>
              <a:effectLst>
                <a:outerShdw blurRad="38100" dist="25400" dir="5400000" algn="ctr" rotWithShape="0">
                  <a:srgbClr val="6E747A">
                    <a:alpha val="43000"/>
                  </a:srgbClr>
                </a:outerShdw>
              </a:effectLst>
            </a:endParaRPr>
          </a:p>
          <a:p>
            <a:pPr lvl="1" algn="r" rtl="1">
              <a:spcBef>
                <a:spcPts val="0"/>
              </a:spcBef>
            </a:pPr>
            <a:r>
              <a:rPr lang="fa-IR" sz="1900" dirty="0" smtClean="0"/>
              <a:t>هدف از شرکت یک فرد در تحقیق باید خیر رسانی به او باشد</a:t>
            </a:r>
          </a:p>
          <a:p>
            <a:pPr marL="0" indent="0" algn="r" rtl="1">
              <a:spcBef>
                <a:spcPts val="0"/>
              </a:spcBef>
              <a:buNone/>
            </a:pPr>
            <a:endParaRPr lang="en-US" sz="2400" b="1" dirty="0"/>
          </a:p>
        </p:txBody>
      </p:sp>
      <p:sp>
        <p:nvSpPr>
          <p:cNvPr id="4" name="Date Placeholder 3"/>
          <p:cNvSpPr>
            <a:spLocks noGrp="1"/>
          </p:cNvSpPr>
          <p:nvPr>
            <p:ph type="dt" sz="half" idx="10"/>
          </p:nvPr>
        </p:nvSpPr>
        <p:spPr/>
        <p:txBody>
          <a:bodyPr/>
          <a:lstStyle/>
          <a:p>
            <a:fld id="{22145EA0-1E48-4D37-82D0-1427A2D5D7D3}"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35191707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140" y="499110"/>
            <a:ext cx="9440283" cy="914400"/>
          </a:xfrm>
        </p:spPr>
        <p:txBody>
          <a:bodyPr/>
          <a:lstStyle/>
          <a:p>
            <a:pPr algn="ctr" rtl="1"/>
            <a:r>
              <a:rPr lang="fa-IR" sz="4000" dirty="0">
                <a:ln w="0"/>
                <a:solidFill>
                  <a:schemeClr val="bg2"/>
                </a:solidFill>
                <a:effectLst>
                  <a:outerShdw blurRad="38100" dist="25400" dir="5400000" algn="ctr" rotWithShape="0">
                    <a:srgbClr val="6E747A">
                      <a:alpha val="43000"/>
                    </a:srgbClr>
                  </a:outerShdw>
                </a:effectLst>
                <a:cs typeface="B Titr" panose="00000700000000000000" pitchFamily="2" charset="-78"/>
              </a:rPr>
              <a:t>فلسفه اخلاق </a:t>
            </a:r>
            <a:r>
              <a:rPr lang="fa-IR" sz="4000" dirty="0" smtClean="0">
                <a:ln w="0"/>
                <a:solidFill>
                  <a:schemeClr val="bg2"/>
                </a:solidFill>
                <a:effectLst>
                  <a:outerShdw blurRad="38100" dist="25400" dir="5400000" algn="ctr" rotWithShape="0">
                    <a:srgbClr val="6E747A">
                      <a:alpha val="43000"/>
                    </a:srgbClr>
                  </a:outerShdw>
                </a:effectLst>
                <a:cs typeface="B Titr" panose="00000700000000000000" pitchFamily="2" charset="-78"/>
              </a:rPr>
              <a:t>پزشکی / /</a:t>
            </a:r>
            <a:r>
              <a:rPr lang="fa-IR" sz="3200" dirty="0" smtClean="0">
                <a:ln w="0"/>
                <a:solidFill>
                  <a:schemeClr val="bg2"/>
                </a:solidFill>
                <a:effectLst>
                  <a:outerShdw blurRad="38100" dist="25400" dir="5400000" algn="ctr" rotWithShape="0">
                    <a:srgbClr val="6E747A">
                      <a:alpha val="43000"/>
                    </a:srgbClr>
                  </a:outerShdw>
                </a:effectLst>
                <a:cs typeface="B Titr" panose="00000700000000000000" pitchFamily="2" charset="-78"/>
              </a:rPr>
              <a:t> </a:t>
            </a:r>
            <a:r>
              <a:rPr lang="fa-IR" sz="3200" b="1" dirty="0" smtClean="0">
                <a:solidFill>
                  <a:schemeClr val="bg2"/>
                </a:solidFill>
                <a:cs typeface="B Titr" panose="00000700000000000000" pitchFamily="2" charset="-78"/>
              </a:rPr>
              <a:t>اصول </a:t>
            </a:r>
            <a:r>
              <a:rPr lang="fa-IR" sz="3200" b="1" dirty="0">
                <a:solidFill>
                  <a:schemeClr val="bg2"/>
                </a:solidFill>
                <a:cs typeface="B Titr" panose="00000700000000000000" pitchFamily="2" charset="-78"/>
              </a:rPr>
              <a:t>اخلاق پزشکی....ادامه </a:t>
            </a:r>
            <a:endParaRPr lang="en-US" sz="3200" dirty="0">
              <a:ln w="0"/>
              <a:solidFill>
                <a:schemeClr val="bg2"/>
              </a:solidFill>
              <a:effectLst>
                <a:outerShdw blurRad="38100" dist="25400" dir="5400000" algn="ctr" rotWithShape="0">
                  <a:srgbClr val="6E747A">
                    <a:alpha val="43000"/>
                  </a:srgbClr>
                </a:outerShdw>
              </a:effectLst>
              <a:cs typeface="B Titr" panose="00000700000000000000" pitchFamily="2" charset="-78"/>
            </a:endParaRPr>
          </a:p>
        </p:txBody>
      </p:sp>
      <p:sp>
        <p:nvSpPr>
          <p:cNvPr id="3" name="Content Placeholder 2"/>
          <p:cNvSpPr>
            <a:spLocks noGrp="1"/>
          </p:cNvSpPr>
          <p:nvPr>
            <p:ph idx="1"/>
          </p:nvPr>
        </p:nvSpPr>
        <p:spPr>
          <a:xfrm>
            <a:off x="993422" y="1676401"/>
            <a:ext cx="10588978" cy="4419599"/>
          </a:xfrm>
        </p:spPr>
        <p:txBody>
          <a:bodyPr>
            <a:noAutofit/>
          </a:bodyPr>
          <a:lstStyle/>
          <a:p>
            <a:pPr marL="457200" indent="-457200" algn="r" rtl="1">
              <a:spcBef>
                <a:spcPts val="0"/>
              </a:spcBef>
              <a:buFont typeface="+mj-lt"/>
              <a:buAutoNum type="arabicPeriod" startAt="3"/>
            </a:pPr>
            <a:r>
              <a:rPr lang="fa-IR" sz="2400" b="1" dirty="0" smtClean="0">
                <a:ln w="0"/>
                <a:solidFill>
                  <a:srgbClr val="FF0000"/>
                </a:solidFill>
                <a:effectLst>
                  <a:outerShdw blurRad="38100" dist="25400" dir="5400000" algn="ctr" rotWithShape="0">
                    <a:srgbClr val="6E747A">
                      <a:alpha val="43000"/>
                    </a:srgbClr>
                  </a:outerShdw>
                </a:effectLst>
              </a:rPr>
              <a:t>وظیفه </a:t>
            </a:r>
            <a:r>
              <a:rPr lang="fa-IR" sz="2400" b="1" dirty="0">
                <a:ln w="0"/>
                <a:solidFill>
                  <a:srgbClr val="FF0000"/>
                </a:solidFill>
                <a:effectLst>
                  <a:outerShdw blurRad="38100" dist="25400" dir="5400000" algn="ctr" rotWithShape="0">
                    <a:srgbClr val="6E747A">
                      <a:alpha val="43000"/>
                    </a:srgbClr>
                  </a:outerShdw>
                </a:effectLst>
              </a:rPr>
              <a:t>عدم زیان باری و اضرار</a:t>
            </a:r>
            <a:r>
              <a:rPr lang="en-GB" sz="2400" b="1" dirty="0">
                <a:ln w="0"/>
                <a:solidFill>
                  <a:srgbClr val="FF0000"/>
                </a:solidFill>
                <a:effectLst>
                  <a:outerShdw blurRad="38100" dist="25400" dir="5400000" algn="ctr" rotWithShape="0">
                    <a:srgbClr val="6E747A">
                      <a:alpha val="43000"/>
                    </a:srgbClr>
                  </a:outerShdw>
                </a:effectLst>
              </a:rPr>
              <a:t> duty of non-</a:t>
            </a:r>
            <a:r>
              <a:rPr lang="en-GB" sz="2400" b="1" dirty="0" err="1">
                <a:ln w="0"/>
                <a:solidFill>
                  <a:srgbClr val="FF0000"/>
                </a:solidFill>
                <a:effectLst>
                  <a:outerShdw blurRad="38100" dist="25400" dir="5400000" algn="ctr" rotWithShape="0">
                    <a:srgbClr val="6E747A">
                      <a:alpha val="43000"/>
                    </a:srgbClr>
                  </a:outerShdw>
                </a:effectLst>
              </a:rPr>
              <a:t>maleficence</a:t>
            </a:r>
            <a:r>
              <a:rPr lang="en-GB" sz="2400" b="1" dirty="0">
                <a:ln w="0"/>
                <a:solidFill>
                  <a:srgbClr val="FF0000"/>
                </a:solidFill>
                <a:effectLst>
                  <a:outerShdw blurRad="38100" dist="25400" dir="5400000" algn="ctr" rotWithShape="0">
                    <a:srgbClr val="6E747A">
                      <a:alpha val="43000"/>
                    </a:srgbClr>
                  </a:outerShdw>
                </a:effectLst>
              </a:rPr>
              <a:t> </a:t>
            </a:r>
            <a:endParaRPr lang="fa-IR" sz="2400" b="1" dirty="0">
              <a:ln w="0"/>
              <a:solidFill>
                <a:srgbClr val="FF0000"/>
              </a:solidFill>
              <a:effectLst>
                <a:outerShdw blurRad="38100" dist="25400" dir="5400000" algn="ctr" rotWithShape="0">
                  <a:srgbClr val="6E747A">
                    <a:alpha val="43000"/>
                  </a:srgbClr>
                </a:outerShdw>
              </a:effectLst>
            </a:endParaRPr>
          </a:p>
          <a:p>
            <a:pPr marL="857250" lvl="1" indent="-457200" algn="r" rtl="1">
              <a:spcBef>
                <a:spcPts val="0"/>
              </a:spcBef>
            </a:pPr>
            <a:r>
              <a:rPr lang="fa-IR" sz="2200" dirty="0"/>
              <a:t>یک قاعده کلی: میزان خطر مورد انتظار باید با میزان فایده مورد انتظار قابل </a:t>
            </a:r>
            <a:r>
              <a:rPr lang="fa-IR" sz="2200" dirty="0" smtClean="0"/>
              <a:t>توجیه باشد</a:t>
            </a:r>
          </a:p>
          <a:p>
            <a:pPr marL="457200" indent="-457200" algn="r" rtl="1">
              <a:spcBef>
                <a:spcPts val="0"/>
              </a:spcBef>
            </a:pPr>
            <a:endParaRPr lang="fa-IR" sz="2400" b="1" dirty="0"/>
          </a:p>
          <a:p>
            <a:pPr marL="457200" indent="-457200" algn="r" rtl="1">
              <a:spcBef>
                <a:spcPts val="0"/>
              </a:spcBef>
              <a:buFont typeface="+mj-lt"/>
              <a:buAutoNum type="arabicPeriod" startAt="4"/>
            </a:pPr>
            <a:r>
              <a:rPr lang="fa-IR" sz="2400" b="1" dirty="0">
                <a:ln w="0"/>
                <a:solidFill>
                  <a:srgbClr val="FF0000"/>
                </a:solidFill>
                <a:effectLst>
                  <a:outerShdw blurRad="38100" dist="25400" dir="5400000" algn="ctr" rotWithShape="0">
                    <a:srgbClr val="6E747A">
                      <a:alpha val="43000"/>
                    </a:srgbClr>
                  </a:outerShdw>
                </a:effectLst>
              </a:rPr>
              <a:t>ارزش نهادن به عدالت</a:t>
            </a:r>
            <a:r>
              <a:rPr lang="en-GB" sz="2400" b="1" dirty="0">
                <a:ln w="0"/>
                <a:solidFill>
                  <a:srgbClr val="FF0000"/>
                </a:solidFill>
                <a:effectLst>
                  <a:outerShdw blurRad="38100" dist="25400" dir="5400000" algn="ctr" rotWithShape="0">
                    <a:srgbClr val="6E747A">
                      <a:alpha val="43000"/>
                    </a:srgbClr>
                  </a:outerShdw>
                </a:effectLst>
              </a:rPr>
              <a:t> Respect for justice </a:t>
            </a:r>
            <a:endParaRPr lang="fa-IR" sz="2400" b="1" dirty="0">
              <a:ln w="0"/>
              <a:solidFill>
                <a:srgbClr val="FF0000"/>
              </a:solidFill>
              <a:effectLst>
                <a:outerShdw blurRad="38100" dist="25400" dir="5400000" algn="ctr" rotWithShape="0">
                  <a:srgbClr val="6E747A">
                    <a:alpha val="43000"/>
                  </a:srgbClr>
                </a:outerShdw>
              </a:effectLst>
            </a:endParaRPr>
          </a:p>
          <a:p>
            <a:pPr marL="857250" lvl="1" indent="-457200" algn="r" rtl="1">
              <a:spcBef>
                <a:spcPts val="0"/>
              </a:spcBef>
            </a:pPr>
            <a:r>
              <a:rPr lang="fa-IR" sz="2200" dirty="0"/>
              <a:t>در اخلاق پزشکی تعهدات  و الزامات ناشی از عدالت را به سه دسته می توان تقسیم کرد</a:t>
            </a:r>
          </a:p>
          <a:p>
            <a:pPr marL="1257300" lvl="2" indent="-457200" algn="r" rtl="1">
              <a:spcBef>
                <a:spcPts val="0"/>
              </a:spcBef>
              <a:buFont typeface="+mj-lt"/>
              <a:buAutoNum type="arabicPeriod"/>
            </a:pPr>
            <a:r>
              <a:rPr lang="fa-IR" sz="2100" dirty="0"/>
              <a:t>توزیع منصفانه سرمایه ها</a:t>
            </a:r>
          </a:p>
          <a:p>
            <a:pPr marL="1257300" lvl="2" indent="-457200" algn="r" rtl="1">
              <a:spcBef>
                <a:spcPts val="0"/>
              </a:spcBef>
              <a:buFont typeface="+mj-lt"/>
              <a:buAutoNum type="arabicPeriod"/>
            </a:pPr>
            <a:r>
              <a:rPr lang="fa-IR" sz="2100" dirty="0"/>
              <a:t>عدالت در رعایت حقوق مردم</a:t>
            </a:r>
          </a:p>
          <a:p>
            <a:pPr marL="1257300" lvl="2" indent="-457200" algn="r" rtl="1">
              <a:spcBef>
                <a:spcPts val="0"/>
              </a:spcBef>
              <a:buFont typeface="+mj-lt"/>
              <a:buAutoNum type="arabicPeriod"/>
            </a:pPr>
            <a:r>
              <a:rPr lang="fa-IR" sz="2100" dirty="0"/>
              <a:t>عدالت در اجراء قوانین قابل قیول اخلاقی</a:t>
            </a:r>
          </a:p>
          <a:p>
            <a:pPr marL="457200" indent="-457200" algn="r" rtl="1">
              <a:spcBef>
                <a:spcPts val="0"/>
              </a:spcBef>
            </a:pPr>
            <a:endParaRPr lang="en-US" sz="2400" b="1" dirty="0"/>
          </a:p>
        </p:txBody>
      </p:sp>
      <p:sp>
        <p:nvSpPr>
          <p:cNvPr id="4" name="Date Placeholder 3"/>
          <p:cNvSpPr>
            <a:spLocks noGrp="1"/>
          </p:cNvSpPr>
          <p:nvPr>
            <p:ph type="dt" sz="half" idx="10"/>
          </p:nvPr>
        </p:nvSpPr>
        <p:spPr/>
        <p:txBody>
          <a:bodyPr/>
          <a:lstStyle/>
          <a:p>
            <a:fld id="{BCBC1CD8-12AF-45F9-BBA5-93FB4F4E19B2}" type="datetime1">
              <a:rPr lang="en-US" smtClean="0"/>
              <a:t>12/10/2017</a:t>
            </a:fld>
            <a:endParaRPr lang="en-US"/>
          </a:p>
        </p:txBody>
      </p:sp>
      <p:sp>
        <p:nvSpPr>
          <p:cNvPr id="5" name="Footer Placeholder 4"/>
          <p:cNvSpPr>
            <a:spLocks noGrp="1"/>
          </p:cNvSpPr>
          <p:nvPr>
            <p:ph type="ftr" sz="quarter" idx="11"/>
          </p:nvPr>
        </p:nvSpPr>
        <p:spPr/>
        <p:txBody>
          <a:bodyPr/>
          <a:lstStyle/>
          <a:p>
            <a:r>
              <a:rPr lang="fa-IR" smtClean="0"/>
              <a:t>اخلاق در پژوهش های زیست پزشکی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39921428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565910" y="1555575"/>
            <a:ext cx="9075420" cy="5059713"/>
          </a:xfrm>
        </p:spPr>
        <p:txBody>
          <a:bodyPr rtlCol="0">
            <a:noAutofit/>
          </a:bodyPr>
          <a:lstStyle/>
          <a:p>
            <a:pPr marL="411480" fontAlgn="auto">
              <a:spcAft>
                <a:spcPts val="0"/>
              </a:spcAft>
              <a:buNone/>
              <a:defRPr/>
            </a:pPr>
            <a:r>
              <a:rPr lang="en-US" sz="2400" b="1" i="1" dirty="0">
                <a:solidFill>
                  <a:srgbClr val="FF0000"/>
                </a:solidFill>
                <a:latin typeface="Calibri" pitchFamily="34" charset="0"/>
                <a:cs typeface="B Titr" panose="00000700000000000000" pitchFamily="2" charset="-78"/>
              </a:rPr>
              <a:t>Trigger events</a:t>
            </a:r>
          </a:p>
          <a:p>
            <a:pPr marL="411480" fontAlgn="auto">
              <a:spcAft>
                <a:spcPts val="0"/>
              </a:spcAft>
              <a:buFontTx/>
              <a:buChar char="-"/>
              <a:defRPr/>
            </a:pPr>
            <a:r>
              <a:rPr lang="en-US" sz="2400" dirty="0">
                <a:latin typeface="Calibri" pitchFamily="34" charset="0"/>
              </a:rPr>
              <a:t>Nazi Experiments 1946</a:t>
            </a:r>
          </a:p>
          <a:p>
            <a:pPr marL="411480" fontAlgn="auto">
              <a:spcAft>
                <a:spcPts val="0"/>
              </a:spcAft>
              <a:buFontTx/>
              <a:buChar char="-"/>
              <a:defRPr/>
            </a:pPr>
            <a:r>
              <a:rPr lang="en-US" sz="2400" dirty="0">
                <a:latin typeface="Calibri" pitchFamily="34" charset="0"/>
              </a:rPr>
              <a:t>Jewish Chronic Disease Hospital 1960</a:t>
            </a:r>
          </a:p>
          <a:p>
            <a:pPr marL="411480" fontAlgn="auto">
              <a:spcAft>
                <a:spcPts val="0"/>
              </a:spcAft>
              <a:buFontTx/>
              <a:buChar char="-"/>
              <a:defRPr/>
            </a:pPr>
            <a:r>
              <a:rPr lang="en-US" sz="2400" dirty="0">
                <a:latin typeface="Calibri" pitchFamily="34" charset="0"/>
              </a:rPr>
              <a:t>Thalidomide Study </a:t>
            </a:r>
            <a:r>
              <a:rPr lang="en-US" sz="2400" dirty="0" smtClean="0">
                <a:latin typeface="Calibri" pitchFamily="34" charset="0"/>
              </a:rPr>
              <a:t>1961</a:t>
            </a:r>
            <a:endParaRPr lang="en-US" sz="2400" dirty="0">
              <a:latin typeface="Calibri" pitchFamily="34" charset="0"/>
            </a:endParaRPr>
          </a:p>
          <a:p>
            <a:pPr marL="411480" fontAlgn="auto">
              <a:spcAft>
                <a:spcPts val="0"/>
              </a:spcAft>
              <a:buFontTx/>
              <a:buChar char="-"/>
              <a:defRPr/>
            </a:pPr>
            <a:r>
              <a:rPr lang="en-US" sz="2400" dirty="0">
                <a:latin typeface="Calibri" pitchFamily="34" charset="0"/>
              </a:rPr>
              <a:t>Milgram Study </a:t>
            </a:r>
            <a:r>
              <a:rPr lang="en-US" sz="2400" dirty="0" smtClean="0">
                <a:latin typeface="Calibri" pitchFamily="34" charset="0"/>
              </a:rPr>
              <a:t>1963</a:t>
            </a:r>
            <a:endParaRPr lang="en-US" sz="2400" dirty="0">
              <a:latin typeface="Calibri" pitchFamily="34" charset="0"/>
            </a:endParaRPr>
          </a:p>
          <a:p>
            <a:pPr marL="411480" fontAlgn="auto">
              <a:spcAft>
                <a:spcPts val="0"/>
              </a:spcAft>
              <a:buFontTx/>
              <a:buChar char="-"/>
              <a:defRPr/>
            </a:pPr>
            <a:r>
              <a:rPr lang="en-US" sz="2400" dirty="0" err="1">
                <a:latin typeface="Calibri" pitchFamily="34" charset="0"/>
              </a:rPr>
              <a:t>Willowbrook</a:t>
            </a:r>
            <a:r>
              <a:rPr lang="en-US" sz="2400" dirty="0">
                <a:latin typeface="Calibri" pitchFamily="34" charset="0"/>
              </a:rPr>
              <a:t> </a:t>
            </a:r>
            <a:r>
              <a:rPr lang="en-US" sz="2400" dirty="0" smtClean="0">
                <a:latin typeface="Calibri" pitchFamily="34" charset="0"/>
              </a:rPr>
              <a:t>1972</a:t>
            </a:r>
            <a:endParaRPr lang="fa-IR" sz="2400" dirty="0" smtClean="0">
              <a:latin typeface="Calibri" pitchFamily="34" charset="0"/>
            </a:endParaRPr>
          </a:p>
          <a:p>
            <a:pPr marL="411480" fontAlgn="auto">
              <a:spcAft>
                <a:spcPts val="0"/>
              </a:spcAft>
              <a:buFontTx/>
              <a:buChar char="-"/>
              <a:defRPr/>
            </a:pPr>
            <a:r>
              <a:rPr lang="en-US" sz="2400" dirty="0" smtClean="0">
                <a:latin typeface="Calibri" pitchFamily="34" charset="0"/>
              </a:rPr>
              <a:t>Tuskegee</a:t>
            </a:r>
            <a:r>
              <a:rPr lang="fa-IR" sz="2400" dirty="0" smtClean="0">
                <a:latin typeface="Calibri" pitchFamily="34" charset="0"/>
              </a:rPr>
              <a:t>  </a:t>
            </a:r>
            <a:r>
              <a:rPr lang="en-US" sz="2400" dirty="0" smtClean="0">
                <a:latin typeface="Calibri" pitchFamily="34" charset="0"/>
              </a:rPr>
              <a:t> 1932-1972</a:t>
            </a:r>
            <a:endParaRPr lang="en-US" sz="2400" dirty="0">
              <a:latin typeface="Calibri" pitchFamily="34" charset="0"/>
            </a:endParaRPr>
          </a:p>
          <a:p>
            <a:pPr marL="411480" fontAlgn="auto">
              <a:spcAft>
                <a:spcPts val="0"/>
              </a:spcAft>
              <a:buFontTx/>
              <a:buChar char="-"/>
              <a:defRPr/>
            </a:pPr>
            <a:endParaRPr lang="en-US" sz="2400" dirty="0" smtClean="0">
              <a:latin typeface="Calibri" pitchFamily="34" charset="0"/>
            </a:endParaRPr>
          </a:p>
          <a:p>
            <a:pPr marL="68580" indent="0" algn="ctr" fontAlgn="auto">
              <a:spcAft>
                <a:spcPts val="0"/>
              </a:spcAft>
              <a:buNone/>
              <a:defRPr/>
            </a:pPr>
            <a:r>
              <a:rPr lang="en-US" sz="2400" dirty="0">
                <a:latin typeface="Calibri" pitchFamily="34" charset="0"/>
                <a:hlinkClick r:id="rId2" action="ppaction://hlinkfile"/>
              </a:rPr>
              <a:t>20 Most Disturbing Human Experiments</a:t>
            </a:r>
            <a:endParaRPr lang="en-US" sz="2400" dirty="0">
              <a:latin typeface="Calibri" pitchFamily="34" charset="0"/>
            </a:endParaRPr>
          </a:p>
        </p:txBody>
      </p:sp>
      <p:sp>
        <p:nvSpPr>
          <p:cNvPr id="4" name="Title 3"/>
          <p:cNvSpPr>
            <a:spLocks noGrp="1"/>
          </p:cNvSpPr>
          <p:nvPr>
            <p:ph type="title"/>
          </p:nvPr>
        </p:nvSpPr>
        <p:spPr>
          <a:xfrm>
            <a:off x="609600" y="457200"/>
            <a:ext cx="10972800" cy="750888"/>
          </a:xfrm>
        </p:spPr>
        <p:txBody>
          <a:bodyPr/>
          <a:lstStyle/>
          <a:p>
            <a:pPr algn="ctr" fontAlgn="auto">
              <a:spcAft>
                <a:spcPts val="0"/>
              </a:spcAft>
              <a:defRPr/>
            </a:pPr>
            <a:r>
              <a:rPr lang="fa-IR" sz="4000" b="1" dirty="0">
                <a:cs typeface="B Titr" panose="00000700000000000000" pitchFamily="2" charset="-78"/>
              </a:rPr>
              <a:t>تاریخچه اخلاق پزشکی نوین‌</a:t>
            </a:r>
          </a:p>
        </p:txBody>
      </p:sp>
      <p:sp>
        <p:nvSpPr>
          <p:cNvPr id="2" name="Date Placeholder 1"/>
          <p:cNvSpPr>
            <a:spLocks noGrp="1"/>
          </p:cNvSpPr>
          <p:nvPr>
            <p:ph type="dt" sz="half" idx="12"/>
          </p:nvPr>
        </p:nvSpPr>
        <p:spPr/>
        <p:txBody>
          <a:bodyPr/>
          <a:lstStyle/>
          <a:p>
            <a:fld id="{92CA87DF-FABA-4D56-B1AB-8771F4CD459B}"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1"/>
          </p:nvPr>
        </p:nvSpPr>
        <p:spPr/>
        <p:txBody>
          <a:bodyPr/>
          <a:lstStyle/>
          <a:p>
            <a:fld id="{A49175BC-73D9-4AB8-8F26-A9642E145783}" type="slidenum">
              <a:rPr lang="en-GB" altLang="en-US" smtClean="0">
                <a:solidFill>
                  <a:srgbClr val="000000"/>
                </a:solidFill>
              </a:rPr>
              <a:pPr/>
              <a:t>6</a:t>
            </a:fld>
            <a:endParaRPr lang="en-GB" altLang="en-US">
              <a:solidFill>
                <a:srgbClr val="000000"/>
              </a:solidFill>
            </a:endParaRPr>
          </a:p>
        </p:txBody>
      </p:sp>
    </p:spTree>
    <p:extLst>
      <p:ext uri="{BB962C8B-B14F-4D97-AF65-F5344CB8AC3E}">
        <p14:creationId xmlns:p14="http://schemas.microsoft.com/office/powerpoint/2010/main" val="35673178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E91B5411-5125-418E-B0D1-AEE5388CF1C8}" type="slidenum">
              <a:rPr lang="fa-IR" altLang="en-US" smtClean="0"/>
              <a:pPr eaLnBrk="1" hangingPunct="1">
                <a:defRPr/>
              </a:pPr>
              <a:t>60</a:t>
            </a:fld>
            <a:endParaRPr lang="en-US" altLang="en-US" smtClean="0"/>
          </a:p>
        </p:txBody>
      </p:sp>
      <p:sp>
        <p:nvSpPr>
          <p:cNvPr id="903171" name="Rectangle 3"/>
          <p:cNvSpPr>
            <a:spLocks noGrp="1" noChangeArrowheads="1"/>
          </p:cNvSpPr>
          <p:nvPr>
            <p:ph type="body" idx="1"/>
          </p:nvPr>
        </p:nvSpPr>
        <p:spPr>
          <a:xfrm>
            <a:off x="688622" y="1066800"/>
            <a:ext cx="10972800" cy="675939"/>
          </a:xfrm>
        </p:spPr>
        <p:txBody>
          <a:bodyPr/>
          <a:lstStyle/>
          <a:p>
            <a:pPr marL="0" indent="0" algn="ctr" rtl="1" eaLnBrk="1" hangingPunct="1">
              <a:buNone/>
              <a:defRPr/>
            </a:pPr>
            <a:r>
              <a:rPr lang="fa-IR" dirty="0">
                <a:solidFill>
                  <a:schemeClr val="bg2"/>
                </a:solidFill>
                <a:cs typeface="B Titr" panose="00000700000000000000" pitchFamily="2" charset="-78"/>
              </a:rPr>
              <a:t>محقق در تمام مراحل تحقیق به فکر آزمودن فرض خود است، نه اثبات آن!</a:t>
            </a:r>
            <a:endParaRPr lang="en-US" dirty="0">
              <a:solidFill>
                <a:schemeClr val="bg2"/>
              </a:solidFill>
              <a:cs typeface="B Titr" panose="00000700000000000000" pitchFamily="2" charset="-78"/>
            </a:endParaRPr>
          </a:p>
        </p:txBody>
      </p:sp>
      <p:sp>
        <p:nvSpPr>
          <p:cNvPr id="4" name="Rectangle 2"/>
          <p:cNvSpPr>
            <a:spLocks noGrp="1" noChangeArrowheads="1"/>
          </p:cNvSpPr>
          <p:nvPr>
            <p:ph type="title"/>
          </p:nvPr>
        </p:nvSpPr>
        <p:spPr>
          <a:xfrm>
            <a:off x="2475089" y="1942174"/>
            <a:ext cx="7543800" cy="689983"/>
          </a:xfrm>
        </p:spPr>
        <p:txBody>
          <a:bodyPr/>
          <a:lstStyle/>
          <a:p>
            <a:pPr algn="ctr" rtl="1" eaLnBrk="1" hangingPunct="1">
              <a:defRPr/>
            </a:pPr>
            <a:r>
              <a:rPr lang="en-US" sz="2800" dirty="0" smtClean="0">
                <a:solidFill>
                  <a:srgbClr val="FF0000"/>
                </a:solidFill>
                <a:cs typeface="B Titr" panose="00000700000000000000" pitchFamily="2" charset="-78"/>
              </a:rPr>
              <a:t> </a:t>
            </a:r>
            <a:r>
              <a:rPr lang="ar-SA" sz="2800" dirty="0">
                <a:solidFill>
                  <a:srgbClr val="FF0000"/>
                </a:solidFill>
                <a:cs typeface="B Titr" panose="00000700000000000000" pitchFamily="2" charset="-78"/>
              </a:rPr>
              <a:t>عناصر اصلي بررسي اخلاقي</a:t>
            </a:r>
            <a:endParaRPr lang="en-US" sz="2800" dirty="0">
              <a:solidFill>
                <a:srgbClr val="FF0000"/>
              </a:solidFill>
              <a:latin typeface="Book Antiqua" pitchFamily="18" charset="0"/>
              <a:cs typeface="B Titr" panose="00000700000000000000" pitchFamily="2" charset="-78"/>
            </a:endParaRPr>
          </a:p>
        </p:txBody>
      </p:sp>
      <p:sp>
        <p:nvSpPr>
          <p:cNvPr id="5" name="Rectangle 3"/>
          <p:cNvSpPr txBox="1">
            <a:spLocks noChangeArrowheads="1"/>
          </p:cNvSpPr>
          <p:nvPr/>
        </p:nvSpPr>
        <p:spPr bwMode="auto">
          <a:xfrm>
            <a:off x="1603720" y="2661730"/>
            <a:ext cx="7696200" cy="2866083"/>
          </a:xfrm>
          <a:prstGeom prst="rect">
            <a:avLst/>
          </a:prstGeom>
          <a:noFill/>
          <a:ln>
            <a:solidFill>
              <a:srgbClr val="CCFF99"/>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r" rtl="1">
              <a:lnSpc>
                <a:spcPct val="125000"/>
              </a:lnSpc>
              <a:buFont typeface="Wingdings" panose="05000000000000000000" pitchFamily="2" charset="2"/>
              <a:buNone/>
              <a:defRPr/>
            </a:pPr>
            <a:endParaRPr lang="fa-IR" sz="2800" b="1" dirty="0" smtClean="0">
              <a:solidFill>
                <a:schemeClr val="bg2"/>
              </a:solidFill>
              <a:latin typeface="Book Antiqua" pitchFamily="18" charset="0"/>
              <a:cs typeface="B Nazanin" panose="00000400000000000000" pitchFamily="2" charset="-78"/>
            </a:endParaRPr>
          </a:p>
          <a:p>
            <a:pPr marL="609600" indent="-609600" algn="r" rtl="1">
              <a:lnSpc>
                <a:spcPct val="125000"/>
              </a:lnSpc>
              <a:buFont typeface="Wingdings" panose="05000000000000000000" pitchFamily="2" charset="2"/>
              <a:buNone/>
              <a:defRPr/>
            </a:pPr>
            <a:r>
              <a:rPr lang="fa-IR" sz="2800" b="1" dirty="0" smtClean="0">
                <a:solidFill>
                  <a:schemeClr val="bg2"/>
                </a:solidFill>
                <a:latin typeface="Book Antiqua" pitchFamily="18" charset="0"/>
                <a:cs typeface="B Nazanin" panose="00000400000000000000" pitchFamily="2" charset="-78"/>
              </a:rPr>
              <a:t>1. مباني علمي</a:t>
            </a:r>
            <a:r>
              <a:rPr lang="en-US" sz="2800" b="1" dirty="0" smtClean="0">
                <a:solidFill>
                  <a:schemeClr val="bg2"/>
                </a:solidFill>
                <a:latin typeface="Book Antiqua" pitchFamily="18" charset="0"/>
                <a:cs typeface="B Nazanin" panose="00000400000000000000" pitchFamily="2" charset="-78"/>
              </a:rPr>
              <a:t>                 </a:t>
            </a:r>
            <a:r>
              <a:rPr lang="fa-IR" sz="2800" b="1" dirty="0" smtClean="0">
                <a:solidFill>
                  <a:schemeClr val="bg2"/>
                </a:solidFill>
                <a:latin typeface="Book Antiqua" pitchFamily="18" charset="0"/>
                <a:cs typeface="B Nazanin" panose="00000400000000000000" pitchFamily="2" charset="-78"/>
              </a:rPr>
              <a:t> </a:t>
            </a:r>
            <a:r>
              <a:rPr lang="en-US" sz="2800" b="1" i="1" dirty="0" smtClean="0">
                <a:solidFill>
                  <a:schemeClr val="bg2"/>
                </a:solidFill>
                <a:latin typeface="Book Antiqua" pitchFamily="18" charset="0"/>
                <a:cs typeface="B Nazanin" panose="00000400000000000000" pitchFamily="2" charset="-78"/>
              </a:rPr>
              <a:t>Science)</a:t>
            </a:r>
            <a:r>
              <a:rPr lang="fa-IR" sz="2800" b="1" dirty="0" smtClean="0">
                <a:solidFill>
                  <a:schemeClr val="bg2"/>
                </a:solidFill>
                <a:latin typeface="Book Antiqua" pitchFamily="18" charset="0"/>
                <a:cs typeface="B Nazanin" panose="00000400000000000000" pitchFamily="2" charset="-78"/>
              </a:rPr>
              <a:t> </a:t>
            </a:r>
            <a:r>
              <a:rPr lang="en-US" sz="2800" b="1" dirty="0" smtClean="0">
                <a:solidFill>
                  <a:schemeClr val="bg2"/>
                </a:solidFill>
                <a:latin typeface="Book Antiqua" pitchFamily="18" charset="0"/>
                <a:cs typeface="B Nazanin" panose="00000400000000000000" pitchFamily="2" charset="-78"/>
              </a:rPr>
              <a:t>The</a:t>
            </a:r>
            <a:r>
              <a:rPr lang="fa-IR" sz="2800" b="1" dirty="0" smtClean="0">
                <a:solidFill>
                  <a:schemeClr val="bg2"/>
                </a:solidFill>
                <a:latin typeface="Book Antiqua" pitchFamily="18" charset="0"/>
                <a:cs typeface="B Nazanin" panose="00000400000000000000" pitchFamily="2" charset="-78"/>
              </a:rPr>
              <a:t>)</a:t>
            </a:r>
          </a:p>
          <a:p>
            <a:pPr marL="609600" indent="-609600" algn="r" rtl="1">
              <a:lnSpc>
                <a:spcPct val="125000"/>
              </a:lnSpc>
              <a:buFont typeface="Wingdings" panose="05000000000000000000" pitchFamily="2" charset="2"/>
              <a:buNone/>
              <a:defRPr/>
            </a:pPr>
            <a:r>
              <a:rPr lang="fa-IR" sz="2800" b="1" dirty="0" smtClean="0">
                <a:solidFill>
                  <a:schemeClr val="bg2"/>
                </a:solidFill>
                <a:latin typeface="Book Antiqua" pitchFamily="18" charset="0"/>
                <a:cs typeface="B Nazanin" panose="00000400000000000000" pitchFamily="2" charset="-78"/>
              </a:rPr>
              <a:t>2. محقق</a:t>
            </a:r>
            <a:r>
              <a:rPr lang="en-US" sz="2800" b="1" dirty="0" smtClean="0">
                <a:solidFill>
                  <a:schemeClr val="bg2"/>
                </a:solidFill>
                <a:latin typeface="Book Antiqua" pitchFamily="18" charset="0"/>
                <a:cs typeface="B Nazanin" panose="00000400000000000000" pitchFamily="2" charset="-78"/>
              </a:rPr>
              <a:t>                   </a:t>
            </a:r>
            <a:r>
              <a:rPr lang="fa-IR" sz="2800" b="1" dirty="0" smtClean="0">
                <a:solidFill>
                  <a:schemeClr val="bg2"/>
                </a:solidFill>
                <a:latin typeface="Book Antiqua" pitchFamily="18" charset="0"/>
                <a:cs typeface="B Nazanin" panose="00000400000000000000" pitchFamily="2" charset="-78"/>
              </a:rPr>
              <a:t> </a:t>
            </a:r>
            <a:r>
              <a:rPr lang="en-US" sz="2800" b="1" i="1" dirty="0" smtClean="0">
                <a:solidFill>
                  <a:schemeClr val="bg2"/>
                </a:solidFill>
                <a:latin typeface="Book Antiqua" pitchFamily="18" charset="0"/>
                <a:cs typeface="B Nazanin" panose="00000400000000000000" pitchFamily="2" charset="-78"/>
              </a:rPr>
              <a:t>Investigator)</a:t>
            </a:r>
            <a:r>
              <a:rPr lang="fa-IR" sz="2800" b="1" dirty="0" smtClean="0">
                <a:solidFill>
                  <a:schemeClr val="bg2"/>
                </a:solidFill>
                <a:latin typeface="Book Antiqua" pitchFamily="18" charset="0"/>
                <a:cs typeface="B Nazanin" panose="00000400000000000000" pitchFamily="2" charset="-78"/>
              </a:rPr>
              <a:t> </a:t>
            </a:r>
            <a:r>
              <a:rPr lang="en-US" sz="2800" b="1" i="1" dirty="0" smtClean="0">
                <a:solidFill>
                  <a:schemeClr val="bg2"/>
                </a:solidFill>
                <a:latin typeface="Book Antiqua" pitchFamily="18" charset="0"/>
                <a:cs typeface="B Nazanin" panose="00000400000000000000" pitchFamily="2" charset="-78"/>
              </a:rPr>
              <a:t>(The</a:t>
            </a:r>
            <a:endParaRPr lang="fa-IR" sz="2800" b="1" i="1" dirty="0" smtClean="0">
              <a:solidFill>
                <a:schemeClr val="bg2"/>
              </a:solidFill>
              <a:latin typeface="Book Antiqua" pitchFamily="18" charset="0"/>
              <a:cs typeface="B Nazanin" panose="00000400000000000000" pitchFamily="2" charset="-78"/>
            </a:endParaRPr>
          </a:p>
          <a:p>
            <a:pPr marL="609600" indent="-609600" algn="r" rtl="1">
              <a:lnSpc>
                <a:spcPct val="125000"/>
              </a:lnSpc>
              <a:buFont typeface="Wingdings" panose="05000000000000000000" pitchFamily="2" charset="2"/>
              <a:buNone/>
              <a:defRPr/>
            </a:pPr>
            <a:r>
              <a:rPr lang="fa-IR" sz="2800" b="1" dirty="0" smtClean="0">
                <a:solidFill>
                  <a:schemeClr val="bg2"/>
                </a:solidFill>
                <a:latin typeface="Book Antiqua" pitchFamily="18" charset="0"/>
                <a:cs typeface="B Nazanin" panose="00000400000000000000" pitchFamily="2" charset="-78"/>
              </a:rPr>
              <a:t>3. شركت كنندگان</a:t>
            </a:r>
            <a:r>
              <a:rPr lang="en-US" sz="2800" b="1" dirty="0" smtClean="0">
                <a:solidFill>
                  <a:schemeClr val="bg2"/>
                </a:solidFill>
                <a:latin typeface="Book Antiqua" pitchFamily="18" charset="0"/>
                <a:cs typeface="B Nazanin" panose="00000400000000000000" pitchFamily="2" charset="-78"/>
              </a:rPr>
              <a:t>        </a:t>
            </a:r>
            <a:r>
              <a:rPr lang="fa-IR" sz="2800" b="1" dirty="0" smtClean="0">
                <a:solidFill>
                  <a:schemeClr val="bg2"/>
                </a:solidFill>
                <a:latin typeface="Book Antiqua" pitchFamily="18" charset="0"/>
                <a:cs typeface="B Nazanin" panose="00000400000000000000" pitchFamily="2" charset="-78"/>
              </a:rPr>
              <a:t> </a:t>
            </a:r>
            <a:r>
              <a:rPr lang="en-US" sz="2800" b="1" i="1" dirty="0" smtClean="0">
                <a:solidFill>
                  <a:schemeClr val="bg2"/>
                </a:solidFill>
                <a:latin typeface="Book Antiqua" pitchFamily="18" charset="0"/>
                <a:cs typeface="B Nazanin" panose="00000400000000000000" pitchFamily="2" charset="-78"/>
              </a:rPr>
              <a:t>Participant)</a:t>
            </a:r>
            <a:r>
              <a:rPr lang="fa-IR" sz="2800" b="1" dirty="0" smtClean="0">
                <a:solidFill>
                  <a:schemeClr val="bg2"/>
                </a:solidFill>
                <a:latin typeface="Book Antiqua" pitchFamily="18" charset="0"/>
                <a:cs typeface="B Nazanin" panose="00000400000000000000" pitchFamily="2" charset="-78"/>
              </a:rPr>
              <a:t> </a:t>
            </a:r>
            <a:r>
              <a:rPr lang="en-US" sz="2800" b="1" i="1" dirty="0" smtClean="0">
                <a:solidFill>
                  <a:schemeClr val="bg2"/>
                </a:solidFill>
                <a:latin typeface="Book Antiqua" pitchFamily="18" charset="0"/>
                <a:cs typeface="B Nazanin" panose="00000400000000000000" pitchFamily="2" charset="-78"/>
              </a:rPr>
              <a:t>(The</a:t>
            </a:r>
          </a:p>
        </p:txBody>
      </p:sp>
      <p:sp>
        <p:nvSpPr>
          <p:cNvPr id="2" name="Date Placeholder 1"/>
          <p:cNvSpPr>
            <a:spLocks noGrp="1"/>
          </p:cNvSpPr>
          <p:nvPr>
            <p:ph type="dt" sz="half" idx="12"/>
          </p:nvPr>
        </p:nvSpPr>
        <p:spPr/>
        <p:txBody>
          <a:bodyPr/>
          <a:lstStyle/>
          <a:p>
            <a:fld id="{37EBB657-D591-4157-B95B-DAA33D77A817}"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29019880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E3A3DFE6-94B1-4E86-AD87-103E3DFC616D}" type="slidenum">
              <a:rPr lang="fa-IR" altLang="en-US" smtClean="0"/>
              <a:pPr eaLnBrk="1" hangingPunct="1">
                <a:defRPr/>
              </a:pPr>
              <a:t>61</a:t>
            </a:fld>
            <a:endParaRPr lang="en-US" altLang="en-US" smtClean="0"/>
          </a:p>
        </p:txBody>
      </p:sp>
      <p:sp>
        <p:nvSpPr>
          <p:cNvPr id="498690" name="Rectangle 2"/>
          <p:cNvSpPr>
            <a:spLocks noGrp="1" noChangeArrowheads="1"/>
          </p:cNvSpPr>
          <p:nvPr>
            <p:ph type="title"/>
          </p:nvPr>
        </p:nvSpPr>
        <p:spPr/>
        <p:txBody>
          <a:bodyPr/>
          <a:lstStyle/>
          <a:p>
            <a:pPr algn="ctr" eaLnBrk="1" hangingPunct="1">
              <a:defRPr/>
            </a:pPr>
            <a:r>
              <a:rPr lang="ar-SA" sz="3600" dirty="0">
                <a:solidFill>
                  <a:schemeClr val="bg2"/>
                </a:solidFill>
                <a:cs typeface="B Titr" panose="00000700000000000000" pitchFamily="2" charset="-78"/>
              </a:rPr>
              <a:t>عناصر اصلي بررسي اخلاقي</a:t>
            </a:r>
            <a:r>
              <a:rPr lang="en-US" sz="3600" dirty="0">
                <a:solidFill>
                  <a:schemeClr val="bg2"/>
                </a:solidFill>
                <a:latin typeface="Book Antiqua" pitchFamily="18" charset="0"/>
                <a:cs typeface="B Titr" panose="00000700000000000000" pitchFamily="2" charset="-78"/>
              </a:rPr>
              <a:t> </a:t>
            </a:r>
            <a:br>
              <a:rPr lang="en-US" sz="3600" dirty="0">
                <a:solidFill>
                  <a:schemeClr val="bg2"/>
                </a:solidFill>
                <a:latin typeface="Book Antiqua" pitchFamily="18" charset="0"/>
                <a:cs typeface="B Titr" panose="00000700000000000000" pitchFamily="2" charset="-78"/>
              </a:rPr>
            </a:br>
            <a:r>
              <a:rPr lang="en-US" sz="3600" dirty="0">
                <a:solidFill>
                  <a:schemeClr val="bg2"/>
                </a:solidFill>
                <a:latin typeface="Book Antiqua" pitchFamily="18" charset="0"/>
                <a:cs typeface="B Titr" panose="00000700000000000000" pitchFamily="2" charset="-78"/>
              </a:rPr>
              <a:t> </a:t>
            </a:r>
            <a:r>
              <a:rPr lang="ar-SA" sz="3600" dirty="0">
                <a:solidFill>
                  <a:schemeClr val="bg2"/>
                </a:solidFill>
                <a:latin typeface="Book Antiqua" pitchFamily="18" charset="0"/>
                <a:cs typeface="B Titr" panose="00000700000000000000" pitchFamily="2" charset="-78"/>
              </a:rPr>
              <a:t>1. </a:t>
            </a:r>
            <a:r>
              <a:rPr lang="ar-SA" sz="3600" b="0" dirty="0" smtClean="0">
                <a:solidFill>
                  <a:schemeClr val="bg2"/>
                </a:solidFill>
                <a:latin typeface="Book Antiqua" pitchFamily="18" charset="0"/>
                <a:cs typeface="B Titr" panose="00000700000000000000" pitchFamily="2" charset="-78"/>
              </a:rPr>
              <a:t>مباني علمي</a:t>
            </a:r>
            <a:endParaRPr lang="en-US" sz="3600" b="0" dirty="0" smtClean="0">
              <a:solidFill>
                <a:schemeClr val="bg2"/>
              </a:solidFill>
              <a:latin typeface="Book Antiqua" pitchFamily="18" charset="0"/>
              <a:cs typeface="B Titr" panose="00000700000000000000" pitchFamily="2" charset="-78"/>
            </a:endParaRPr>
          </a:p>
        </p:txBody>
      </p:sp>
      <p:sp>
        <p:nvSpPr>
          <p:cNvPr id="498692" name="Rectangle 4"/>
          <p:cNvSpPr>
            <a:spLocks noGrp="1" noChangeArrowheads="1"/>
          </p:cNvSpPr>
          <p:nvPr>
            <p:ph type="body" idx="1"/>
          </p:nvPr>
        </p:nvSpPr>
        <p:spPr>
          <a:xfrm>
            <a:off x="699247" y="2133600"/>
            <a:ext cx="10883153" cy="2384612"/>
          </a:xfrm>
        </p:spPr>
        <p:txBody>
          <a:bodyPr/>
          <a:lstStyle/>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سؤال پژوهش اخلاقي است؟ </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پژوهش دانسته‌هاي جديد و مفيدي براي جامعه بدست خواهد داد؟</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دانش علمي موجود براي پاسخ به سؤال‌موردنظر كافي نيست؟</a:t>
            </a:r>
            <a:endParaRPr lang="en-US" sz="2800" b="1" dirty="0">
              <a:solidFill>
                <a:schemeClr val="bg2"/>
              </a:solidFill>
              <a:cs typeface="B Nazanin" panose="00000400000000000000" pitchFamily="2" charset="-78"/>
            </a:endParaRPr>
          </a:p>
        </p:txBody>
      </p:sp>
      <p:sp>
        <p:nvSpPr>
          <p:cNvPr id="2" name="Date Placeholder 1"/>
          <p:cNvSpPr>
            <a:spLocks noGrp="1"/>
          </p:cNvSpPr>
          <p:nvPr>
            <p:ph type="dt" sz="half" idx="12"/>
          </p:nvPr>
        </p:nvSpPr>
        <p:spPr/>
        <p:txBody>
          <a:bodyPr/>
          <a:lstStyle/>
          <a:p>
            <a:fld id="{36A03713-4ACF-4070-8D4E-A7FB767579CC}"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680638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E3A3DFE6-94B1-4E86-AD87-103E3DFC616D}" type="slidenum">
              <a:rPr lang="fa-IR" altLang="en-US" smtClean="0"/>
              <a:pPr eaLnBrk="1" hangingPunct="1">
                <a:defRPr/>
              </a:pPr>
              <a:t>62</a:t>
            </a:fld>
            <a:endParaRPr lang="en-US" altLang="en-US" smtClean="0"/>
          </a:p>
        </p:txBody>
      </p:sp>
      <p:sp>
        <p:nvSpPr>
          <p:cNvPr id="498690" name="Rectangle 2"/>
          <p:cNvSpPr>
            <a:spLocks noGrp="1" noChangeArrowheads="1"/>
          </p:cNvSpPr>
          <p:nvPr>
            <p:ph type="title"/>
          </p:nvPr>
        </p:nvSpPr>
        <p:spPr/>
        <p:txBody>
          <a:bodyPr/>
          <a:lstStyle/>
          <a:p>
            <a:pPr algn="ctr" eaLnBrk="1" hangingPunct="1">
              <a:defRPr/>
            </a:pPr>
            <a:r>
              <a:rPr lang="ar-SA" sz="3600" dirty="0">
                <a:solidFill>
                  <a:schemeClr val="bg2"/>
                </a:solidFill>
                <a:cs typeface="B Titr" panose="00000700000000000000" pitchFamily="2" charset="-78"/>
              </a:rPr>
              <a:t>عناصر اصلي بررسي اخلاقي</a:t>
            </a:r>
            <a:r>
              <a:rPr lang="en-US" sz="3600" dirty="0">
                <a:solidFill>
                  <a:schemeClr val="bg2"/>
                </a:solidFill>
                <a:latin typeface="Book Antiqua" pitchFamily="18" charset="0"/>
                <a:cs typeface="B Titr" panose="00000700000000000000" pitchFamily="2" charset="-78"/>
              </a:rPr>
              <a:t> </a:t>
            </a:r>
            <a:br>
              <a:rPr lang="en-US" sz="3600" dirty="0">
                <a:solidFill>
                  <a:schemeClr val="bg2"/>
                </a:solidFill>
                <a:latin typeface="Book Antiqua" pitchFamily="18" charset="0"/>
                <a:cs typeface="B Titr" panose="00000700000000000000" pitchFamily="2" charset="-78"/>
              </a:rPr>
            </a:br>
            <a:r>
              <a:rPr lang="en-US" sz="3600" dirty="0">
                <a:solidFill>
                  <a:schemeClr val="bg2"/>
                </a:solidFill>
                <a:latin typeface="Book Antiqua" pitchFamily="18" charset="0"/>
                <a:cs typeface="B Titr" panose="00000700000000000000" pitchFamily="2" charset="-78"/>
              </a:rPr>
              <a:t> </a:t>
            </a:r>
            <a:r>
              <a:rPr lang="fa-IR" sz="3600" dirty="0" smtClean="0">
                <a:solidFill>
                  <a:schemeClr val="bg2"/>
                </a:solidFill>
                <a:latin typeface="Book Antiqua" pitchFamily="18" charset="0"/>
                <a:cs typeface="B Titr" panose="00000700000000000000" pitchFamily="2" charset="-78"/>
              </a:rPr>
              <a:t>2. محقق</a:t>
            </a:r>
            <a:endParaRPr lang="en-US" sz="3600" b="0" dirty="0" smtClean="0">
              <a:solidFill>
                <a:schemeClr val="bg2"/>
              </a:solidFill>
              <a:latin typeface="Book Antiqua" pitchFamily="18" charset="0"/>
              <a:cs typeface="B Titr" panose="00000700000000000000" pitchFamily="2" charset="-78"/>
            </a:endParaRPr>
          </a:p>
        </p:txBody>
      </p:sp>
      <p:sp>
        <p:nvSpPr>
          <p:cNvPr id="498692" name="Rectangle 4"/>
          <p:cNvSpPr>
            <a:spLocks noGrp="1" noChangeArrowheads="1"/>
          </p:cNvSpPr>
          <p:nvPr>
            <p:ph type="body" idx="1"/>
          </p:nvPr>
        </p:nvSpPr>
        <p:spPr>
          <a:xfrm>
            <a:off x="118334" y="2133600"/>
            <a:ext cx="11682805" cy="2384612"/>
          </a:xfrm>
        </p:spPr>
        <p:txBody>
          <a:bodyPr/>
          <a:lstStyle/>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پژوهشگر صلاحيت لازم براي انجام پژوهش را دارد؟</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علائق و خواسته‌هاي پژوهشگر با حقوق، سلامت و رفاه نمونه ها تعارضي نمي‌يابد؟</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محقق به تمام اطلاعات دسترسي كامل داشته و مجاز به انتشار آنهاست؟</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 وظيفه پژوهشگردر اطلاع رساني چيست؟</a:t>
            </a:r>
          </a:p>
        </p:txBody>
      </p:sp>
      <p:sp>
        <p:nvSpPr>
          <p:cNvPr id="2" name="Date Placeholder 1"/>
          <p:cNvSpPr>
            <a:spLocks noGrp="1"/>
          </p:cNvSpPr>
          <p:nvPr>
            <p:ph type="dt" sz="half" idx="12"/>
          </p:nvPr>
        </p:nvSpPr>
        <p:spPr/>
        <p:txBody>
          <a:bodyPr/>
          <a:lstStyle/>
          <a:p>
            <a:fld id="{37D40B5D-6C20-4705-A56A-CDD3D9BD853D}"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20459408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E3A3DFE6-94B1-4E86-AD87-103E3DFC616D}" type="slidenum">
              <a:rPr lang="fa-IR" altLang="en-US" smtClean="0"/>
              <a:pPr eaLnBrk="1" hangingPunct="1">
                <a:defRPr/>
              </a:pPr>
              <a:t>63</a:t>
            </a:fld>
            <a:endParaRPr lang="en-US" altLang="en-US" smtClean="0"/>
          </a:p>
        </p:txBody>
      </p:sp>
      <p:sp>
        <p:nvSpPr>
          <p:cNvPr id="498690" name="Rectangle 2"/>
          <p:cNvSpPr>
            <a:spLocks noGrp="1" noChangeArrowheads="1"/>
          </p:cNvSpPr>
          <p:nvPr>
            <p:ph type="title"/>
          </p:nvPr>
        </p:nvSpPr>
        <p:spPr/>
        <p:txBody>
          <a:bodyPr/>
          <a:lstStyle/>
          <a:p>
            <a:pPr algn="ctr" eaLnBrk="1" hangingPunct="1">
              <a:defRPr/>
            </a:pPr>
            <a:r>
              <a:rPr lang="ar-SA" sz="3600" dirty="0">
                <a:solidFill>
                  <a:schemeClr val="bg2"/>
                </a:solidFill>
                <a:cs typeface="B Titr" panose="00000700000000000000" pitchFamily="2" charset="-78"/>
              </a:rPr>
              <a:t>عناصر اصلي بررسي اخلاقي</a:t>
            </a:r>
            <a:r>
              <a:rPr lang="en-US" sz="3600" dirty="0">
                <a:solidFill>
                  <a:schemeClr val="bg2"/>
                </a:solidFill>
                <a:latin typeface="Book Antiqua" pitchFamily="18" charset="0"/>
                <a:cs typeface="B Titr" panose="00000700000000000000" pitchFamily="2" charset="-78"/>
              </a:rPr>
              <a:t> </a:t>
            </a:r>
            <a:br>
              <a:rPr lang="en-US" sz="3600" dirty="0">
                <a:solidFill>
                  <a:schemeClr val="bg2"/>
                </a:solidFill>
                <a:latin typeface="Book Antiqua" pitchFamily="18" charset="0"/>
                <a:cs typeface="B Titr" panose="00000700000000000000" pitchFamily="2" charset="-78"/>
              </a:rPr>
            </a:br>
            <a:r>
              <a:rPr lang="fa-IR" sz="3600" dirty="0" smtClean="0">
                <a:solidFill>
                  <a:schemeClr val="bg2"/>
                </a:solidFill>
                <a:latin typeface="Book Antiqua" pitchFamily="18" charset="0"/>
                <a:cs typeface="B Titr" panose="00000700000000000000" pitchFamily="2" charset="-78"/>
              </a:rPr>
              <a:t>3. شرکت کنندگان</a:t>
            </a:r>
            <a:endParaRPr lang="en-US" sz="3600" b="0" dirty="0" smtClean="0">
              <a:solidFill>
                <a:schemeClr val="bg2"/>
              </a:solidFill>
              <a:latin typeface="Book Antiqua" pitchFamily="18" charset="0"/>
              <a:cs typeface="B Titr" panose="00000700000000000000" pitchFamily="2" charset="-78"/>
            </a:endParaRPr>
          </a:p>
        </p:txBody>
      </p:sp>
      <p:sp>
        <p:nvSpPr>
          <p:cNvPr id="498692" name="Rectangle 4"/>
          <p:cNvSpPr>
            <a:spLocks noGrp="1" noChangeArrowheads="1"/>
          </p:cNvSpPr>
          <p:nvPr>
            <p:ph type="body" idx="1"/>
          </p:nvPr>
        </p:nvSpPr>
        <p:spPr>
          <a:xfrm>
            <a:off x="118334" y="2133600"/>
            <a:ext cx="11682805" cy="3116132"/>
          </a:xfrm>
        </p:spPr>
        <p:txBody>
          <a:bodyPr/>
          <a:lstStyle/>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نحوه جمع‌آوري نمونه ها يا جلب شركت‌كنندگان منصفانه بوده است؟</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حقوق گروههاي آسيب‌پذير موردتوجه ويژه قرار گرفته است؟</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نسبت فوايد بالقوه پژوهش با خطرات آن معقول بنظر مي‌رسد؟</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آيا استانداردهاي رضايت داوطلبانه و آگاهانه لحاظ گرديده است؟</a:t>
            </a:r>
          </a:p>
          <a:p>
            <a:pPr algn="r" rtl="1" eaLnBrk="1" hangingPunct="1">
              <a:buFont typeface="Wingdings" panose="05000000000000000000" pitchFamily="2" charset="2"/>
              <a:buChar char="q"/>
              <a:defRPr/>
            </a:pPr>
            <a:r>
              <a:rPr lang="fa-IR" sz="2800" b="1" dirty="0">
                <a:solidFill>
                  <a:schemeClr val="bg2"/>
                </a:solidFill>
                <a:cs typeface="B Nazanin" panose="00000400000000000000" pitchFamily="2" charset="-78"/>
              </a:rPr>
              <a:t>محافظت لازم در مورد محرمانه ماندن اطلاعات و حفظ رازداري صورت خواهد گرفت؟</a:t>
            </a:r>
          </a:p>
        </p:txBody>
      </p:sp>
      <p:sp>
        <p:nvSpPr>
          <p:cNvPr id="2" name="Date Placeholder 1"/>
          <p:cNvSpPr>
            <a:spLocks noGrp="1"/>
          </p:cNvSpPr>
          <p:nvPr>
            <p:ph type="dt" sz="half" idx="12"/>
          </p:nvPr>
        </p:nvSpPr>
        <p:spPr/>
        <p:txBody>
          <a:bodyPr/>
          <a:lstStyle/>
          <a:p>
            <a:fld id="{777B59D5-4678-4577-8656-6A132CF14AC0}" type="datetime1">
              <a:rPr lang="en-US" altLang="en-US" smtClean="0">
                <a:solidFill>
                  <a:srgbClr val="000000"/>
                </a:solidFill>
              </a:rPr>
              <a:t>12/10/2017</a:t>
            </a:fld>
            <a:endParaRPr lang="en-GB" altLang="en-US">
              <a:solidFill>
                <a:srgbClr val="000000"/>
              </a:solidFill>
            </a:endParaRPr>
          </a:p>
        </p:txBody>
      </p:sp>
      <p:sp>
        <p:nvSpPr>
          <p:cNvPr id="3" name="Footer Placeholder 2"/>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Tree>
    <p:extLst>
      <p:ext uri="{BB962C8B-B14F-4D97-AF65-F5344CB8AC3E}">
        <p14:creationId xmlns:p14="http://schemas.microsoft.com/office/powerpoint/2010/main" val="4705938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1912" y="2012245"/>
            <a:ext cx="9606844" cy="2209800"/>
          </a:xfrm>
        </p:spPr>
        <p:txBody>
          <a:bodyPr/>
          <a:lstStyle/>
          <a:p>
            <a:pPr algn="ctr" rtl="1"/>
            <a:r>
              <a:rPr lang="fa-IR" sz="3200" b="1" dirty="0" smtClean="0">
                <a:solidFill>
                  <a:schemeClr val="bg1"/>
                </a:solidFill>
                <a:cs typeface="B Titr" panose="00000700000000000000" pitchFamily="2" charset="-78"/>
              </a:rPr>
              <a:t>مروری بر جنبه های کاربردی اصول </a:t>
            </a:r>
            <a:r>
              <a:rPr lang="fa-IR" sz="3200" b="1" dirty="0">
                <a:solidFill>
                  <a:schemeClr val="bg1"/>
                </a:solidFill>
                <a:cs typeface="B Titr" panose="00000700000000000000" pitchFamily="2" charset="-78"/>
              </a:rPr>
              <a:t>اخلاق زیست پزشکی </a:t>
            </a:r>
            <a:r>
              <a:rPr lang="fa-IR" sz="3200" b="1" dirty="0" smtClean="0">
                <a:solidFill>
                  <a:schemeClr val="bg1"/>
                </a:solidFill>
                <a:cs typeface="B Titr" panose="00000700000000000000" pitchFamily="2" charset="-78"/>
              </a:rPr>
              <a:t/>
            </a:r>
            <a:br>
              <a:rPr lang="fa-IR" sz="3200" b="1" dirty="0" smtClean="0">
                <a:solidFill>
                  <a:schemeClr val="bg1"/>
                </a:solidFill>
                <a:cs typeface="B Titr" panose="00000700000000000000" pitchFamily="2" charset="-78"/>
              </a:rPr>
            </a:br>
            <a:r>
              <a:rPr lang="fa-IR" sz="3200" b="1" dirty="0">
                <a:solidFill>
                  <a:schemeClr val="bg1"/>
                </a:solidFill>
                <a:cs typeface="B Titr" panose="00000700000000000000" pitchFamily="2" charset="-78"/>
              </a:rPr>
              <a:t/>
            </a:r>
            <a:br>
              <a:rPr lang="fa-IR" sz="3200" b="1" dirty="0">
                <a:solidFill>
                  <a:schemeClr val="bg1"/>
                </a:solidFill>
                <a:cs typeface="B Titr" panose="00000700000000000000" pitchFamily="2" charset="-78"/>
              </a:rPr>
            </a:br>
            <a:r>
              <a:rPr lang="fa-IR" sz="3200" b="1" dirty="0" smtClean="0">
                <a:solidFill>
                  <a:schemeClr val="bg1"/>
                </a:solidFill>
                <a:cs typeface="B Titr" panose="00000700000000000000" pitchFamily="2" charset="-78"/>
              </a:rPr>
              <a:t>(رضات نامه ، سود و زیان)</a:t>
            </a:r>
            <a:r>
              <a:rPr lang="en-US" sz="3200" dirty="0" smtClean="0">
                <a:solidFill>
                  <a:schemeClr val="bg1"/>
                </a:solidFill>
                <a:latin typeface="Arial Narrow" pitchFamily="34" charset="0"/>
                <a:cs typeface="B Titr" panose="00000700000000000000" pitchFamily="2" charset="-78"/>
              </a:rPr>
              <a:t/>
            </a:r>
            <a:br>
              <a:rPr lang="en-US" sz="3200" dirty="0" smtClean="0">
                <a:solidFill>
                  <a:schemeClr val="bg1"/>
                </a:solidFill>
                <a:latin typeface="Arial Narrow" pitchFamily="34" charset="0"/>
                <a:cs typeface="B Titr" panose="00000700000000000000" pitchFamily="2" charset="-78"/>
              </a:rPr>
            </a:br>
            <a:r>
              <a:rPr lang="fa-IR" sz="3200" dirty="0" smtClean="0">
                <a:solidFill>
                  <a:schemeClr val="bg1"/>
                </a:solidFill>
                <a:latin typeface="Arial Narrow" pitchFamily="34" charset="0"/>
                <a:cs typeface="B Titr" panose="00000700000000000000" pitchFamily="2" charset="-78"/>
              </a:rPr>
              <a:t> </a:t>
            </a:r>
            <a:endParaRPr lang="en-US" sz="3200" dirty="0">
              <a:solidFill>
                <a:schemeClr val="bg1"/>
              </a:solidFill>
              <a:latin typeface="Arial Narrow" pitchFamily="34" charset="0"/>
              <a:cs typeface="B Titr" panose="00000700000000000000" pitchFamily="2" charset="-78"/>
            </a:endParaRPr>
          </a:p>
        </p:txBody>
      </p:sp>
    </p:spTree>
    <p:extLst>
      <p:ext uri="{BB962C8B-B14F-4D97-AF65-F5344CB8AC3E}">
        <p14:creationId xmlns:p14="http://schemas.microsoft.com/office/powerpoint/2010/main" val="10458718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032000" y="277813"/>
            <a:ext cx="7823200" cy="1143000"/>
          </a:xfrm>
        </p:spPr>
        <p:txBody>
          <a:bodyPr/>
          <a:lstStyle/>
          <a:p>
            <a:pPr algn="ctr" rtl="1" eaLnBrk="1" hangingPunct="1"/>
            <a:r>
              <a:rPr lang="fa-IR" altLang="en-US" b="1" dirty="0" smtClean="0">
                <a:solidFill>
                  <a:schemeClr val="bg2"/>
                </a:solidFill>
                <a:cs typeface="B Titr" panose="00000700000000000000" pitchFamily="2" charset="-78"/>
              </a:rPr>
              <a:t>ارزيابي سود و زيان</a:t>
            </a:r>
            <a:endParaRPr lang="en-US" altLang="en-US" b="1" dirty="0" smtClean="0">
              <a:solidFill>
                <a:schemeClr val="bg2"/>
              </a:solidFill>
              <a:cs typeface="B Titr" panose="00000700000000000000" pitchFamily="2" charset="-78"/>
            </a:endParaRPr>
          </a:p>
        </p:txBody>
      </p:sp>
      <p:sp>
        <p:nvSpPr>
          <p:cNvPr id="9219" name="Content Placeholder 2"/>
          <p:cNvSpPr>
            <a:spLocks noGrp="1"/>
          </p:cNvSpPr>
          <p:nvPr>
            <p:ph idx="1"/>
          </p:nvPr>
        </p:nvSpPr>
        <p:spPr>
          <a:xfrm>
            <a:off x="609600" y="1420813"/>
            <a:ext cx="10972800" cy="3886200"/>
          </a:xfrm>
        </p:spPr>
        <p:txBody>
          <a:bodyPr/>
          <a:lstStyle/>
          <a:p>
            <a:pPr algn="just" rtl="1" eaLnBrk="1" hangingPunct="1"/>
            <a:r>
              <a:rPr lang="fa-IR" altLang="en-US" dirty="0" smtClean="0">
                <a:cs typeface="B Nazanin" panose="00000400000000000000" pitchFamily="2" charset="-78"/>
              </a:rPr>
              <a:t>وظيفه کميته اخلاق: حفاظت از سوژه</a:t>
            </a:r>
            <a:r>
              <a:rPr lang="en-US" altLang="en-US" dirty="0" smtClean="0">
                <a:cs typeface="B Nazanin" panose="00000400000000000000" pitchFamily="2" charset="-78"/>
              </a:rPr>
              <a:t> </a:t>
            </a:r>
            <a:r>
              <a:rPr lang="fa-IR" altLang="en-US" dirty="0" smtClean="0">
                <a:cs typeface="B Nazanin" panose="00000400000000000000" pitchFamily="2" charset="-78"/>
              </a:rPr>
              <a:t>← بررسی 4 کرایتریا</a:t>
            </a:r>
            <a:r>
              <a:rPr lang="en-US" altLang="en-US" dirty="0" smtClean="0">
                <a:cs typeface="B Nazanin" panose="00000400000000000000" pitchFamily="2" charset="-78"/>
              </a:rPr>
              <a:t> </a:t>
            </a:r>
            <a:endParaRPr lang="fa-IR" altLang="en-US" dirty="0" smtClean="0">
              <a:cs typeface="B Nazanin" panose="00000400000000000000" pitchFamily="2" charset="-78"/>
            </a:endParaRPr>
          </a:p>
          <a:p>
            <a:pPr lvl="1" algn="just" rtl="1"/>
            <a:r>
              <a:rPr lang="fa-IR" altLang="en-US" dirty="0" smtClean="0">
                <a:cs typeface="B Nazanin" panose="00000400000000000000" pitchFamily="2" charset="-78"/>
              </a:rPr>
              <a:t>رضایت، </a:t>
            </a:r>
          </a:p>
          <a:p>
            <a:pPr lvl="1" algn="just" rtl="1"/>
            <a:r>
              <a:rPr lang="fa-IR" altLang="en-US" dirty="0" smtClean="0">
                <a:cs typeface="B Nazanin" panose="00000400000000000000" pitchFamily="2" charset="-78"/>
              </a:rPr>
              <a:t>رازداری، </a:t>
            </a:r>
          </a:p>
          <a:p>
            <a:pPr lvl="1" algn="just" rtl="1"/>
            <a:r>
              <a:rPr lang="fa-IR" altLang="en-US" dirty="0" smtClean="0">
                <a:cs typeface="B Nazanin" panose="00000400000000000000" pitchFamily="2" charset="-78"/>
              </a:rPr>
              <a:t>انتخاب سوژه</a:t>
            </a:r>
          </a:p>
          <a:p>
            <a:pPr lvl="1" algn="just" rtl="1"/>
            <a:r>
              <a:rPr lang="fa-IR" altLang="en-US" dirty="0" smtClean="0">
                <a:cs typeface="B Nazanin" panose="00000400000000000000" pitchFamily="2" charset="-78"/>
              </a:rPr>
              <a:t>ارزیابی سود و زیان: </a:t>
            </a:r>
          </a:p>
          <a:p>
            <a:pPr lvl="2" algn="just" rtl="1"/>
            <a:r>
              <a:rPr lang="fa-IR" altLang="en-US" dirty="0" smtClean="0">
                <a:cs typeface="B Nazanin" panose="00000400000000000000" pitchFamily="2" charset="-78"/>
              </a:rPr>
              <a:t>ریسک حداقل، </a:t>
            </a:r>
          </a:p>
          <a:p>
            <a:pPr lvl="2" algn="just" rtl="1"/>
            <a:r>
              <a:rPr lang="fa-IR" altLang="en-US" dirty="0" smtClean="0">
                <a:cs typeface="B Nazanin" panose="00000400000000000000" pitchFamily="2" charset="-78"/>
              </a:rPr>
              <a:t>نسبت سود به زیان  </a:t>
            </a:r>
          </a:p>
          <a:p>
            <a:pPr lvl="2" algn="just" rtl="1"/>
            <a:r>
              <a:rPr lang="fa-IR" altLang="en-US" dirty="0" smtClean="0">
                <a:cs typeface="B Nazanin" panose="00000400000000000000" pitchFamily="2" charset="-78"/>
              </a:rPr>
              <a:t>اهمیت دانش حاصله، </a:t>
            </a:r>
          </a:p>
          <a:p>
            <a:pPr lvl="2" algn="just" rtl="1"/>
            <a:r>
              <a:rPr lang="fa-IR" altLang="en-US" dirty="0" smtClean="0">
                <a:cs typeface="B Nazanin" panose="00000400000000000000" pitchFamily="2" charset="-78"/>
              </a:rPr>
              <a:t>پیش بینی برای اطمینان از ایمنی سوژه ها</a:t>
            </a:r>
          </a:p>
          <a:p>
            <a:pPr algn="just" rtl="1" eaLnBrk="1" hangingPunct="1"/>
            <a:endParaRPr lang="en-US" altLang="en-US" dirty="0" smtClean="0">
              <a:cs typeface="B Nazanin" panose="00000400000000000000" pitchFamily="2" charset="-78"/>
            </a:endParaRPr>
          </a:p>
          <a:p>
            <a:pPr algn="just" rtl="1" eaLnBrk="1" hangingPunct="1"/>
            <a:endParaRPr lang="fa-IR" altLang="en-US" dirty="0" smtClean="0">
              <a:cs typeface="B Nazanin" panose="00000400000000000000" pitchFamily="2" charset="-78"/>
            </a:endParaRPr>
          </a:p>
          <a:p>
            <a:pPr algn="just" rtl="1" eaLnBrk="1" hangingPunct="1">
              <a:buFont typeface="Wingdings" panose="05000000000000000000" pitchFamily="2" charset="2"/>
              <a:buChar char="ü"/>
            </a:pPr>
            <a:endParaRPr lang="fa-IR" altLang="en-US" dirty="0" smtClean="0">
              <a:cs typeface="B Nazanin" panose="00000400000000000000" pitchFamily="2" charset="-78"/>
            </a:endParaRPr>
          </a:p>
          <a:p>
            <a:pPr algn="just" rtl="1" eaLnBrk="1" hangingPunct="1"/>
            <a:endParaRPr lang="fa-IR" altLang="en-US" dirty="0" smtClean="0">
              <a:cs typeface="B Nazanin" panose="00000400000000000000" pitchFamily="2" charset="-78"/>
            </a:endParaRPr>
          </a:p>
          <a:p>
            <a:pPr algn="just" rtl="1" eaLnBrk="1" hangingPunct="1"/>
            <a:endParaRPr lang="en-US" altLang="en-US" dirty="0" smtClean="0">
              <a:cs typeface="B Nazanin" panose="00000400000000000000" pitchFamily="2" charset="-78"/>
            </a:endParaRPr>
          </a:p>
        </p:txBody>
      </p:sp>
      <p:sp>
        <p:nvSpPr>
          <p:cNvPr id="92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47ECDAD6-8665-4F8D-B7BB-AB67BB821CC5}" type="slidenum">
              <a:rPr lang="en-US" altLang="en-US" sz="1800">
                <a:solidFill>
                  <a:srgbClr val="FFFFFF"/>
                </a:solidFill>
              </a:rPr>
              <a:pPr>
                <a:spcBef>
                  <a:spcPct val="0"/>
                </a:spcBef>
                <a:buClrTx/>
                <a:buFontTx/>
                <a:buNone/>
              </a:pPr>
              <a:t>65</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CE1AB25C-822E-4744-94AB-B2CBFDBF9E68}"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9796563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933" y="492302"/>
            <a:ext cx="9110133" cy="1143000"/>
          </a:xfrm>
        </p:spPr>
        <p:txBody>
          <a:bodyPr>
            <a:normAutofit/>
          </a:bodyPr>
          <a:lstStyle/>
          <a:p>
            <a:pPr algn="ctr"/>
            <a:r>
              <a:rPr lang="ar-IQ" sz="2800" dirty="0" smtClean="0">
                <a:solidFill>
                  <a:schemeClr val="bg2"/>
                </a:solidFill>
                <a:cs typeface="B Titr" panose="00000700000000000000" pitchFamily="2" charset="-78"/>
              </a:rPr>
              <a:t>مبانی و بسترهای اخلاقی، اجتماعی و تاریخی قاعده </a:t>
            </a:r>
            <a:r>
              <a:rPr lang="ar-IQ" sz="2800" dirty="0" smtClean="0">
                <a:solidFill>
                  <a:srgbClr val="FF0000"/>
                </a:solidFill>
                <a:cs typeface="B Titr" panose="00000700000000000000" pitchFamily="2" charset="-78"/>
              </a:rPr>
              <a:t>رضایت آگاهانه</a:t>
            </a:r>
            <a:endParaRPr lang="en-US" sz="2800" dirty="0">
              <a:solidFill>
                <a:srgbClr val="FF0000"/>
              </a:solidFill>
              <a:cs typeface="B Titr" panose="00000700000000000000" pitchFamily="2" charset="-78"/>
            </a:endParaRPr>
          </a:p>
        </p:txBody>
      </p:sp>
      <p:graphicFrame>
        <p:nvGraphicFramePr>
          <p:cNvPr id="4" name="Content Placeholder 3"/>
          <p:cNvGraphicFramePr>
            <a:graphicFrameLocks noGrp="1"/>
          </p:cNvGraphicFramePr>
          <p:nvPr>
            <p:ph idx="1"/>
            <p:extLst/>
          </p:nvPr>
        </p:nvGraphicFramePr>
        <p:xfrm>
          <a:off x="1981200" y="16786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4680F8F8-371B-48D1-B266-3826B50EFDF2}" type="datetime1">
              <a:rPr lang="en-US" smtClean="0">
                <a:solidFill>
                  <a:srgbClr val="000000"/>
                </a:solidFill>
              </a:rPr>
              <a:t>12/10/2017</a:t>
            </a:fld>
            <a:endParaRPr lang="en-US">
              <a:solidFill>
                <a:srgbClr val="000000"/>
              </a:solidFill>
            </a:endParaRPr>
          </a:p>
        </p:txBody>
      </p:sp>
      <p:sp>
        <p:nvSpPr>
          <p:cNvPr id="6" name="Footer Placeholder 5"/>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0000"/>
                </a:solidFill>
              </a:rPr>
              <a:pPr/>
              <a:t>66</a:t>
            </a:fld>
            <a:endParaRPr lang="en-US">
              <a:solidFill>
                <a:srgbClr val="000000"/>
              </a:solidFill>
            </a:endParaRPr>
          </a:p>
        </p:txBody>
      </p:sp>
    </p:spTree>
    <p:extLst>
      <p:ext uri="{BB962C8B-B14F-4D97-AF65-F5344CB8AC3E}">
        <p14:creationId xmlns:p14="http://schemas.microsoft.com/office/powerpoint/2010/main" val="42204606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7458"/>
            <a:ext cx="8026400" cy="1143000"/>
          </a:xfrm>
        </p:spPr>
        <p:txBody>
          <a:bodyPr/>
          <a:lstStyle/>
          <a:p>
            <a:pPr algn="ctr"/>
            <a:r>
              <a:rPr lang="ar-IQ" sz="4000" dirty="0" smtClean="0">
                <a:solidFill>
                  <a:schemeClr val="bg2"/>
                </a:solidFill>
                <a:cs typeface="B Titr" panose="00000700000000000000" pitchFamily="2" charset="-78"/>
              </a:rPr>
              <a:t>عدم شکل گیری/قطع رابطه پژوهشی</a:t>
            </a:r>
            <a:endParaRPr lang="en-US" sz="4000" dirty="0">
              <a:solidFill>
                <a:schemeClr val="bg2"/>
              </a:solidFill>
              <a:cs typeface="B Titr" panose="00000700000000000000" pitchFamily="2" charset="-78"/>
            </a:endParaRPr>
          </a:p>
        </p:txBody>
      </p:sp>
      <p:graphicFrame>
        <p:nvGraphicFramePr>
          <p:cNvPr id="7" name="Content Placeholder 6"/>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79993394-D72B-451C-A8C0-C27998BD2F8A}"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67</a:t>
            </a:fld>
            <a:endParaRPr lang="en-US">
              <a:solidFill>
                <a:srgbClr val="000000"/>
              </a:solidFill>
            </a:endParaRPr>
          </a:p>
        </p:txBody>
      </p:sp>
    </p:spTree>
    <p:extLst>
      <p:ext uri="{BB962C8B-B14F-4D97-AF65-F5344CB8AC3E}">
        <p14:creationId xmlns:p14="http://schemas.microsoft.com/office/powerpoint/2010/main" val="38438675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graphicEl>
                                              <a:dgm id="{0CAD22B5-A4D7-1742-A27B-2B8B8A306869}"/>
                                            </p:graphicEl>
                                          </p:spTgt>
                                        </p:tgtEl>
                                        <p:attrNameLst>
                                          <p:attrName>style.visibility</p:attrName>
                                        </p:attrNameLst>
                                      </p:cBhvr>
                                      <p:to>
                                        <p:strVal val="visible"/>
                                      </p:to>
                                    </p:set>
                                    <p:animEffect transition="in" filter="circle(in)">
                                      <p:cBhvr>
                                        <p:cTn id="7" dur="2000"/>
                                        <p:tgtEl>
                                          <p:spTgt spid="7">
                                            <p:graphicEl>
                                              <a:dgm id="{0CAD22B5-A4D7-1742-A27B-2B8B8A30686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graphicEl>
                                              <a:dgm id="{ACFE9A29-0532-1946-9200-DB6CF78D0B30}"/>
                                            </p:graphicEl>
                                          </p:spTgt>
                                        </p:tgtEl>
                                        <p:attrNameLst>
                                          <p:attrName>style.visibility</p:attrName>
                                        </p:attrNameLst>
                                      </p:cBhvr>
                                      <p:to>
                                        <p:strVal val="visible"/>
                                      </p:to>
                                    </p:set>
                                    <p:animEffect transition="in" filter="circle(in)">
                                      <p:cBhvr>
                                        <p:cTn id="12" dur="2000"/>
                                        <p:tgtEl>
                                          <p:spTgt spid="7">
                                            <p:graphicEl>
                                              <a:dgm id="{ACFE9A29-0532-1946-9200-DB6CF78D0B3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dirty="0" smtClean="0">
                <a:solidFill>
                  <a:schemeClr val="bg2"/>
                </a:solidFill>
                <a:cs typeface="B Titr" panose="00000700000000000000" pitchFamily="2" charset="-78"/>
              </a:rPr>
              <a:t>تلاش برای نزدیک کردن دیدگاه ها</a:t>
            </a:r>
            <a:endParaRPr lang="en-US" sz="4000" dirty="0">
              <a:solidFill>
                <a:schemeClr val="bg2"/>
              </a:solidFill>
              <a:cs typeface="B Titr" panose="00000700000000000000" pitchFamily="2" charset="-78"/>
            </a:endParaRPr>
          </a:p>
        </p:txBody>
      </p:sp>
      <p:graphicFrame>
        <p:nvGraphicFramePr>
          <p:cNvPr id="7" name="Content Placeholder 6"/>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1B7A40E5-4555-47E4-89B8-B5A136FD263D}"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68</a:t>
            </a:fld>
            <a:endParaRPr lang="en-US">
              <a:solidFill>
                <a:srgbClr val="000000"/>
              </a:solidFill>
            </a:endParaRPr>
          </a:p>
        </p:txBody>
      </p:sp>
    </p:spTree>
    <p:extLst>
      <p:ext uri="{BB962C8B-B14F-4D97-AF65-F5344CB8AC3E}">
        <p14:creationId xmlns:p14="http://schemas.microsoft.com/office/powerpoint/2010/main" val="27645946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graphicEl>
                                              <a:dgm id="{0CAD22B5-A4D7-1742-A27B-2B8B8A306869}"/>
                                            </p:graphicEl>
                                          </p:spTgt>
                                        </p:tgtEl>
                                        <p:attrNameLst>
                                          <p:attrName>style.visibility</p:attrName>
                                        </p:attrNameLst>
                                      </p:cBhvr>
                                      <p:to>
                                        <p:strVal val="visible"/>
                                      </p:to>
                                    </p:set>
                                    <p:animEffect transition="in" filter="circle(in)">
                                      <p:cBhvr>
                                        <p:cTn id="7" dur="2000"/>
                                        <p:tgtEl>
                                          <p:spTgt spid="7">
                                            <p:graphicEl>
                                              <a:dgm id="{0CAD22B5-A4D7-1742-A27B-2B8B8A30686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graphicEl>
                                              <a:dgm id="{ACFE9A29-0532-1946-9200-DB6CF78D0B30}"/>
                                            </p:graphicEl>
                                          </p:spTgt>
                                        </p:tgtEl>
                                        <p:attrNameLst>
                                          <p:attrName>style.visibility</p:attrName>
                                        </p:attrNameLst>
                                      </p:cBhvr>
                                      <p:to>
                                        <p:strVal val="visible"/>
                                      </p:to>
                                    </p:set>
                                    <p:animEffect transition="in" filter="circle(in)">
                                      <p:cBhvr>
                                        <p:cTn id="12" dur="2000"/>
                                        <p:tgtEl>
                                          <p:spTgt spid="7">
                                            <p:graphicEl>
                                              <a:dgm id="{ACFE9A29-0532-1946-9200-DB6CF78D0B3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solidFill>
                  <a:schemeClr val="bg2"/>
                </a:solidFill>
                <a:cs typeface="B Titr" panose="00000700000000000000" pitchFamily="2" charset="-78"/>
              </a:rPr>
              <a:t>حالت ایده آل</a:t>
            </a:r>
            <a:endParaRPr lang="en-US" dirty="0">
              <a:solidFill>
                <a:schemeClr val="bg2"/>
              </a:solidFill>
              <a:cs typeface="B Titr" panose="00000700000000000000" pitchFamily="2" charset="-78"/>
            </a:endParaRPr>
          </a:p>
        </p:txBody>
      </p:sp>
      <p:graphicFrame>
        <p:nvGraphicFramePr>
          <p:cNvPr id="7" name="Content Placeholder 6"/>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9DD42263-BA5A-4F59-B318-8237B8DC0232}" type="datetime1">
              <a:rPr lang="en-US" smtClean="0">
                <a:solidFill>
                  <a:srgbClr val="000000"/>
                </a:solidFill>
              </a:rPr>
              <a:t>12/10/2017</a:t>
            </a:fld>
            <a:endParaRPr lang="en-US">
              <a:solidFill>
                <a:srgbClr val="000000"/>
              </a:solidFill>
            </a:endParaRPr>
          </a:p>
        </p:txBody>
      </p:sp>
      <p:sp>
        <p:nvSpPr>
          <p:cNvPr id="4" name="Footer Placeholder 3"/>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solidFill>
                  <a:srgbClr val="000000"/>
                </a:solidFill>
              </a:rPr>
              <a:pPr/>
              <a:t>69</a:t>
            </a:fld>
            <a:endParaRPr lang="en-US">
              <a:solidFill>
                <a:srgbClr val="000000"/>
              </a:solidFill>
            </a:endParaRPr>
          </a:p>
        </p:txBody>
      </p:sp>
    </p:spTree>
    <p:extLst>
      <p:ext uri="{BB962C8B-B14F-4D97-AF65-F5344CB8AC3E}">
        <p14:creationId xmlns:p14="http://schemas.microsoft.com/office/powerpoint/2010/main" val="19696646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graphicEl>
                                              <a:dgm id="{0CAD22B5-A4D7-1742-A27B-2B8B8A306869}"/>
                                            </p:graphicEl>
                                          </p:spTgt>
                                        </p:tgtEl>
                                        <p:attrNameLst>
                                          <p:attrName>style.visibility</p:attrName>
                                        </p:attrNameLst>
                                      </p:cBhvr>
                                      <p:to>
                                        <p:strVal val="visible"/>
                                      </p:to>
                                    </p:set>
                                    <p:animEffect transition="in" filter="circle(in)">
                                      <p:cBhvr>
                                        <p:cTn id="7" dur="2000"/>
                                        <p:tgtEl>
                                          <p:spTgt spid="7">
                                            <p:graphicEl>
                                              <a:dgm id="{0CAD22B5-A4D7-1742-A27B-2B8B8A306869}"/>
                                            </p:graphic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graphicEl>
                                              <a:dgm id="{ACFE9A29-0532-1946-9200-DB6CF78D0B30}"/>
                                            </p:graphicEl>
                                          </p:spTgt>
                                        </p:tgtEl>
                                        <p:attrNameLst>
                                          <p:attrName>style.visibility</p:attrName>
                                        </p:attrNameLst>
                                      </p:cBhvr>
                                      <p:to>
                                        <p:strVal val="visible"/>
                                      </p:to>
                                    </p:set>
                                    <p:animEffect transition="in" filter="circle(in)">
                                      <p:cBhvr>
                                        <p:cTn id="10" dur="2000"/>
                                        <p:tgtEl>
                                          <p:spTgt spid="7">
                                            <p:graphicEl>
                                              <a:dgm id="{ACFE9A29-0532-1946-9200-DB6CF78D0B3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255325786"/>
              </p:ext>
            </p:extLst>
          </p:nvPr>
        </p:nvGraphicFramePr>
        <p:xfrm>
          <a:off x="488950" y="1213273"/>
          <a:ext cx="8128000" cy="4012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9182100" y="1383030"/>
            <a:ext cx="18859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cs typeface="B Tehran" panose="00000400000000000000" pitchFamily="2" charset="-78"/>
              </a:rPr>
              <a:t>Nuremberg</a:t>
            </a:r>
            <a:endParaRPr lang="en-US" b="1" dirty="0">
              <a:solidFill>
                <a:schemeClr val="tx1"/>
              </a:solidFill>
              <a:cs typeface="B Tehran" panose="00000400000000000000" pitchFamily="2" charset="-78"/>
            </a:endParaRPr>
          </a:p>
        </p:txBody>
      </p:sp>
      <p:sp>
        <p:nvSpPr>
          <p:cNvPr id="14" name="Oval 13"/>
          <p:cNvSpPr/>
          <p:nvPr/>
        </p:nvSpPr>
        <p:spPr>
          <a:xfrm>
            <a:off x="9273540" y="2960370"/>
            <a:ext cx="18859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cs typeface="B Tehran" panose="00000400000000000000" pitchFamily="2" charset="-78"/>
              </a:rPr>
              <a:t>Belmont</a:t>
            </a:r>
          </a:p>
        </p:txBody>
      </p:sp>
      <p:sp>
        <p:nvSpPr>
          <p:cNvPr id="16" name="Oval 15"/>
          <p:cNvSpPr/>
          <p:nvPr/>
        </p:nvSpPr>
        <p:spPr>
          <a:xfrm>
            <a:off x="9182100" y="4537710"/>
            <a:ext cx="18859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cs typeface="B Tehran" panose="00000400000000000000" pitchFamily="2" charset="-78"/>
              </a:rPr>
              <a:t>Helsinki</a:t>
            </a:r>
          </a:p>
        </p:txBody>
      </p:sp>
      <p:sp>
        <p:nvSpPr>
          <p:cNvPr id="17" name="Left Brace 16"/>
          <p:cNvSpPr/>
          <p:nvPr/>
        </p:nvSpPr>
        <p:spPr>
          <a:xfrm>
            <a:off x="8709660" y="1383030"/>
            <a:ext cx="228600" cy="4069080"/>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sp>
        <p:nvSpPr>
          <p:cNvPr id="2" name="Date Placeholder 1"/>
          <p:cNvSpPr>
            <a:spLocks noGrp="1"/>
          </p:cNvSpPr>
          <p:nvPr>
            <p:ph type="dt" sz="half" idx="12"/>
          </p:nvPr>
        </p:nvSpPr>
        <p:spPr/>
        <p:txBody>
          <a:bodyPr/>
          <a:lstStyle/>
          <a:p>
            <a:fld id="{4C9E8206-9C77-49C6-813A-8C92BB955679}" type="datetime1">
              <a:rPr lang="en-US" altLang="en-US" smtClean="0">
                <a:solidFill>
                  <a:srgbClr val="000000"/>
                </a:solidFill>
              </a:rPr>
              <a:t>12/10/2017</a:t>
            </a:fld>
            <a:endParaRPr lang="en-GB" altLang="en-US">
              <a:solidFill>
                <a:srgbClr val="000000"/>
              </a:solidFill>
            </a:endParaRPr>
          </a:p>
        </p:txBody>
      </p:sp>
      <p:sp>
        <p:nvSpPr>
          <p:cNvPr id="4" name="Footer Placeholder 3"/>
          <p:cNvSpPr>
            <a:spLocks noGrp="1"/>
          </p:cNvSpPr>
          <p:nvPr>
            <p:ph type="ftr" sz="quarter" idx="10"/>
          </p:nvPr>
        </p:nvSpPr>
        <p:spPr/>
        <p:txBody>
          <a:bodyPr/>
          <a:lstStyle/>
          <a:p>
            <a:r>
              <a:rPr lang="fa-IR" altLang="en-US" smtClean="0">
                <a:solidFill>
                  <a:srgbClr val="000000"/>
                </a:solidFill>
              </a:rPr>
              <a:t>اخلاق در پژوهش های زیست پزشکی </a:t>
            </a:r>
            <a:endParaRPr lang="en-GB" altLang="en-US">
              <a:solidFill>
                <a:srgbClr val="000000"/>
              </a:solidFill>
            </a:endParaRPr>
          </a:p>
        </p:txBody>
      </p:sp>
      <p:sp>
        <p:nvSpPr>
          <p:cNvPr id="6" name="Slide Number Placeholder 5"/>
          <p:cNvSpPr>
            <a:spLocks noGrp="1"/>
          </p:cNvSpPr>
          <p:nvPr>
            <p:ph type="sldNum" sz="quarter" idx="11"/>
          </p:nvPr>
        </p:nvSpPr>
        <p:spPr/>
        <p:txBody>
          <a:bodyPr/>
          <a:lstStyle/>
          <a:p>
            <a:fld id="{88E0B933-0760-4D39-AF4C-3E74AE7D720F}" type="slidenum">
              <a:rPr lang="en-GB" altLang="en-US" smtClean="0">
                <a:solidFill>
                  <a:srgbClr val="000000"/>
                </a:solidFill>
              </a:rPr>
              <a:pPr/>
              <a:t>7</a:t>
            </a:fld>
            <a:endParaRPr lang="en-GB" altLang="en-US">
              <a:solidFill>
                <a:srgbClr val="000000"/>
              </a:solidFill>
            </a:endParaRPr>
          </a:p>
        </p:txBody>
      </p:sp>
      <p:sp>
        <p:nvSpPr>
          <p:cNvPr id="10" name="Title 3"/>
          <p:cNvSpPr>
            <a:spLocks noGrp="1"/>
          </p:cNvSpPr>
          <p:nvPr>
            <p:ph type="title"/>
          </p:nvPr>
        </p:nvSpPr>
        <p:spPr>
          <a:xfrm>
            <a:off x="609600" y="457200"/>
            <a:ext cx="10972800" cy="750888"/>
          </a:xfrm>
        </p:spPr>
        <p:txBody>
          <a:bodyPr/>
          <a:lstStyle/>
          <a:p>
            <a:pPr algn="ctr" fontAlgn="auto">
              <a:spcAft>
                <a:spcPts val="0"/>
              </a:spcAft>
              <a:defRPr/>
            </a:pPr>
            <a:r>
              <a:rPr lang="fa-IR" sz="4000" b="1" dirty="0">
                <a:cs typeface="B Titr" panose="00000700000000000000" pitchFamily="2" charset="-78"/>
              </a:rPr>
              <a:t>تاریخچه اخلاق پزشکی نوین‌</a:t>
            </a:r>
          </a:p>
        </p:txBody>
      </p:sp>
    </p:spTree>
    <p:extLst>
      <p:ext uri="{BB962C8B-B14F-4D97-AF65-F5344CB8AC3E}">
        <p14:creationId xmlns:p14="http://schemas.microsoft.com/office/powerpoint/2010/main" val="37448118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657" y="448295"/>
            <a:ext cx="8410222" cy="1143000"/>
          </a:xfrm>
        </p:spPr>
        <p:txBody>
          <a:bodyPr/>
          <a:lstStyle/>
          <a:p>
            <a:pPr lvl="0" algn="r" rtl="1"/>
            <a:r>
              <a:rPr lang="fa-IR" dirty="0">
                <a:solidFill>
                  <a:schemeClr val="bg2"/>
                </a:solidFill>
                <a:cs typeface="B Titr" panose="00000700000000000000" pitchFamily="2" charset="-78"/>
              </a:rPr>
              <a:t>مفاهیم مرتبط با </a:t>
            </a:r>
            <a:r>
              <a:rPr lang="fa-IR" dirty="0" smtClean="0">
                <a:solidFill>
                  <a:schemeClr val="bg2"/>
                </a:solidFill>
                <a:cs typeface="B Titr" panose="00000700000000000000" pitchFamily="2" charset="-78"/>
              </a:rPr>
              <a:t>موضوع رضایت نامه</a:t>
            </a:r>
            <a:endParaRPr lang="en-US" dirty="0">
              <a:solidFill>
                <a:schemeClr val="bg2"/>
              </a:solidFill>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7382728"/>
              </p:ext>
            </p:extLst>
          </p:nvPr>
        </p:nvGraphicFramePr>
        <p:xfrm>
          <a:off x="1787279" y="1305262"/>
          <a:ext cx="8229600" cy="5246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2EF7A1C0-61DC-496D-8374-B4D85A47B1AD}"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0000"/>
                </a:solidFill>
              </a:rPr>
              <a:pPr/>
              <a:t>70</a:t>
            </a:fld>
            <a:endParaRPr lang="en-US">
              <a:solidFill>
                <a:srgbClr val="000000"/>
              </a:solidFill>
            </a:endParaRPr>
          </a:p>
        </p:txBody>
      </p:sp>
    </p:spTree>
    <p:extLst>
      <p:ext uri="{BB962C8B-B14F-4D97-AF65-F5344CB8AC3E}">
        <p14:creationId xmlns:p14="http://schemas.microsoft.com/office/powerpoint/2010/main" val="18029046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078" y="308810"/>
            <a:ext cx="7981244" cy="1143000"/>
          </a:xfrm>
        </p:spPr>
        <p:txBody>
          <a:bodyPr/>
          <a:lstStyle/>
          <a:p>
            <a:pPr algn="ctr"/>
            <a:r>
              <a:rPr lang="fa-IR" dirty="0" smtClean="0">
                <a:solidFill>
                  <a:schemeClr val="bg2"/>
                </a:solidFill>
                <a:cs typeface="B Titr" panose="00000700000000000000" pitchFamily="2" charset="-78"/>
              </a:rPr>
              <a:t>قاعده اذن</a:t>
            </a:r>
            <a:endParaRPr lang="en-US" dirty="0">
              <a:solidFill>
                <a:schemeClr val="bg2"/>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dirty="0" smtClean="0"/>
              <a:t>اذن دادن، عملی </a:t>
            </a:r>
            <a:r>
              <a:rPr lang="fa-IR" b="1" dirty="0" smtClean="0"/>
              <a:t>اختیاری</a:t>
            </a:r>
            <a:r>
              <a:rPr lang="fa-IR" dirty="0" smtClean="0"/>
              <a:t> است.</a:t>
            </a:r>
            <a:endParaRPr lang="en-US" dirty="0" smtClean="0"/>
          </a:p>
          <a:p>
            <a:pPr algn="r" rtl="1"/>
            <a:r>
              <a:rPr lang="fa-IR" dirty="0" smtClean="0"/>
              <a:t>در صورتی که اذن صادر از اذن دهنده، مطلق نبوده و مقید باشد؛ مأذون مجاز نیست کاری خارج از محدوده اذن انجام دهد، هرچند انجام آن کار متعارف باشد.</a:t>
            </a:r>
          </a:p>
          <a:p>
            <a:pPr algn="r" rtl="1"/>
            <a:r>
              <a:rPr lang="fa-IR" dirty="0" smtClean="0"/>
              <a:t> موضوع اذن شامل تمام </a:t>
            </a:r>
            <a:r>
              <a:rPr lang="fa-IR" b="1" dirty="0" smtClean="0"/>
              <a:t>حقوق مشروع </a:t>
            </a:r>
            <a:r>
              <a:rPr lang="fa-IR" dirty="0" smtClean="0"/>
              <a:t>فرد است. </a:t>
            </a:r>
          </a:p>
          <a:p>
            <a:pPr algn="r" rtl="1"/>
            <a:r>
              <a:rPr lang="fa-IR" dirty="0" smtClean="0"/>
              <a:t> برای صحت اذن، موضوع اذن باید </a:t>
            </a:r>
            <a:r>
              <a:rPr lang="fa-IR" b="1" dirty="0" smtClean="0"/>
              <a:t>معلوم و معین </a:t>
            </a:r>
            <a:r>
              <a:rPr lang="fa-IR" dirty="0" smtClean="0"/>
              <a:t>باشد. </a:t>
            </a:r>
            <a:endParaRPr lang="en-US" b="1" dirty="0" smtClean="0"/>
          </a:p>
          <a:p>
            <a:pPr algn="r" rtl="1"/>
            <a:endParaRPr lang="en-US" dirty="0"/>
          </a:p>
        </p:txBody>
      </p:sp>
      <p:sp>
        <p:nvSpPr>
          <p:cNvPr id="6" name="Date Placeholder 5"/>
          <p:cNvSpPr>
            <a:spLocks noGrp="1"/>
          </p:cNvSpPr>
          <p:nvPr>
            <p:ph type="dt" sz="half" idx="10"/>
          </p:nvPr>
        </p:nvSpPr>
        <p:spPr/>
        <p:txBody>
          <a:bodyPr/>
          <a:lstStyle/>
          <a:p>
            <a:fld id="{D2F4A059-734D-4AC8-ACD2-7A257EF2FA1E}" type="datetime1">
              <a:rPr lang="en-US" smtClean="0">
                <a:solidFill>
                  <a:srgbClr val="000000"/>
                </a:solidFill>
              </a:rPr>
              <a:t>12/10/2017</a:t>
            </a:fld>
            <a:endParaRPr lang="en-US">
              <a:solidFill>
                <a:srgbClr val="000000"/>
              </a:solidFill>
            </a:endParaRPr>
          </a:p>
        </p:txBody>
      </p:sp>
      <p:sp>
        <p:nvSpPr>
          <p:cNvPr id="7" name="Footer Placeholder 6"/>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solidFill>
                  <a:srgbClr val="000000"/>
                </a:solidFill>
              </a:rPr>
              <a:pPr/>
              <a:t>71</a:t>
            </a:fld>
            <a:endParaRPr lang="en-US">
              <a:solidFill>
                <a:srgbClr val="000000"/>
              </a:solidFill>
            </a:endParaRPr>
          </a:p>
        </p:txBody>
      </p:sp>
    </p:spTree>
    <p:extLst>
      <p:ext uri="{BB962C8B-B14F-4D97-AF65-F5344CB8AC3E}">
        <p14:creationId xmlns:p14="http://schemas.microsoft.com/office/powerpoint/2010/main" val="14317027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631" y="262315"/>
            <a:ext cx="7958667" cy="1143000"/>
          </a:xfrm>
        </p:spPr>
        <p:txBody>
          <a:bodyPr/>
          <a:lstStyle/>
          <a:p>
            <a:pPr algn="ctr"/>
            <a:r>
              <a:rPr lang="fa-IR" dirty="0" smtClean="0">
                <a:solidFill>
                  <a:schemeClr val="bg2"/>
                </a:solidFill>
                <a:cs typeface="B Titr" panose="00000700000000000000" pitchFamily="2" charset="-78"/>
              </a:rPr>
              <a:t>قاعده برائت </a:t>
            </a:r>
            <a:endParaRPr lang="en-US" dirty="0">
              <a:solidFill>
                <a:schemeClr val="bg2"/>
              </a:solidFill>
              <a:cs typeface="B Titr" panose="000007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fa-IR" dirty="0" smtClean="0"/>
              <a:t>در متون فقهی دست کم سه مصداق برای قاعده تبری، بیان شده است اول تبری فروشنده، دوم  تبری دامپزشک و نهایتاً  تبری پزشک است که بر اساس آن پزشک می­تواند پیش از آغاز اقدامات درمانی، از بیمار خود نسبت به نتیجه حاصل از آن، برائت بگیرد.</a:t>
            </a:r>
            <a:endParaRPr lang="en-US" dirty="0" smtClean="0"/>
          </a:p>
          <a:p>
            <a:pPr algn="just" rtl="1"/>
            <a:r>
              <a:rPr lang="x-none" dirty="0" smtClean="0"/>
              <a:t>در مواردی که شخص برای</a:t>
            </a:r>
            <a:r>
              <a:rPr lang="fa-IR" dirty="0" smtClean="0"/>
              <a:t> فعل </a:t>
            </a:r>
            <a:r>
              <a:rPr lang="x-none" dirty="0" smtClean="0"/>
              <a:t> خود پیش بینی</a:t>
            </a:r>
            <a:r>
              <a:rPr lang="fa-IR" dirty="0" smtClean="0"/>
              <a:t> پیامد هایی می کند که ممکن است </a:t>
            </a:r>
            <a:r>
              <a:rPr lang="x-none" dirty="0" smtClean="0"/>
              <a:t> مسؤولیت</a:t>
            </a:r>
            <a:r>
              <a:rPr lang="fa-IR" dirty="0" smtClean="0"/>
              <a:t>ی را برای وی به همراه داشته باشد</a:t>
            </a:r>
            <a:r>
              <a:rPr lang="x-none" dirty="0" smtClean="0"/>
              <a:t>، می</a:t>
            </a:r>
            <a:r>
              <a:rPr lang="fa-IR" dirty="0" smtClean="0"/>
              <a:t> </a:t>
            </a:r>
            <a:r>
              <a:rPr lang="x-none" dirty="0" smtClean="0"/>
              <a:t>تواند با استناد به شرط عقلایی، </a:t>
            </a:r>
            <a:r>
              <a:rPr lang="fa-IR" dirty="0" smtClean="0"/>
              <a:t>ضمن بیان احتمالات ممکن با اخذ برائت </a:t>
            </a:r>
            <a:r>
              <a:rPr lang="x-none" dirty="0" smtClean="0"/>
              <a:t>خود را از مسؤولیت برهاند. </a:t>
            </a:r>
            <a:endParaRPr lang="fa-IR" dirty="0" smtClean="0"/>
          </a:p>
          <a:p>
            <a:pPr algn="just" rtl="1"/>
            <a:r>
              <a:rPr lang="fa-IR" dirty="0" smtClean="0"/>
              <a:t>قاعده برائت در پژوهش های زیست پزشکی وجاهت قانونی ندارد (کد 10 فصل دوم دستورالعمل کارآزمایی بالینی)</a:t>
            </a:r>
            <a:endParaRPr lang="en-US" dirty="0"/>
          </a:p>
        </p:txBody>
      </p:sp>
      <p:sp>
        <p:nvSpPr>
          <p:cNvPr id="5" name="Date Placeholder 4"/>
          <p:cNvSpPr>
            <a:spLocks noGrp="1"/>
          </p:cNvSpPr>
          <p:nvPr>
            <p:ph type="dt" sz="half" idx="10"/>
          </p:nvPr>
        </p:nvSpPr>
        <p:spPr/>
        <p:txBody>
          <a:bodyPr/>
          <a:lstStyle/>
          <a:p>
            <a:fld id="{D4E625D1-6B14-41AC-AB66-20E1B1DAE981}" type="datetime1">
              <a:rPr lang="en-US" smtClean="0">
                <a:solidFill>
                  <a:srgbClr val="000000"/>
                </a:solidFill>
              </a:rPr>
              <a:t>12/10/2017</a:t>
            </a:fld>
            <a:endParaRPr lang="en-US">
              <a:solidFill>
                <a:srgbClr val="000000"/>
              </a:solidFill>
            </a:endParaRPr>
          </a:p>
        </p:txBody>
      </p:sp>
      <p:sp>
        <p:nvSpPr>
          <p:cNvPr id="6" name="Footer Placeholder 5"/>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0000"/>
                </a:solidFill>
              </a:rPr>
              <a:pPr/>
              <a:t>72</a:t>
            </a:fld>
            <a:endParaRPr lang="en-US">
              <a:solidFill>
                <a:srgbClr val="000000"/>
              </a:solidFill>
            </a:endParaRPr>
          </a:p>
        </p:txBody>
      </p:sp>
    </p:spTree>
    <p:extLst>
      <p:ext uri="{BB962C8B-B14F-4D97-AF65-F5344CB8AC3E}">
        <p14:creationId xmlns:p14="http://schemas.microsoft.com/office/powerpoint/2010/main" val="11045953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733" y="457201"/>
            <a:ext cx="7992533" cy="1143000"/>
          </a:xfrm>
        </p:spPr>
        <p:txBody>
          <a:bodyPr/>
          <a:lstStyle/>
          <a:p>
            <a:pPr algn="ctr"/>
            <a:r>
              <a:rPr lang="fa-IR" sz="3200" dirty="0" smtClean="0">
                <a:solidFill>
                  <a:schemeClr val="bg2"/>
                </a:solidFill>
                <a:cs typeface="B Titr" panose="00000700000000000000" pitchFamily="2" charset="-78"/>
              </a:rPr>
              <a:t>رضایت آگاهانه چیست؟</a:t>
            </a:r>
            <a:endParaRPr lang="en-US" sz="3200" dirty="0">
              <a:solidFill>
                <a:schemeClr val="bg2"/>
              </a:solidFill>
              <a:cs typeface="B Titr" panose="00000700000000000000" pitchFamily="2" charset="-78"/>
            </a:endParaRPr>
          </a:p>
        </p:txBody>
      </p:sp>
      <p:sp>
        <p:nvSpPr>
          <p:cNvPr id="3" name="Content Placeholder 2"/>
          <p:cNvSpPr>
            <a:spLocks noGrp="1"/>
          </p:cNvSpPr>
          <p:nvPr>
            <p:ph idx="1"/>
          </p:nvPr>
        </p:nvSpPr>
        <p:spPr>
          <a:xfrm>
            <a:off x="237067" y="1600201"/>
            <a:ext cx="11616265" cy="4530725"/>
          </a:xfrm>
        </p:spPr>
        <p:txBody>
          <a:bodyPr>
            <a:normAutofit/>
          </a:bodyPr>
          <a:lstStyle/>
          <a:p>
            <a:pPr algn="r" rtl="1"/>
            <a:r>
              <a:rPr lang="fa-IR" dirty="0" smtClean="0">
                <a:cs typeface="B Nazanin" panose="00000400000000000000" pitchFamily="2" charset="-78"/>
              </a:rPr>
              <a:t>رضایت آگاهانه در پژوهش بر روی آزمودنی انسانی تنها امضا کردن یک فرم نیست.</a:t>
            </a:r>
          </a:p>
          <a:p>
            <a:pPr algn="r" rtl="1"/>
            <a:endParaRPr lang="fa-IR" dirty="0" smtClean="0">
              <a:cs typeface="B Nazanin" panose="00000400000000000000" pitchFamily="2" charset="-78"/>
            </a:endParaRPr>
          </a:p>
          <a:p>
            <a:pPr algn="r" rtl="1"/>
            <a:r>
              <a:rPr lang="fa-IR" dirty="0" smtClean="0">
                <a:cs typeface="B Nazanin" panose="00000400000000000000" pitchFamily="2" charset="-78"/>
              </a:rPr>
              <a:t>این فرآیند در تمامی طول رابطه‌ی پژوهشگر-آزمودنی تداوم دارد. به این معنی که هر یافته یا اطلاعات جدیدی که احتمال داشته باشد بر تصمیم و رضایت  بیمار تاثیری بگذارد برای برای او افشا شود و بیمار نیز هر گاه که بخواهد می‌تواند رضایت اولیه‌ی خود را پس بگیرد و آن را باطل کند.</a:t>
            </a:r>
            <a:endParaRPr lang="en-US" dirty="0" smtClean="0">
              <a:cs typeface="B Nazanin" panose="00000400000000000000" pitchFamily="2" charset="-78"/>
            </a:endParaRPr>
          </a:p>
          <a:p>
            <a:pPr algn="r" rtl="1"/>
            <a:endParaRPr lang="en-US" dirty="0">
              <a:cs typeface="B Nazanin" panose="00000400000000000000" pitchFamily="2" charset="-78"/>
            </a:endParaRPr>
          </a:p>
        </p:txBody>
      </p:sp>
      <p:sp>
        <p:nvSpPr>
          <p:cNvPr id="5" name="Date Placeholder 4"/>
          <p:cNvSpPr>
            <a:spLocks noGrp="1"/>
          </p:cNvSpPr>
          <p:nvPr>
            <p:ph type="dt" sz="half" idx="10"/>
          </p:nvPr>
        </p:nvSpPr>
        <p:spPr/>
        <p:txBody>
          <a:bodyPr/>
          <a:lstStyle/>
          <a:p>
            <a:fld id="{369A8965-5EDD-4EF4-8C15-7401BAA9B80B}" type="datetime1">
              <a:rPr lang="en-US" smtClean="0">
                <a:solidFill>
                  <a:srgbClr val="000000"/>
                </a:solidFill>
              </a:rPr>
              <a:t>12/10/2017</a:t>
            </a:fld>
            <a:endParaRPr lang="en-US">
              <a:solidFill>
                <a:srgbClr val="000000"/>
              </a:solidFill>
            </a:endParaRPr>
          </a:p>
        </p:txBody>
      </p:sp>
      <p:sp>
        <p:nvSpPr>
          <p:cNvPr id="6" name="Footer Placeholder 5"/>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0000"/>
                </a:solidFill>
              </a:rPr>
              <a:pPr/>
              <a:t>73</a:t>
            </a:fld>
            <a:endParaRPr lang="en-US">
              <a:solidFill>
                <a:srgbClr val="000000"/>
              </a:solidFill>
            </a:endParaRPr>
          </a:p>
        </p:txBody>
      </p:sp>
    </p:spTree>
    <p:extLst>
      <p:ext uri="{BB962C8B-B14F-4D97-AF65-F5344CB8AC3E}">
        <p14:creationId xmlns:p14="http://schemas.microsoft.com/office/powerpoint/2010/main" val="6642543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0" y="548745"/>
            <a:ext cx="8105422" cy="1143000"/>
          </a:xfrm>
        </p:spPr>
        <p:txBody>
          <a:bodyPr/>
          <a:lstStyle/>
          <a:p>
            <a:pPr algn="ctr"/>
            <a:r>
              <a:rPr lang="fa-IR" dirty="0" smtClean="0">
                <a:solidFill>
                  <a:schemeClr val="bg2"/>
                </a:solidFill>
                <a:cs typeface="B Titr" panose="00000700000000000000" pitchFamily="2" charset="-78"/>
              </a:rPr>
              <a:t>اصول رضایت نامه </a:t>
            </a:r>
            <a:endParaRPr lang="en-US" dirty="0">
              <a:solidFill>
                <a:schemeClr val="bg2"/>
              </a:solidFill>
              <a:cs typeface="B Titr" panose="00000700000000000000" pitchFamily="2" charset="-78"/>
            </a:endParaRPr>
          </a:p>
        </p:txBody>
      </p:sp>
      <p:graphicFrame>
        <p:nvGraphicFramePr>
          <p:cNvPr id="4" name="Content Placeholder 3"/>
          <p:cNvGraphicFramePr>
            <a:graphicFrameLocks noGrp="1"/>
          </p:cNvGraphicFramePr>
          <p:nvPr>
            <p:ph idx="1"/>
            <p:extLst/>
          </p:nvPr>
        </p:nvGraphicFramePr>
        <p:xfrm>
          <a:off x="1907822"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2CFB8F4C-033B-454B-B24D-EE3874A4E429}" type="datetime1">
              <a:rPr lang="en-US" smtClean="0">
                <a:solidFill>
                  <a:srgbClr val="000000"/>
                </a:solidFill>
              </a:rPr>
              <a:t>12/10/2017</a:t>
            </a:fld>
            <a:endParaRPr lang="en-US">
              <a:solidFill>
                <a:srgbClr val="000000"/>
              </a:solidFill>
            </a:endParaRPr>
          </a:p>
        </p:txBody>
      </p:sp>
      <p:sp>
        <p:nvSpPr>
          <p:cNvPr id="6" name="Footer Placeholder 5"/>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0000"/>
                </a:solidFill>
              </a:rPr>
              <a:pPr/>
              <a:t>74</a:t>
            </a:fld>
            <a:endParaRPr lang="en-US">
              <a:solidFill>
                <a:srgbClr val="000000"/>
              </a:solidFill>
            </a:endParaRPr>
          </a:p>
        </p:txBody>
      </p:sp>
    </p:spTree>
    <p:extLst>
      <p:ext uri="{BB962C8B-B14F-4D97-AF65-F5344CB8AC3E}">
        <p14:creationId xmlns:p14="http://schemas.microsoft.com/office/powerpoint/2010/main" val="34072291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graphicEl>
                                              <a:dgm id="{4E2EE9DF-6097-43C3-A336-1DE093BDA477}"/>
                                            </p:graphicEl>
                                          </p:spTgt>
                                        </p:tgtEl>
                                        <p:attrNameLst>
                                          <p:attrName>style.visibility</p:attrName>
                                        </p:attrNameLst>
                                      </p:cBhvr>
                                      <p:to>
                                        <p:strVal val="visible"/>
                                      </p:to>
                                    </p:set>
                                    <p:animEffect transition="in" filter="circle(in)">
                                      <p:cBhvr>
                                        <p:cTn id="7" dur="2000"/>
                                        <p:tgtEl>
                                          <p:spTgt spid="4">
                                            <p:graphicEl>
                                              <a:dgm id="{4E2EE9DF-6097-43C3-A336-1DE093BDA477}"/>
                                            </p:graphic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graphicEl>
                                              <a:dgm id="{09ACF60B-A761-4A5D-AEB7-D58F0D784A51}"/>
                                            </p:graphicEl>
                                          </p:spTgt>
                                        </p:tgtEl>
                                        <p:attrNameLst>
                                          <p:attrName>style.visibility</p:attrName>
                                        </p:attrNameLst>
                                      </p:cBhvr>
                                      <p:to>
                                        <p:strVal val="visible"/>
                                      </p:to>
                                    </p:set>
                                    <p:animEffect transition="in" filter="circle(in)">
                                      <p:cBhvr>
                                        <p:cTn id="10" dur="2000"/>
                                        <p:tgtEl>
                                          <p:spTgt spid="4">
                                            <p:graphicEl>
                                              <a:dgm id="{09ACF60B-A761-4A5D-AEB7-D58F0D784A51}"/>
                                            </p:graphic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graphicEl>
                                              <a:dgm id="{D0FB1924-70DF-4F36-B7D8-DFEB68FACDF3}"/>
                                            </p:graphicEl>
                                          </p:spTgt>
                                        </p:tgtEl>
                                        <p:attrNameLst>
                                          <p:attrName>style.visibility</p:attrName>
                                        </p:attrNameLst>
                                      </p:cBhvr>
                                      <p:to>
                                        <p:strVal val="visible"/>
                                      </p:to>
                                    </p:set>
                                    <p:animEffect transition="in" filter="circle(in)">
                                      <p:cBhvr>
                                        <p:cTn id="13" dur="2000"/>
                                        <p:tgtEl>
                                          <p:spTgt spid="4">
                                            <p:graphicEl>
                                              <a:dgm id="{D0FB1924-70DF-4F36-B7D8-DFEB68FACDF3}"/>
                                            </p:graphic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4">
                                            <p:graphicEl>
                                              <a:dgm id="{8E0132AF-0F8B-4EBA-877A-958AB0B2110E}"/>
                                            </p:graphicEl>
                                          </p:spTgt>
                                        </p:tgtEl>
                                        <p:attrNameLst>
                                          <p:attrName>style.visibility</p:attrName>
                                        </p:attrNameLst>
                                      </p:cBhvr>
                                      <p:to>
                                        <p:strVal val="visible"/>
                                      </p:to>
                                    </p:set>
                                    <p:animEffect transition="in" filter="circle(in)">
                                      <p:cBhvr>
                                        <p:cTn id="16" dur="2000"/>
                                        <p:tgtEl>
                                          <p:spTgt spid="4">
                                            <p:graphicEl>
                                              <a:dgm id="{8E0132AF-0F8B-4EBA-877A-958AB0B2110E}"/>
                                            </p:graphic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4">
                                            <p:graphicEl>
                                              <a:dgm id="{29CD1580-0F1D-407E-8AC0-BF969D7D1C27}"/>
                                            </p:graphicEl>
                                          </p:spTgt>
                                        </p:tgtEl>
                                        <p:attrNameLst>
                                          <p:attrName>style.visibility</p:attrName>
                                        </p:attrNameLst>
                                      </p:cBhvr>
                                      <p:to>
                                        <p:strVal val="visible"/>
                                      </p:to>
                                    </p:set>
                                    <p:animEffect transition="in" filter="circle(in)">
                                      <p:cBhvr>
                                        <p:cTn id="19" dur="2000"/>
                                        <p:tgtEl>
                                          <p:spTgt spid="4">
                                            <p:graphicEl>
                                              <a:dgm id="{29CD1580-0F1D-407E-8AC0-BF969D7D1C27}"/>
                                            </p:graphic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4">
                                            <p:graphicEl>
                                              <a:dgm id="{276FA0D3-CDD0-4F6A-BCB8-412688ACAFE3}"/>
                                            </p:graphicEl>
                                          </p:spTgt>
                                        </p:tgtEl>
                                        <p:attrNameLst>
                                          <p:attrName>style.visibility</p:attrName>
                                        </p:attrNameLst>
                                      </p:cBhvr>
                                      <p:to>
                                        <p:strVal val="visible"/>
                                      </p:to>
                                    </p:set>
                                    <p:animEffect transition="in" filter="circle(in)">
                                      <p:cBhvr>
                                        <p:cTn id="22" dur="2000"/>
                                        <p:tgtEl>
                                          <p:spTgt spid="4">
                                            <p:graphicEl>
                                              <a:dgm id="{276FA0D3-CDD0-4F6A-BCB8-412688ACAFE3}"/>
                                            </p:graphic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4">
                                            <p:graphicEl>
                                              <a:dgm id="{9A1D6537-D628-46EB-8F18-B3F58DB112A2}"/>
                                            </p:graphicEl>
                                          </p:spTgt>
                                        </p:tgtEl>
                                        <p:attrNameLst>
                                          <p:attrName>style.visibility</p:attrName>
                                        </p:attrNameLst>
                                      </p:cBhvr>
                                      <p:to>
                                        <p:strVal val="visible"/>
                                      </p:to>
                                    </p:set>
                                    <p:animEffect transition="in" filter="circle(in)">
                                      <p:cBhvr>
                                        <p:cTn id="25" dur="2000"/>
                                        <p:tgtEl>
                                          <p:spTgt spid="4">
                                            <p:graphicEl>
                                              <a:dgm id="{9A1D6537-D628-46EB-8F18-B3F58DB112A2}"/>
                                            </p:graphic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4">
                                            <p:graphicEl>
                                              <a:dgm id="{0379338F-CBD5-40E5-8200-33B00B7638D4}"/>
                                            </p:graphicEl>
                                          </p:spTgt>
                                        </p:tgtEl>
                                        <p:attrNameLst>
                                          <p:attrName>style.visibility</p:attrName>
                                        </p:attrNameLst>
                                      </p:cBhvr>
                                      <p:to>
                                        <p:strVal val="visible"/>
                                      </p:to>
                                    </p:set>
                                    <p:animEffect transition="in" filter="circle(in)">
                                      <p:cBhvr>
                                        <p:cTn id="28" dur="2000"/>
                                        <p:tgtEl>
                                          <p:spTgt spid="4">
                                            <p:graphicEl>
                                              <a:dgm id="{0379338F-CBD5-40E5-8200-33B00B7638D4}"/>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4">
                                            <p:graphicEl>
                                              <a:dgm id="{1689BAC9-E3C6-492C-A033-B4D3621763C3}"/>
                                            </p:graphicEl>
                                          </p:spTgt>
                                        </p:tgtEl>
                                        <p:attrNameLst>
                                          <p:attrName>style.visibility</p:attrName>
                                        </p:attrNameLst>
                                      </p:cBhvr>
                                      <p:to>
                                        <p:strVal val="visible"/>
                                      </p:to>
                                    </p:set>
                                    <p:animEffect transition="in" filter="circle(in)">
                                      <p:cBhvr>
                                        <p:cTn id="31" dur="2000"/>
                                        <p:tgtEl>
                                          <p:spTgt spid="4">
                                            <p:graphicEl>
                                              <a:dgm id="{1689BAC9-E3C6-492C-A033-B4D3621763C3}"/>
                                            </p:graphic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4">
                                            <p:graphicEl>
                                              <a:dgm id="{EEC1B798-EC5C-4FC6-81B8-FC36217F4E8B}"/>
                                            </p:graphicEl>
                                          </p:spTgt>
                                        </p:tgtEl>
                                        <p:attrNameLst>
                                          <p:attrName>style.visibility</p:attrName>
                                        </p:attrNameLst>
                                      </p:cBhvr>
                                      <p:to>
                                        <p:strVal val="visible"/>
                                      </p:to>
                                    </p:set>
                                    <p:animEffect transition="in" filter="circle(in)">
                                      <p:cBhvr>
                                        <p:cTn id="34" dur="2000"/>
                                        <p:tgtEl>
                                          <p:spTgt spid="4">
                                            <p:graphicEl>
                                              <a:dgm id="{EEC1B798-EC5C-4FC6-81B8-FC36217F4E8B}"/>
                                            </p:graphicEl>
                                          </p:spTgt>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4">
                                            <p:graphicEl>
                                              <a:dgm id="{4E9A2474-4C18-4896-8C4D-77B9AA15DB99}"/>
                                            </p:graphicEl>
                                          </p:spTgt>
                                        </p:tgtEl>
                                        <p:attrNameLst>
                                          <p:attrName>style.visibility</p:attrName>
                                        </p:attrNameLst>
                                      </p:cBhvr>
                                      <p:to>
                                        <p:strVal val="visible"/>
                                      </p:to>
                                    </p:set>
                                    <p:animEffect transition="in" filter="circle(in)">
                                      <p:cBhvr>
                                        <p:cTn id="37" dur="2000"/>
                                        <p:tgtEl>
                                          <p:spTgt spid="4">
                                            <p:graphicEl>
                                              <a:dgm id="{4E9A2474-4C18-4896-8C4D-77B9AA15DB99}"/>
                                            </p:graphicEl>
                                          </p:spTgt>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4">
                                            <p:graphicEl>
                                              <a:dgm id="{6D78AD83-8BDE-4545-A1D6-951FB8544F6A}"/>
                                            </p:graphicEl>
                                          </p:spTgt>
                                        </p:tgtEl>
                                        <p:attrNameLst>
                                          <p:attrName>style.visibility</p:attrName>
                                        </p:attrNameLst>
                                      </p:cBhvr>
                                      <p:to>
                                        <p:strVal val="visible"/>
                                      </p:to>
                                    </p:set>
                                    <p:animEffect transition="in" filter="circle(in)">
                                      <p:cBhvr>
                                        <p:cTn id="40" dur="2000"/>
                                        <p:tgtEl>
                                          <p:spTgt spid="4">
                                            <p:graphicEl>
                                              <a:dgm id="{6D78AD83-8BDE-4545-A1D6-951FB8544F6A}"/>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4">
                                            <p:graphicEl>
                                              <a:dgm id="{9BCC2FE5-D01F-4D0B-B895-82746D35D505}"/>
                                            </p:graphicEl>
                                          </p:spTgt>
                                        </p:tgtEl>
                                        <p:attrNameLst>
                                          <p:attrName>style.visibility</p:attrName>
                                        </p:attrNameLst>
                                      </p:cBhvr>
                                      <p:to>
                                        <p:strVal val="visible"/>
                                      </p:to>
                                    </p:set>
                                    <p:animEffect transition="in" filter="circle(in)">
                                      <p:cBhvr>
                                        <p:cTn id="45" dur="2000"/>
                                        <p:tgtEl>
                                          <p:spTgt spid="4">
                                            <p:graphicEl>
                                              <a:dgm id="{9BCC2FE5-D01F-4D0B-B895-82746D35D505}"/>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4">
                                            <p:graphicEl>
                                              <a:dgm id="{6BE182B1-6206-441B-856E-CE2230C81B76}"/>
                                            </p:graphicEl>
                                          </p:spTgt>
                                        </p:tgtEl>
                                        <p:attrNameLst>
                                          <p:attrName>style.visibility</p:attrName>
                                        </p:attrNameLst>
                                      </p:cBhvr>
                                      <p:to>
                                        <p:strVal val="visible"/>
                                      </p:to>
                                    </p:set>
                                    <p:animEffect transition="in" filter="circle(in)">
                                      <p:cBhvr>
                                        <p:cTn id="50" dur="2000"/>
                                        <p:tgtEl>
                                          <p:spTgt spid="4">
                                            <p:graphicEl>
                                              <a:dgm id="{6BE182B1-6206-441B-856E-CE2230C81B76}"/>
                                            </p:graphicEl>
                                          </p:spTgt>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4">
                                            <p:graphicEl>
                                              <a:dgm id="{0070277B-CDA7-4B61-B5F5-8DF581B1FA8F}"/>
                                            </p:graphicEl>
                                          </p:spTgt>
                                        </p:tgtEl>
                                        <p:attrNameLst>
                                          <p:attrName>style.visibility</p:attrName>
                                        </p:attrNameLst>
                                      </p:cBhvr>
                                      <p:to>
                                        <p:strVal val="visible"/>
                                      </p:to>
                                    </p:set>
                                    <p:animEffect transition="in" filter="circle(in)">
                                      <p:cBhvr>
                                        <p:cTn id="53" dur="2000"/>
                                        <p:tgtEl>
                                          <p:spTgt spid="4">
                                            <p:graphicEl>
                                              <a:dgm id="{0070277B-CDA7-4B61-B5F5-8DF581B1FA8F}"/>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4">
                                            <p:graphicEl>
                                              <a:dgm id="{86AF188B-F46B-4447-A672-0A3F42D86C87}"/>
                                            </p:graphicEl>
                                          </p:spTgt>
                                        </p:tgtEl>
                                        <p:attrNameLst>
                                          <p:attrName>style.visibility</p:attrName>
                                        </p:attrNameLst>
                                      </p:cBhvr>
                                      <p:to>
                                        <p:strVal val="visible"/>
                                      </p:to>
                                    </p:set>
                                    <p:animEffect transition="in" filter="circle(in)">
                                      <p:cBhvr>
                                        <p:cTn id="58" dur="2000"/>
                                        <p:tgtEl>
                                          <p:spTgt spid="4">
                                            <p:graphicEl>
                                              <a:dgm id="{86AF188B-F46B-4447-A672-0A3F42D86C87}"/>
                                            </p:graphicEl>
                                          </p:spTgt>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4">
                                            <p:graphicEl>
                                              <a:dgm id="{53FB3D79-7E38-47C4-BC79-C3B8F608F2B1}"/>
                                            </p:graphicEl>
                                          </p:spTgt>
                                        </p:tgtEl>
                                        <p:attrNameLst>
                                          <p:attrName>style.visibility</p:attrName>
                                        </p:attrNameLst>
                                      </p:cBhvr>
                                      <p:to>
                                        <p:strVal val="visible"/>
                                      </p:to>
                                    </p:set>
                                    <p:animEffect transition="in" filter="circle(in)">
                                      <p:cBhvr>
                                        <p:cTn id="61" dur="2000"/>
                                        <p:tgtEl>
                                          <p:spTgt spid="4">
                                            <p:graphicEl>
                                              <a:dgm id="{53FB3D79-7E38-47C4-BC79-C3B8F608F2B1}"/>
                                            </p:graphicEl>
                                          </p:spTgt>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4">
                                            <p:graphicEl>
                                              <a:dgm id="{49B29D4C-63C5-4A0C-8D61-87B2905F8183}"/>
                                            </p:graphicEl>
                                          </p:spTgt>
                                        </p:tgtEl>
                                        <p:attrNameLst>
                                          <p:attrName>style.visibility</p:attrName>
                                        </p:attrNameLst>
                                      </p:cBhvr>
                                      <p:to>
                                        <p:strVal val="visible"/>
                                      </p:to>
                                    </p:set>
                                    <p:animEffect transition="in" filter="circle(in)">
                                      <p:cBhvr>
                                        <p:cTn id="64" dur="2000"/>
                                        <p:tgtEl>
                                          <p:spTgt spid="4">
                                            <p:graphicEl>
                                              <a:dgm id="{49B29D4C-63C5-4A0C-8D61-87B2905F818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044" y="276226"/>
            <a:ext cx="7969956" cy="1143000"/>
          </a:xfrm>
        </p:spPr>
        <p:txBody>
          <a:bodyPr/>
          <a:lstStyle/>
          <a:p>
            <a:pPr algn="ctr"/>
            <a:r>
              <a:rPr lang="fa-IR" sz="3200" b="1" dirty="0" smtClean="0">
                <a:solidFill>
                  <a:schemeClr val="bg2"/>
                </a:solidFill>
                <a:cs typeface="B Titr" panose="00000700000000000000" pitchFamily="2" charset="-78"/>
              </a:rPr>
              <a:t>فرآیند اخذ رضایت</a:t>
            </a:r>
            <a:endParaRPr lang="en-US" sz="3200" b="1" dirty="0">
              <a:solidFill>
                <a:schemeClr val="bg2"/>
              </a:solidFill>
              <a:cs typeface="B Titr" panose="00000700000000000000" pitchFamily="2" charset="-78"/>
            </a:endParaRPr>
          </a:p>
        </p:txBody>
      </p:sp>
      <p:sp>
        <p:nvSpPr>
          <p:cNvPr id="3" name="Content Placeholder 2"/>
          <p:cNvSpPr>
            <a:spLocks noGrp="1"/>
          </p:cNvSpPr>
          <p:nvPr>
            <p:ph idx="1"/>
          </p:nvPr>
        </p:nvSpPr>
        <p:spPr>
          <a:xfrm>
            <a:off x="5478145" y="1609725"/>
            <a:ext cx="6518909" cy="4446587"/>
          </a:xfrm>
        </p:spPr>
        <p:txBody>
          <a:bodyPr/>
          <a:lstStyle/>
          <a:p>
            <a:pPr algn="r" rtl="1">
              <a:buNone/>
            </a:pPr>
            <a:r>
              <a:rPr lang="fa-IR" b="1" dirty="0" smtClean="0"/>
              <a:t>چهار </a:t>
            </a:r>
            <a:r>
              <a:rPr lang="fa-IR" b="1" dirty="0"/>
              <a:t>مرحله اصلیاخذ </a:t>
            </a:r>
            <a:r>
              <a:rPr lang="fa-IR" b="1" dirty="0" smtClean="0"/>
              <a:t>رضایت:</a:t>
            </a:r>
            <a:endParaRPr lang="en-US" b="1" dirty="0" smtClean="0"/>
          </a:p>
          <a:p>
            <a:pPr marL="914400" lvl="1" indent="-514350" algn="r" rtl="1">
              <a:buFont typeface="+mj-lt"/>
              <a:buAutoNum type="arabicPeriod"/>
            </a:pPr>
            <a:r>
              <a:rPr lang="fa-IR" b="1" dirty="0" smtClean="0">
                <a:solidFill>
                  <a:schemeClr val="bg2"/>
                </a:solidFill>
              </a:rPr>
              <a:t>اطلاعات</a:t>
            </a:r>
            <a:endParaRPr lang="en-US" b="1" dirty="0" smtClean="0">
              <a:solidFill>
                <a:schemeClr val="bg2"/>
              </a:solidFill>
            </a:endParaRPr>
          </a:p>
          <a:p>
            <a:pPr marL="914400" lvl="1" indent="-514350" algn="r" rtl="1">
              <a:buFont typeface="+mj-lt"/>
              <a:buAutoNum type="arabicPeriod"/>
            </a:pPr>
            <a:r>
              <a:rPr lang="fa-IR" b="1" dirty="0" smtClean="0">
                <a:solidFill>
                  <a:schemeClr val="bg2"/>
                </a:solidFill>
              </a:rPr>
              <a:t>درک</a:t>
            </a:r>
            <a:endParaRPr lang="en-US" b="1" dirty="0" smtClean="0">
              <a:solidFill>
                <a:schemeClr val="bg2"/>
              </a:solidFill>
            </a:endParaRPr>
          </a:p>
          <a:p>
            <a:pPr marL="914400" lvl="1" indent="-514350" algn="r" rtl="1">
              <a:buFont typeface="+mj-lt"/>
              <a:buAutoNum type="arabicPeriod"/>
            </a:pPr>
            <a:r>
              <a:rPr lang="fa-IR" b="1" dirty="0">
                <a:solidFill>
                  <a:schemeClr val="bg2"/>
                </a:solidFill>
              </a:rPr>
              <a:t>ظرفیت تصمیم‌گیری</a:t>
            </a:r>
            <a:endParaRPr lang="en-US" b="1" dirty="0">
              <a:solidFill>
                <a:schemeClr val="bg2"/>
              </a:solidFill>
            </a:endParaRPr>
          </a:p>
          <a:p>
            <a:pPr marL="914400" lvl="1" indent="-514350" algn="r" rtl="1">
              <a:buFont typeface="+mj-lt"/>
              <a:buAutoNum type="arabicPeriod"/>
            </a:pPr>
            <a:r>
              <a:rPr lang="fa-IR" b="1" dirty="0" smtClean="0">
                <a:solidFill>
                  <a:schemeClr val="bg2"/>
                </a:solidFill>
              </a:rPr>
              <a:t>تصمیم‌گیری آزادانه</a:t>
            </a:r>
            <a:endParaRPr lang="en-US" b="1" dirty="0" smtClean="0">
              <a:solidFill>
                <a:schemeClr val="bg2"/>
              </a:solidFill>
            </a:endParaRPr>
          </a:p>
          <a:p>
            <a:pPr algn="r" rtl="1"/>
            <a:endParaRPr lang="en-US" b="1" dirty="0"/>
          </a:p>
        </p:txBody>
      </p:sp>
      <p:pic>
        <p:nvPicPr>
          <p:cNvPr id="4" name="Picture 4" descr="doctor patient"/>
          <p:cNvPicPr>
            <a:picLocks noChangeAspect="1" noChangeArrowheads="1"/>
          </p:cNvPicPr>
          <p:nvPr/>
        </p:nvPicPr>
        <p:blipFill>
          <a:blip r:embed="rId2"/>
          <a:srcRect/>
          <a:stretch>
            <a:fillRect/>
          </a:stretch>
        </p:blipFill>
        <p:spPr bwMode="auto">
          <a:xfrm>
            <a:off x="1298222" y="1420813"/>
            <a:ext cx="4634089" cy="4824412"/>
          </a:xfrm>
          <a:prstGeom prst="rect">
            <a:avLst/>
          </a:prstGeom>
          <a:ln>
            <a:noFill/>
          </a:ln>
          <a:effectLst>
            <a:softEdge rad="112500"/>
          </a:effectLst>
        </p:spPr>
      </p:pic>
      <p:sp>
        <p:nvSpPr>
          <p:cNvPr id="6" name="Date Placeholder 5"/>
          <p:cNvSpPr>
            <a:spLocks noGrp="1"/>
          </p:cNvSpPr>
          <p:nvPr>
            <p:ph type="dt" sz="half" idx="10"/>
          </p:nvPr>
        </p:nvSpPr>
        <p:spPr/>
        <p:txBody>
          <a:bodyPr/>
          <a:lstStyle/>
          <a:p>
            <a:fld id="{C1810150-D2BC-4A93-9302-ADFE84FE712B}" type="datetime1">
              <a:rPr lang="en-US" smtClean="0">
                <a:solidFill>
                  <a:srgbClr val="000000"/>
                </a:solidFill>
              </a:rPr>
              <a:t>12/10/2017</a:t>
            </a:fld>
            <a:endParaRPr lang="en-US">
              <a:solidFill>
                <a:srgbClr val="000000"/>
              </a:solidFill>
            </a:endParaRPr>
          </a:p>
        </p:txBody>
      </p:sp>
      <p:sp>
        <p:nvSpPr>
          <p:cNvPr id="7" name="Footer Placeholder 6"/>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solidFill>
                  <a:srgbClr val="000000"/>
                </a:solidFill>
              </a:rPr>
              <a:pPr/>
              <a:t>75</a:t>
            </a:fld>
            <a:endParaRPr lang="en-US">
              <a:solidFill>
                <a:srgbClr val="000000"/>
              </a:solidFill>
            </a:endParaRPr>
          </a:p>
        </p:txBody>
      </p:sp>
    </p:spTree>
    <p:extLst>
      <p:ext uri="{BB962C8B-B14F-4D97-AF65-F5344CB8AC3E}">
        <p14:creationId xmlns:p14="http://schemas.microsoft.com/office/powerpoint/2010/main" val="13500115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533" y="290122"/>
            <a:ext cx="7890933" cy="1143000"/>
          </a:xfrm>
        </p:spPr>
        <p:txBody>
          <a:bodyPr/>
          <a:lstStyle/>
          <a:p>
            <a:pPr algn="ctr"/>
            <a:r>
              <a:rPr lang="fa-IR" sz="3200" dirty="0" smtClean="0">
                <a:solidFill>
                  <a:schemeClr val="bg2"/>
                </a:solidFill>
                <a:cs typeface="B Titr" panose="00000700000000000000" pitchFamily="2" charset="-78"/>
              </a:rPr>
              <a:t>محتوای رضایت آگاهانه</a:t>
            </a:r>
            <a:endParaRPr lang="en-US" sz="3200" dirty="0">
              <a:solidFill>
                <a:schemeClr val="bg2"/>
              </a:solidFill>
              <a:cs typeface="B Titr" panose="00000700000000000000" pitchFamily="2" charset="-78"/>
            </a:endParaRPr>
          </a:p>
        </p:txBody>
      </p:sp>
      <p:sp>
        <p:nvSpPr>
          <p:cNvPr id="3" name="Content Placeholder 2"/>
          <p:cNvSpPr>
            <a:spLocks noGrp="1"/>
          </p:cNvSpPr>
          <p:nvPr>
            <p:ph idx="1"/>
          </p:nvPr>
        </p:nvSpPr>
        <p:spPr>
          <a:xfrm>
            <a:off x="818443" y="1080911"/>
            <a:ext cx="10555111" cy="5164314"/>
          </a:xfrm>
        </p:spPr>
        <p:txBody>
          <a:bodyPr>
            <a:noAutofit/>
          </a:bodyPr>
          <a:lstStyle/>
          <a:p>
            <a:pPr algn="r" rtl="1">
              <a:buFont typeface="+mj-lt"/>
              <a:buAutoNum type="arabicPeriod"/>
            </a:pPr>
            <a:r>
              <a:rPr lang="fa-IR" sz="1800" b="1" dirty="0"/>
              <a:t>معرفی پژوهش‌گر اصلی و سایر اعضای تیم مرتبط با آزمودنی</a:t>
            </a:r>
          </a:p>
          <a:p>
            <a:pPr algn="r" rtl="1">
              <a:buFont typeface="+mj-lt"/>
              <a:buAutoNum type="arabicPeriod"/>
            </a:pPr>
            <a:r>
              <a:rPr lang="fa-IR" sz="1800" b="1" dirty="0"/>
              <a:t>عنوان پژوهش</a:t>
            </a:r>
          </a:p>
          <a:p>
            <a:pPr algn="r" rtl="1">
              <a:buFont typeface="+mj-lt"/>
              <a:buAutoNum type="arabicPeriod"/>
            </a:pPr>
            <a:r>
              <a:rPr lang="fa-IR" sz="1800" b="1" dirty="0"/>
              <a:t>هدف با اهداف پژوهش به زبان قابل فهم برای آزمودنی عامی</a:t>
            </a:r>
          </a:p>
          <a:p>
            <a:pPr algn="r" rtl="1">
              <a:buFont typeface="+mj-lt"/>
              <a:buAutoNum type="arabicPeriod"/>
            </a:pPr>
            <a:r>
              <a:rPr lang="fa-IR" sz="1800" b="1" dirty="0"/>
              <a:t>این که فرد در انتخاب شرکت در پژوهش کاملا آزاد است </a:t>
            </a:r>
          </a:p>
          <a:p>
            <a:pPr algn="r" rtl="1">
              <a:buFont typeface="+mj-lt"/>
              <a:buAutoNum type="arabicPeriod"/>
            </a:pPr>
            <a:r>
              <a:rPr lang="fa-IR" sz="1800" b="1" dirty="0"/>
              <a:t>در صورت نپذیرفتن از درمان‌های عادی محروم نخواهد شد.</a:t>
            </a:r>
          </a:p>
          <a:p>
            <a:pPr algn="r" rtl="1">
              <a:buFont typeface="+mj-lt"/>
              <a:buAutoNum type="arabicPeriod"/>
            </a:pPr>
            <a:r>
              <a:rPr lang="fa-IR" sz="1800" b="1" dirty="0"/>
              <a:t>این که هر وقت که مایل باشد می‌تواند  بدون بازخواست یا غرامت از مطالعه خارج شود </a:t>
            </a:r>
          </a:p>
          <a:p>
            <a:pPr algn="r" rtl="1">
              <a:buFont typeface="+mj-lt"/>
              <a:buAutoNum type="arabicPeriod"/>
            </a:pPr>
            <a:r>
              <a:rPr lang="fa-IR" sz="1800" b="1" dirty="0"/>
              <a:t>شرح دقیق مداخلاتی که قرار است انجام گیرند و توقعی که از آزمودنی وجود خواهد داشت</a:t>
            </a:r>
          </a:p>
          <a:p>
            <a:pPr algn="r" rtl="1">
              <a:buFont typeface="+mj-lt"/>
              <a:buAutoNum type="arabicPeriod"/>
            </a:pPr>
            <a:r>
              <a:rPr lang="fa-IR" sz="1800" b="1" dirty="0"/>
              <a:t>شرح احتمال تخصیص به شاخه‌های کارآزمایی از جمله دارونما</a:t>
            </a:r>
          </a:p>
          <a:p>
            <a:pPr algn="r" rtl="1">
              <a:buFont typeface="+mj-lt"/>
              <a:buAutoNum type="arabicPeriod"/>
            </a:pPr>
            <a:r>
              <a:rPr lang="fa-IR" sz="1800" b="1" dirty="0"/>
              <a:t>شرح فوائد و زیان‌ها و خطرهای محتمل برای آزمودنی (معیار فرد معقول) </a:t>
            </a:r>
          </a:p>
          <a:p>
            <a:pPr algn="r" rtl="1">
              <a:buFont typeface="+mj-lt"/>
              <a:buAutoNum type="arabicPeriod"/>
            </a:pPr>
            <a:r>
              <a:rPr lang="fa-IR" sz="1800" b="1" dirty="0"/>
              <a:t> پاسخ به تمامی نگرانی‌ها و سوال‌های آزمودنی)</a:t>
            </a:r>
          </a:p>
          <a:p>
            <a:pPr algn="r" rtl="1">
              <a:buFont typeface="+mj-lt"/>
              <a:buAutoNum type="arabicPeriod"/>
            </a:pPr>
            <a:r>
              <a:rPr lang="fa-IR" sz="1800" b="1" dirty="0"/>
              <a:t>شرح روش‌های جایگزین (که در صورت عدم پذیرش شرکت در کارآزمایی همچنان در دسترس آزمودنی خواهد بود)</a:t>
            </a:r>
          </a:p>
          <a:p>
            <a:pPr algn="r" rtl="1">
              <a:buFont typeface="+mj-lt"/>
              <a:buAutoNum type="arabicPeriod"/>
            </a:pPr>
            <a:r>
              <a:rPr lang="fa-IR" sz="1800" b="1" dirty="0"/>
              <a:t>تصریح به رایگان بودن مداخله‌ی پژوهشی و نحوه‌ی جبران هزینه‌هایی که آزمودنی متحمل خواهد شد</a:t>
            </a:r>
          </a:p>
          <a:p>
            <a:pPr algn="r" rtl="1">
              <a:buFont typeface="+mj-lt"/>
              <a:buAutoNum type="arabicPeriod"/>
            </a:pPr>
            <a:r>
              <a:rPr lang="fa-IR" sz="1800" b="1" dirty="0"/>
              <a:t>تضمین جبران تمامی خسارات احتمالی وارده</a:t>
            </a:r>
          </a:p>
          <a:p>
            <a:pPr algn="r" rtl="1">
              <a:buFont typeface="+mj-lt"/>
              <a:buAutoNum type="arabicPeriod"/>
            </a:pPr>
            <a:r>
              <a:rPr lang="fa-IR" sz="1800" b="1" dirty="0"/>
              <a:t>معرفی فردی که در صورت پیش آمدن پرسش یا مشکل آزمودنی به او مراجعه کند با شماره‌ی تماس شبانه روز ی</a:t>
            </a:r>
          </a:p>
          <a:p>
            <a:pPr algn="r" rtl="1">
              <a:buFont typeface="+mj-lt"/>
              <a:buAutoNum type="arabicPeriod"/>
            </a:pPr>
            <a:r>
              <a:rPr lang="fa-IR" sz="1800" b="1" dirty="0"/>
              <a:t>محلی برای گواهی آزمودنی مبنی بر درک کامل محتوای رضایت‌نامه و امضای آزمودنی، شاهد و پژوهش‌گر ارشد</a:t>
            </a:r>
          </a:p>
          <a:p>
            <a:pPr algn="r" rtl="1">
              <a:buFont typeface="+mj-lt"/>
              <a:buAutoNum type="arabicPeriod"/>
            </a:pPr>
            <a:endParaRPr lang="fa-IR" sz="1800" b="1" dirty="0" smtClean="0"/>
          </a:p>
        </p:txBody>
      </p:sp>
      <p:sp>
        <p:nvSpPr>
          <p:cNvPr id="6" name="Date Placeholder 5"/>
          <p:cNvSpPr>
            <a:spLocks noGrp="1"/>
          </p:cNvSpPr>
          <p:nvPr>
            <p:ph type="dt" sz="half" idx="10"/>
          </p:nvPr>
        </p:nvSpPr>
        <p:spPr/>
        <p:txBody>
          <a:bodyPr/>
          <a:lstStyle/>
          <a:p>
            <a:fld id="{3486157F-DE23-4574-8942-23674D669C5B}" type="datetime1">
              <a:rPr lang="en-US" smtClean="0">
                <a:solidFill>
                  <a:srgbClr val="000000"/>
                </a:solidFill>
              </a:rPr>
              <a:t>12/10/2017</a:t>
            </a:fld>
            <a:endParaRPr lang="en-US">
              <a:solidFill>
                <a:srgbClr val="000000"/>
              </a:solidFill>
            </a:endParaRPr>
          </a:p>
        </p:txBody>
      </p:sp>
      <p:sp>
        <p:nvSpPr>
          <p:cNvPr id="7" name="Footer Placeholder 6"/>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solidFill>
                  <a:srgbClr val="000000"/>
                </a:solidFill>
              </a:rPr>
              <a:pPr/>
              <a:t>76</a:t>
            </a:fld>
            <a:endParaRPr lang="en-US">
              <a:solidFill>
                <a:srgbClr val="000000"/>
              </a:solidFill>
            </a:endParaRPr>
          </a:p>
        </p:txBody>
      </p:sp>
    </p:spTree>
    <p:extLst>
      <p:ext uri="{BB962C8B-B14F-4D97-AF65-F5344CB8AC3E}">
        <p14:creationId xmlns:p14="http://schemas.microsoft.com/office/powerpoint/2010/main" val="12166436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044" y="413279"/>
            <a:ext cx="7969956" cy="1143000"/>
          </a:xfrm>
        </p:spPr>
        <p:txBody>
          <a:bodyPr/>
          <a:lstStyle/>
          <a:p>
            <a:pPr algn="ctr"/>
            <a:r>
              <a:rPr lang="fa-IR" sz="3200" dirty="0" smtClean="0">
                <a:solidFill>
                  <a:schemeClr val="bg2"/>
                </a:solidFill>
                <a:cs typeface="B Titr" panose="00000700000000000000" pitchFamily="2" charset="-78"/>
              </a:rPr>
              <a:t>نحوه‌ی گرفتن رضایت</a:t>
            </a:r>
            <a:endParaRPr lang="en-US" sz="3200" dirty="0">
              <a:solidFill>
                <a:schemeClr val="bg2"/>
              </a:solidFill>
              <a:cs typeface="B Titr" panose="00000700000000000000" pitchFamily="2" charset="-78"/>
            </a:endParaRPr>
          </a:p>
        </p:txBody>
      </p:sp>
      <p:sp>
        <p:nvSpPr>
          <p:cNvPr id="3" name="Content Placeholder 2"/>
          <p:cNvSpPr>
            <a:spLocks noGrp="1"/>
          </p:cNvSpPr>
          <p:nvPr>
            <p:ph idx="1"/>
          </p:nvPr>
        </p:nvSpPr>
        <p:spPr>
          <a:xfrm>
            <a:off x="508001" y="1795402"/>
            <a:ext cx="11074400" cy="3028243"/>
          </a:xfrm>
        </p:spPr>
        <p:txBody>
          <a:bodyPr>
            <a:noAutofit/>
          </a:bodyPr>
          <a:lstStyle/>
          <a:p>
            <a:pPr algn="r" rtl="1"/>
            <a:r>
              <a:rPr lang="fa-IR" dirty="0" smtClean="0">
                <a:cs typeface="B Nazanin" panose="00000400000000000000" pitchFamily="2" charset="-78"/>
              </a:rPr>
              <a:t>چه کسی باید رضایت را بگیرد؟</a:t>
            </a:r>
          </a:p>
          <a:p>
            <a:pPr algn="r" rtl="1"/>
            <a:r>
              <a:rPr lang="fa-IR" dirty="0" smtClean="0">
                <a:cs typeface="B Nazanin" panose="00000400000000000000" pitchFamily="2" charset="-78"/>
              </a:rPr>
              <a:t>فرم امضا شده کجا باید نگهداری شود؟</a:t>
            </a:r>
          </a:p>
          <a:p>
            <a:pPr algn="r" rtl="1"/>
            <a:r>
              <a:rPr lang="fa-IR" dirty="0">
                <a:cs typeface="B Nazanin" panose="00000400000000000000" pitchFamily="2" charset="-78"/>
              </a:rPr>
              <a:t>چه زمانی باید رضایت امضا شود؟</a:t>
            </a:r>
          </a:p>
          <a:p>
            <a:pPr algn="r" rtl="1"/>
            <a:r>
              <a:rPr lang="fa-IR" dirty="0">
                <a:cs typeface="B Nazanin" panose="00000400000000000000" pitchFamily="2" charset="-78"/>
              </a:rPr>
              <a:t>اگر همزمان مداخلات درمانی هم انجام می‌شوند، تکلیف رضایت آن‌ها چه خواهد شد؟</a:t>
            </a:r>
          </a:p>
          <a:p>
            <a:pPr algn="r" rtl="1"/>
            <a:r>
              <a:rPr lang="fa-IR" dirty="0" smtClean="0">
                <a:cs typeface="B Nazanin" panose="00000400000000000000" pitchFamily="2" charset="-78"/>
              </a:rPr>
              <a:t>نظارت کمیته‌ی اخلاق در پژوهش چگونه است؟</a:t>
            </a:r>
          </a:p>
          <a:p>
            <a:endParaRPr lang="en-US" dirty="0">
              <a:cs typeface="B Nazanin" panose="00000400000000000000" pitchFamily="2" charset="-78"/>
            </a:endParaRPr>
          </a:p>
        </p:txBody>
      </p:sp>
      <p:sp>
        <p:nvSpPr>
          <p:cNvPr id="4" name="Date Placeholder 3"/>
          <p:cNvSpPr>
            <a:spLocks noGrp="1"/>
          </p:cNvSpPr>
          <p:nvPr>
            <p:ph type="dt" sz="half" idx="10"/>
          </p:nvPr>
        </p:nvSpPr>
        <p:spPr/>
        <p:txBody>
          <a:bodyPr/>
          <a:lstStyle/>
          <a:p>
            <a:fld id="{17AA9CE2-184D-4755-85A6-B661442BCAA6}" type="datetime1">
              <a:rPr lang="en-US" smtClean="0">
                <a:solidFill>
                  <a:srgbClr val="000000"/>
                </a:solidFill>
              </a:rPr>
              <a:t>12/10/2017</a:t>
            </a:fld>
            <a:endParaRPr lang="en-US">
              <a:solidFill>
                <a:srgbClr val="000000"/>
              </a:solidFill>
            </a:endParaRPr>
          </a:p>
        </p:txBody>
      </p:sp>
      <p:sp>
        <p:nvSpPr>
          <p:cNvPr id="6" name="Footer Placeholder 5"/>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0000"/>
                </a:solidFill>
              </a:rPr>
              <a:pPr/>
              <a:t>77</a:t>
            </a:fld>
            <a:endParaRPr lang="en-US">
              <a:solidFill>
                <a:srgbClr val="000000"/>
              </a:solidFill>
            </a:endParaRPr>
          </a:p>
        </p:txBody>
      </p:sp>
    </p:spTree>
    <p:extLst>
      <p:ext uri="{BB962C8B-B14F-4D97-AF65-F5344CB8AC3E}">
        <p14:creationId xmlns:p14="http://schemas.microsoft.com/office/powerpoint/2010/main" val="39576622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10"/>
          </p:nvPr>
        </p:nvSpPr>
        <p:spPr/>
        <p:txBody>
          <a:bodyPr/>
          <a:lstStyle/>
          <a:p>
            <a:fld id="{804D4138-4D77-45A3-BF71-57D3ADCCE3B5}" type="datetime1">
              <a:rPr lang="en-US" smtClean="0"/>
              <a:t>12/10/2017</a:t>
            </a:fld>
            <a:endParaRPr lang="en-US"/>
          </a:p>
        </p:txBody>
      </p:sp>
      <p:sp>
        <p:nvSpPr>
          <p:cNvPr id="11" name="Slide Number Placeholder 10"/>
          <p:cNvSpPr>
            <a:spLocks noGrp="1"/>
          </p:cNvSpPr>
          <p:nvPr>
            <p:ph type="sldNum" sz="quarter" idx="12"/>
          </p:nvPr>
        </p:nvSpPr>
        <p:spPr/>
        <p:txBody>
          <a:bodyPr/>
          <a:lstStyle/>
          <a:p>
            <a:fld id="{78634CA4-07A5-4887-AB87-F2A3A9185D52}" type="slidenum">
              <a:rPr lang="en-US" smtClean="0"/>
              <a:pPr/>
              <a:t>78</a:t>
            </a:fld>
            <a:endParaRPr lang="en-US"/>
          </a:p>
        </p:txBody>
      </p:sp>
      <p:sp>
        <p:nvSpPr>
          <p:cNvPr id="12" name="Footer Placeholder 11"/>
          <p:cNvSpPr>
            <a:spLocks noGrp="1"/>
          </p:cNvSpPr>
          <p:nvPr>
            <p:ph type="ftr" sz="quarter" idx="11"/>
          </p:nvPr>
        </p:nvSpPr>
        <p:spPr/>
        <p:txBody>
          <a:bodyPr/>
          <a:lstStyle/>
          <a:p>
            <a:r>
              <a:rPr lang="fa-IR" smtClean="0"/>
              <a:t>اخلاق در پژوهش های زیست پزشکی </a:t>
            </a:r>
            <a:endParaRPr lang="en-US"/>
          </a:p>
        </p:txBody>
      </p:sp>
      <p:sp>
        <p:nvSpPr>
          <p:cNvPr id="2" name="Title 1"/>
          <p:cNvSpPr>
            <a:spLocks noGrp="1"/>
          </p:cNvSpPr>
          <p:nvPr>
            <p:ph type="title"/>
          </p:nvPr>
        </p:nvSpPr>
        <p:spPr>
          <a:xfrm>
            <a:off x="2059339" y="644860"/>
            <a:ext cx="7140096" cy="470971"/>
          </a:xfrm>
        </p:spPr>
        <p:txBody>
          <a:bodyPr/>
          <a:lstStyle/>
          <a:p>
            <a:pPr algn="ctr" rtl="1"/>
            <a:r>
              <a:rPr lang="fa-IR" sz="4000" dirty="0" smtClean="0">
                <a:solidFill>
                  <a:schemeClr val="bg2"/>
                </a:solidFill>
                <a:cs typeface="B Titr" panose="00000700000000000000" pitchFamily="2" charset="-78"/>
              </a:rPr>
              <a:t>روش کسب رضایت نامه </a:t>
            </a:r>
            <a:endParaRPr lang="en-US" sz="4000" dirty="0">
              <a:solidFill>
                <a:schemeClr val="bg2"/>
              </a:solidFill>
              <a:cs typeface="B Titr" panose="000007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53397835"/>
              </p:ext>
            </p:extLst>
          </p:nvPr>
        </p:nvGraphicFramePr>
        <p:xfrm>
          <a:off x="2138438" y="1663547"/>
          <a:ext cx="7369117" cy="4319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9222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690534190"/>
              </p:ext>
            </p:extLst>
          </p:nvPr>
        </p:nvGraphicFramePr>
        <p:xfrm>
          <a:off x="1580827" y="331254"/>
          <a:ext cx="8431078" cy="6390221"/>
        </p:xfrm>
        <a:graphic>
          <a:graphicData uri="http://schemas.openxmlformats.org/drawingml/2006/table">
            <a:tbl>
              <a:tblPr rtl="1" firstRow="1" firstCol="1" lastRow="1" lastCol="1" bandRow="1" bandCol="1">
                <a:tableStyleId>{9D7B26C5-4107-4FEC-AEDC-1716B250A1EF}</a:tableStyleId>
              </a:tblPr>
              <a:tblGrid>
                <a:gridCol w="2045776"/>
                <a:gridCol w="1290329"/>
                <a:gridCol w="5094973"/>
              </a:tblGrid>
              <a:tr h="491567">
                <a:tc gridSpan="2">
                  <a:txBody>
                    <a:bodyPr/>
                    <a:lstStyle/>
                    <a:p>
                      <a:pPr marL="0" marR="0" algn="r" rtl="1">
                        <a:spcBef>
                          <a:spcPts val="0"/>
                        </a:spcBef>
                        <a:spcAft>
                          <a:spcPts val="0"/>
                        </a:spcAft>
                        <a:tabLst>
                          <a:tab pos="1371600" algn="r"/>
                        </a:tabLst>
                      </a:pPr>
                      <a:r>
                        <a:rPr lang="fa-IR" sz="1050" dirty="0">
                          <a:effectLst/>
                        </a:rPr>
                        <a:t>عنوان طرح پژوهشي: </a:t>
                      </a:r>
                      <a:r>
                        <a:rPr lang="ar-SA" sz="1050" dirty="0">
                          <a:effectLst/>
                        </a:rPr>
                        <a:t>مقایسه  الکترومیوگرافی عضلات ماستر و تمپورال در دو طرح اکلوزالی راهنمای کانینی و فانکشن گروهی در بیماران دارای پروتز ثابت تمام فک متکی بر ایمپلنت و افراد با سیستم دندانی </a:t>
                      </a:r>
                      <a:r>
                        <a:rPr lang="ar-SA" sz="1050" dirty="0" smtClean="0">
                          <a:effectLst/>
                        </a:rPr>
                        <a:t>طبی</a:t>
                      </a:r>
                      <a:endParaRPr lang="en-US" sz="1050" dirty="0">
                        <a:effectLst/>
                      </a:endParaRPr>
                    </a:p>
                  </a:txBody>
                  <a:tcPr marL="37443" marR="37443" marT="0" marB="0"/>
                </a:tc>
                <a:tc hMerge="1">
                  <a:txBody>
                    <a:bodyPr/>
                    <a:lstStyle/>
                    <a:p>
                      <a:endParaRPr lang="en-US"/>
                    </a:p>
                  </a:txBody>
                  <a:tcPr/>
                </a:tc>
                <a:tc>
                  <a:txBody>
                    <a:bodyPr/>
                    <a:lstStyle/>
                    <a:p>
                      <a:pPr marL="0" marR="0" algn="r" rtl="1">
                        <a:spcBef>
                          <a:spcPts val="0"/>
                        </a:spcBef>
                        <a:spcAft>
                          <a:spcPts val="0"/>
                        </a:spcAft>
                      </a:pPr>
                      <a:r>
                        <a:rPr lang="fa-IR" sz="1050" dirty="0">
                          <a:effectLst/>
                        </a:rPr>
                        <a:t>نام مجري يا مجريان طرح: دکتر مهدیه سیفی-دکتر احمد قهرمانلو</a:t>
                      </a:r>
                      <a:endParaRPr lang="en-US" sz="1050" dirty="0">
                        <a:effectLst/>
                      </a:endParaRPr>
                    </a:p>
                    <a:p>
                      <a:pPr marL="0" marR="0" algn="r" rtl="1">
                        <a:spcBef>
                          <a:spcPts val="0"/>
                        </a:spcBef>
                        <a:spcAft>
                          <a:spcPts val="0"/>
                        </a:spcAft>
                      </a:pPr>
                      <a:r>
                        <a:rPr lang="fa-IR" sz="1050" dirty="0">
                          <a:effectLst/>
                        </a:rPr>
                        <a:t> </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tc>
              </a:tr>
              <a:tr h="1238634">
                <a:tc>
                  <a:txBody>
                    <a:bodyPr/>
                    <a:lstStyle/>
                    <a:p>
                      <a:pPr marL="0" marR="0" algn="ctr" rtl="1">
                        <a:spcBef>
                          <a:spcPts val="0"/>
                        </a:spcBef>
                        <a:spcAft>
                          <a:spcPts val="0"/>
                        </a:spcAft>
                      </a:pPr>
                      <a:r>
                        <a:rPr lang="fa-IR" sz="1050" dirty="0">
                          <a:effectLst/>
                        </a:rPr>
                        <a:t>معرفي پژوهش</a:t>
                      </a:r>
                      <a:endParaRPr lang="en-US" sz="1050" dirty="0">
                        <a:effectLst/>
                      </a:endParaRPr>
                    </a:p>
                    <a:p>
                      <a:pPr marL="0" marR="0" algn="ctr" rtl="1">
                        <a:spcBef>
                          <a:spcPts val="0"/>
                        </a:spcBef>
                        <a:spcAft>
                          <a:spcPts val="0"/>
                        </a:spcAft>
                      </a:pPr>
                      <a:r>
                        <a:rPr lang="en-US" sz="1050" dirty="0">
                          <a:effectLst/>
                        </a:rPr>
                        <a:t> </a:t>
                      </a:r>
                    </a:p>
                    <a:p>
                      <a:pPr marL="0" marR="0" algn="ctr" rtl="1">
                        <a:spcBef>
                          <a:spcPts val="0"/>
                        </a:spcBef>
                        <a:spcAft>
                          <a:spcPts val="0"/>
                        </a:spcAft>
                      </a:pPr>
                      <a:r>
                        <a:rPr lang="en-US" sz="1050" dirty="0">
                          <a:effectLst/>
                        </a:rPr>
                        <a:t> </a:t>
                      </a:r>
                    </a:p>
                    <a:p>
                      <a:pPr marL="0" marR="0" algn="ctr" rtl="1">
                        <a:spcBef>
                          <a:spcPts val="0"/>
                        </a:spcBef>
                        <a:spcAft>
                          <a:spcPts val="0"/>
                        </a:spcAft>
                      </a:pPr>
                      <a:r>
                        <a:rPr lang="en-US" sz="1050" dirty="0">
                          <a:effectLst/>
                        </a:rPr>
                        <a:t> </a:t>
                      </a:r>
                    </a:p>
                    <a:p>
                      <a:pPr marL="0" marR="0" algn="ctr" rtl="1">
                        <a:spcBef>
                          <a:spcPts val="0"/>
                        </a:spcBef>
                        <a:spcAft>
                          <a:spcPts val="0"/>
                        </a:spcAft>
                      </a:pPr>
                      <a:r>
                        <a:rPr lang="en-US" sz="1050" dirty="0">
                          <a:effectLst/>
                        </a:rPr>
                        <a:t> </a:t>
                      </a:r>
                    </a:p>
                    <a:p>
                      <a:pPr marL="0" marR="0" algn="ctr" rtl="1">
                        <a:spcBef>
                          <a:spcPts val="0"/>
                        </a:spcBef>
                        <a:spcAft>
                          <a:spcPts val="0"/>
                        </a:spcAft>
                      </a:pPr>
                      <a:r>
                        <a:rPr lang="en-US" sz="1050" dirty="0">
                          <a:effectLst/>
                        </a:rPr>
                        <a:t> </a:t>
                      </a:r>
                    </a:p>
                    <a:p>
                      <a:pPr marL="0" marR="0" algn="ctr" rtl="1">
                        <a:spcBef>
                          <a:spcPts val="0"/>
                        </a:spcBef>
                        <a:spcAft>
                          <a:spcPts val="0"/>
                        </a:spcAft>
                      </a:pPr>
                      <a:r>
                        <a:rPr lang="en-US" sz="1050" dirty="0">
                          <a:effectLst/>
                        </a:rPr>
                        <a:t> </a:t>
                      </a:r>
                    </a:p>
                    <a:p>
                      <a:pPr marL="0" marR="0" algn="ctr" rtl="1">
                        <a:spcBef>
                          <a:spcPts val="0"/>
                        </a:spcBef>
                        <a:spcAft>
                          <a:spcPts val="0"/>
                        </a:spcAft>
                      </a:pPr>
                      <a:r>
                        <a:rPr lang="fa-IR" sz="1050" dirty="0">
                          <a:effectLst/>
                        </a:rPr>
                        <a:t> </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nchor="ctr"/>
                </a:tc>
                <a:tc gridSpan="2">
                  <a:txBody>
                    <a:bodyPr/>
                    <a:lstStyle/>
                    <a:p>
                      <a:pPr marL="0" marR="0" algn="r" rtl="1">
                        <a:spcBef>
                          <a:spcPts val="0"/>
                        </a:spcBef>
                        <a:spcAft>
                          <a:spcPts val="0"/>
                        </a:spcAft>
                      </a:pPr>
                      <a:r>
                        <a:rPr lang="en-US" sz="1050">
                          <a:effectLst/>
                        </a:rPr>
                        <a:t> </a:t>
                      </a:r>
                    </a:p>
                    <a:p>
                      <a:pPr marL="0" marR="0" algn="r" rtl="1">
                        <a:spcBef>
                          <a:spcPts val="0"/>
                        </a:spcBef>
                        <a:spcAft>
                          <a:spcPts val="0"/>
                        </a:spcAft>
                      </a:pPr>
                      <a:r>
                        <a:rPr lang="fa-IR" sz="1050">
                          <a:effectLst/>
                        </a:rPr>
                        <a:t>در این آزمایش قدرت انقباضی عضلات شما اندازه گیری می شود و از آن به عنوان معیار برای بررسی قدرت انقباض عضلات در حالتهاي مختلف فکتان مورد استفاده قرار خواهد گرفت. دندانها و عضلات شما هیچگونه مشکلی ندارند و ما از نتایج آزمایش شما فقط به عنوان معیاری برای مقایسه دیگر افراد با آن اعداد استفاده خواهیم کرد و این آزمایش خدمتی خواهد بود در جهت پیشرفت علم وبازسازی دندانهای بیماران ایمپلنتی درآینده</a:t>
                      </a:r>
                      <a:endParaRPr lang="en-US" sz="105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r>
              <a:tr h="309659">
                <a:tc>
                  <a:txBody>
                    <a:bodyPr/>
                    <a:lstStyle/>
                    <a:p>
                      <a:pPr marL="0" marR="0" algn="ctr" rtl="1">
                        <a:spcBef>
                          <a:spcPts val="0"/>
                        </a:spcBef>
                        <a:spcAft>
                          <a:spcPts val="0"/>
                        </a:spcAft>
                      </a:pPr>
                      <a:r>
                        <a:rPr lang="en-US" sz="1050" dirty="0">
                          <a:effectLst/>
                        </a:rPr>
                        <a:t> </a:t>
                      </a:r>
                    </a:p>
                    <a:p>
                      <a:pPr marL="0" marR="0" algn="ctr" rtl="1">
                        <a:spcBef>
                          <a:spcPts val="0"/>
                        </a:spcBef>
                        <a:spcAft>
                          <a:spcPts val="0"/>
                        </a:spcAft>
                      </a:pPr>
                      <a:r>
                        <a:rPr lang="fa-IR" sz="1050" dirty="0">
                          <a:effectLst/>
                        </a:rPr>
                        <a:t>مزايا</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nchor="ctr"/>
                </a:tc>
                <a:tc gridSpan="2">
                  <a:txBody>
                    <a:bodyPr/>
                    <a:lstStyle/>
                    <a:p>
                      <a:pPr marL="0" marR="0" algn="r" rtl="1">
                        <a:spcBef>
                          <a:spcPts val="0"/>
                        </a:spcBef>
                        <a:spcAft>
                          <a:spcPts val="0"/>
                        </a:spcAft>
                      </a:pPr>
                      <a:r>
                        <a:rPr lang="fa-IR" sz="1050" dirty="0">
                          <a:effectLst/>
                        </a:rPr>
                        <a:t>اندازه گیری عملکرد و قدرت انقباضی عضلات شما</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r>
              <a:tr h="464488">
                <a:tc>
                  <a:txBody>
                    <a:bodyPr/>
                    <a:lstStyle/>
                    <a:p>
                      <a:pPr marL="0" marR="0" algn="ctr" rtl="1">
                        <a:spcBef>
                          <a:spcPts val="0"/>
                        </a:spcBef>
                        <a:spcAft>
                          <a:spcPts val="0"/>
                        </a:spcAft>
                      </a:pPr>
                      <a:r>
                        <a:rPr lang="en-US" sz="1050" dirty="0">
                          <a:effectLst/>
                        </a:rPr>
                        <a:t> </a:t>
                      </a:r>
                    </a:p>
                    <a:p>
                      <a:pPr marL="0" marR="0" algn="ctr" rtl="1">
                        <a:spcBef>
                          <a:spcPts val="0"/>
                        </a:spcBef>
                        <a:spcAft>
                          <a:spcPts val="0"/>
                        </a:spcAft>
                      </a:pPr>
                      <a:r>
                        <a:rPr lang="fa-IR" sz="1050" dirty="0">
                          <a:effectLst/>
                        </a:rPr>
                        <a:t>خطرات</a:t>
                      </a:r>
                      <a:endParaRPr lang="en-US" sz="1050" dirty="0">
                        <a:effectLst/>
                      </a:endParaRPr>
                    </a:p>
                    <a:p>
                      <a:pPr marL="0" marR="0" algn="ctr" rtl="1">
                        <a:spcBef>
                          <a:spcPts val="0"/>
                        </a:spcBef>
                        <a:spcAft>
                          <a:spcPts val="0"/>
                        </a:spcAft>
                      </a:pPr>
                      <a:r>
                        <a:rPr lang="fa-IR" sz="1050" dirty="0">
                          <a:effectLst/>
                        </a:rPr>
                        <a:t> </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nchor="ctr"/>
                </a:tc>
                <a:tc gridSpan="2">
                  <a:txBody>
                    <a:bodyPr/>
                    <a:lstStyle/>
                    <a:p>
                      <a:pPr marL="0" marR="0" algn="r" rtl="1">
                        <a:spcBef>
                          <a:spcPts val="0"/>
                        </a:spcBef>
                        <a:spcAft>
                          <a:spcPts val="0"/>
                        </a:spcAft>
                      </a:pPr>
                      <a:r>
                        <a:rPr lang="fa-IR" sz="1050">
                          <a:effectLst/>
                        </a:rPr>
                        <a:t>هیچ گونه خطر و یا دردی برای شما بدنبال ندارد</a:t>
                      </a:r>
                      <a:endParaRPr lang="en-US" sz="105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r>
              <a:tr h="309659">
                <a:tc>
                  <a:txBody>
                    <a:bodyPr/>
                    <a:lstStyle/>
                    <a:p>
                      <a:pPr marL="0" marR="0" algn="ctr" rtl="1">
                        <a:spcBef>
                          <a:spcPts val="0"/>
                        </a:spcBef>
                        <a:spcAft>
                          <a:spcPts val="0"/>
                        </a:spcAft>
                      </a:pPr>
                      <a:r>
                        <a:rPr lang="fa-IR" sz="1050" dirty="0">
                          <a:effectLst/>
                        </a:rPr>
                        <a:t>جبران خطرات</a:t>
                      </a:r>
                      <a:endParaRPr lang="en-US" sz="1050" dirty="0">
                        <a:effectLst/>
                      </a:endParaRPr>
                    </a:p>
                    <a:p>
                      <a:pPr marL="0" marR="0" algn="ctr" rtl="1">
                        <a:spcBef>
                          <a:spcPts val="0"/>
                        </a:spcBef>
                        <a:spcAft>
                          <a:spcPts val="0"/>
                        </a:spcAft>
                      </a:pPr>
                      <a:r>
                        <a:rPr lang="fa-IR" sz="1050" dirty="0">
                          <a:effectLst/>
                        </a:rPr>
                        <a:t> </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nchor="ctr"/>
                </a:tc>
                <a:tc gridSpan="2">
                  <a:txBody>
                    <a:bodyPr/>
                    <a:lstStyle/>
                    <a:p>
                      <a:pPr marL="0" marR="0" algn="r" rtl="1">
                        <a:spcBef>
                          <a:spcPts val="0"/>
                        </a:spcBef>
                        <a:spcAft>
                          <a:spcPts val="0"/>
                        </a:spcAft>
                      </a:pPr>
                      <a:r>
                        <a:rPr lang="fa-IR" sz="1050">
                          <a:effectLst/>
                        </a:rPr>
                        <a:t>هیچ گونه خطر و یا دردی برای شما بدنبال ندارد</a:t>
                      </a:r>
                      <a:endParaRPr lang="en-US" sz="105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r>
              <a:tr h="309659">
                <a:tc>
                  <a:txBody>
                    <a:bodyPr/>
                    <a:lstStyle/>
                    <a:p>
                      <a:pPr marL="0" marR="0" algn="ctr" rtl="1">
                        <a:spcBef>
                          <a:spcPts val="0"/>
                        </a:spcBef>
                        <a:spcAft>
                          <a:spcPts val="0"/>
                        </a:spcAft>
                      </a:pPr>
                      <a:r>
                        <a:rPr lang="fa-IR" sz="1050" dirty="0">
                          <a:effectLst/>
                        </a:rPr>
                        <a:t>نمونه گيري،دارودرماني يا ساير خدمات(ذکرشود)</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nchor="ctr"/>
                </a:tc>
                <a:tc gridSpan="2">
                  <a:txBody>
                    <a:bodyPr/>
                    <a:lstStyle/>
                    <a:p>
                      <a:pPr marL="0" marR="0" algn="r" rtl="1">
                        <a:spcBef>
                          <a:spcPts val="0"/>
                        </a:spcBef>
                        <a:spcAft>
                          <a:spcPts val="0"/>
                        </a:spcAft>
                      </a:pPr>
                      <a:r>
                        <a:rPr lang="fa-IR" sz="1050">
                          <a:effectLst/>
                        </a:rPr>
                        <a:t>خونگیری نداریم و دارو نیز استفاده نخواهد شد. آزمایش همانند تست نوار قلب است</a:t>
                      </a:r>
                      <a:endParaRPr lang="en-US" sz="105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r>
              <a:tr h="373622">
                <a:tc>
                  <a:txBody>
                    <a:bodyPr/>
                    <a:lstStyle/>
                    <a:p>
                      <a:pPr marL="0" marR="0" algn="ctr" rtl="1">
                        <a:spcBef>
                          <a:spcPts val="0"/>
                        </a:spcBef>
                        <a:spcAft>
                          <a:spcPts val="0"/>
                        </a:spcAft>
                      </a:pPr>
                      <a:r>
                        <a:rPr lang="fa-IR" sz="1050" dirty="0">
                          <a:effectLst/>
                        </a:rPr>
                        <a:t>محرمانه بودن</a:t>
                      </a:r>
                      <a:endParaRPr lang="en-US" sz="1050" dirty="0">
                        <a:effectLst/>
                      </a:endParaRPr>
                    </a:p>
                    <a:p>
                      <a:pPr marL="0" marR="0" algn="ctr" rtl="1">
                        <a:spcBef>
                          <a:spcPts val="0"/>
                        </a:spcBef>
                        <a:spcAft>
                          <a:spcPts val="0"/>
                        </a:spcAft>
                      </a:pPr>
                      <a:r>
                        <a:rPr lang="fa-IR" sz="1050" dirty="0">
                          <a:effectLst/>
                        </a:rPr>
                        <a:t> </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nchor="ctr"/>
                </a:tc>
                <a:tc gridSpan="2">
                  <a:txBody>
                    <a:bodyPr/>
                    <a:lstStyle/>
                    <a:p>
                      <a:pPr marL="0" marR="0" algn="r" rtl="1">
                        <a:spcBef>
                          <a:spcPts val="0"/>
                        </a:spcBef>
                        <a:spcAft>
                          <a:spcPts val="0"/>
                        </a:spcAft>
                      </a:pPr>
                      <a:r>
                        <a:rPr lang="fa-IR" sz="1050">
                          <a:effectLst/>
                        </a:rPr>
                        <a:t>نتیجه آزمایش در پایان مطالعه به اطلاع شما می رسد و نتایج به صورت کاملا محرمانه و صرفا جهت مقاصد پژوهش به کار خواهد رفت و هویت شما در چارچوب قانون محرمانه خواهد ماند </a:t>
                      </a:r>
                      <a:endParaRPr lang="en-US" sz="105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r>
              <a:tr h="309659">
                <a:tc>
                  <a:txBody>
                    <a:bodyPr/>
                    <a:lstStyle/>
                    <a:p>
                      <a:pPr marL="0" marR="0" algn="ctr" rtl="1">
                        <a:spcBef>
                          <a:spcPts val="0"/>
                        </a:spcBef>
                        <a:spcAft>
                          <a:spcPts val="0"/>
                        </a:spcAft>
                      </a:pPr>
                      <a:r>
                        <a:rPr lang="fa-IR" sz="1050" dirty="0">
                          <a:effectLst/>
                        </a:rPr>
                        <a:t>پاسخگويي به پرسشها</a:t>
                      </a:r>
                      <a:endParaRPr lang="en-US" sz="1050" dirty="0">
                        <a:effectLst/>
                      </a:endParaRPr>
                    </a:p>
                    <a:p>
                      <a:pPr marL="0" marR="0" algn="ctr" rtl="1">
                        <a:spcBef>
                          <a:spcPts val="0"/>
                        </a:spcBef>
                        <a:spcAft>
                          <a:spcPts val="0"/>
                        </a:spcAft>
                      </a:pPr>
                      <a:r>
                        <a:rPr lang="fa-IR" sz="1050" dirty="0">
                          <a:effectLst/>
                        </a:rPr>
                        <a:t> </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nchor="ctr"/>
                </a:tc>
                <a:tc gridSpan="2">
                  <a:txBody>
                    <a:bodyPr/>
                    <a:lstStyle/>
                    <a:p>
                      <a:pPr marL="0" marR="0" algn="r" rtl="1">
                        <a:spcBef>
                          <a:spcPts val="0"/>
                        </a:spcBef>
                        <a:spcAft>
                          <a:spcPts val="0"/>
                        </a:spcAft>
                      </a:pPr>
                      <a:r>
                        <a:rPr lang="fa-IR" sz="1050">
                          <a:effectLst/>
                        </a:rPr>
                        <a:t>در صورتیکه هر گونه سوالی در مورد آزمایش داشتید با این شماره تماس بگیرید : 09305980547</a:t>
                      </a:r>
                      <a:endParaRPr lang="en-US" sz="105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r>
              <a:tr h="404392">
                <a:tc>
                  <a:txBody>
                    <a:bodyPr/>
                    <a:lstStyle/>
                    <a:p>
                      <a:pPr marL="0" marR="0" algn="ctr" rtl="1">
                        <a:spcBef>
                          <a:spcPts val="0"/>
                        </a:spcBef>
                        <a:spcAft>
                          <a:spcPts val="0"/>
                        </a:spcAft>
                      </a:pPr>
                      <a:r>
                        <a:rPr lang="fa-IR" sz="1050" dirty="0">
                          <a:effectLst/>
                        </a:rPr>
                        <a:t>حق انصراف درخروج ازمطالعه</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nchor="ctr"/>
                </a:tc>
                <a:tc gridSpan="2">
                  <a:txBody>
                    <a:bodyPr/>
                    <a:lstStyle/>
                    <a:p>
                      <a:pPr marL="0" marR="0" algn="r" rtl="1">
                        <a:spcBef>
                          <a:spcPts val="0"/>
                        </a:spcBef>
                        <a:spcAft>
                          <a:spcPts val="0"/>
                        </a:spcAft>
                      </a:pPr>
                      <a:r>
                        <a:rPr lang="fa-IR" sz="1050">
                          <a:effectLst/>
                        </a:rPr>
                        <a:t>شرکت من درمطالعه کاملاً اختياري است وآزاد خواهم بود که از شرکت درمطالعه امتناع نموده يا هرزمان مايل بودم بدون آنکه تغييري درنحوه رفتار پزشک درمانگر يا نحوه درمان ومراقبت ازبيماري اينجانب ايجاد شود ازپژوهش مذکور خارج شوم.</a:t>
                      </a:r>
                      <a:endParaRPr lang="en-US" sz="105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r>
              <a:tr h="2012781">
                <a:tc gridSpan="3">
                  <a:txBody>
                    <a:bodyPr/>
                    <a:lstStyle/>
                    <a:p>
                      <a:pPr marL="0" marR="0" algn="ctr" rtl="1">
                        <a:spcBef>
                          <a:spcPts val="0"/>
                        </a:spcBef>
                        <a:spcAft>
                          <a:spcPts val="0"/>
                        </a:spcAft>
                      </a:pPr>
                      <a:r>
                        <a:rPr lang="fa-IR" sz="1050" dirty="0">
                          <a:effectLst/>
                        </a:rPr>
                        <a:t>((رضايت))</a:t>
                      </a:r>
                      <a:endParaRPr lang="en-US" sz="1050" dirty="0">
                        <a:effectLst/>
                      </a:endParaRPr>
                    </a:p>
                    <a:p>
                      <a:pPr marL="0" marR="0" algn="justLow" rtl="1">
                        <a:spcBef>
                          <a:spcPts val="0"/>
                        </a:spcBef>
                        <a:spcAft>
                          <a:spcPts val="0"/>
                        </a:spcAft>
                      </a:pPr>
                      <a:r>
                        <a:rPr lang="fa-IR" sz="1050" dirty="0">
                          <a:effectLst/>
                        </a:rPr>
                        <a:t>اينجانب                          با آگاهي کامل ازموارد فوق رضايت ميدهم که به عنوان يک فرد مورد مطالعه درپژوهش                                            به سرپرستي                                           شرکت نمايم .</a:t>
                      </a:r>
                      <a:endParaRPr lang="en-US" sz="1050" dirty="0">
                        <a:effectLst/>
                      </a:endParaRPr>
                    </a:p>
                    <a:p>
                      <a:pPr marL="0" marR="0" algn="justLow" rtl="1">
                        <a:spcBef>
                          <a:spcPts val="0"/>
                        </a:spcBef>
                        <a:spcAft>
                          <a:spcPts val="0"/>
                        </a:spcAft>
                      </a:pPr>
                      <a:r>
                        <a:rPr lang="fa-IR" sz="1050" dirty="0">
                          <a:effectLst/>
                        </a:rPr>
                        <a:t>کليه اطلاعاتي که از من گرفته ميشود ونيز نام من محرمانه باقي خواهد ماند ونتايج تحقيقات به صورت کلي ودرقالب اطلاعات گروه مورد مطالعه منتشر ميگردد ونتايج فردي درصورت نياز بدون ذکر نام ومشخصات فردي عرضه خواهد گرديد وهمچنين برائت پزشک يا پزشکان اين طرح را ازکليه اقدامات مذکور دربرگه اطلاعاتي درصورت عدم تقصير درارائه اقدامات اعلام ميدارم.</a:t>
                      </a:r>
                      <a:endParaRPr lang="en-US" sz="1050" dirty="0">
                        <a:effectLst/>
                      </a:endParaRPr>
                    </a:p>
                    <a:p>
                      <a:pPr marL="0" marR="0" algn="justLow" rtl="1">
                        <a:spcBef>
                          <a:spcPts val="0"/>
                        </a:spcBef>
                        <a:spcAft>
                          <a:spcPts val="0"/>
                        </a:spcAft>
                      </a:pPr>
                      <a:r>
                        <a:rPr lang="fa-IR" sz="1050" dirty="0">
                          <a:effectLst/>
                        </a:rPr>
                        <a:t>اين موافقت مانع ازاقدامات قانوني اينجانب درمقابل    (نام واحد ذکر گردد)        درصورتي که عملي خلاف وغير انساني انجام شود نخواهد بود.</a:t>
                      </a:r>
                      <a:endParaRPr lang="en-US" sz="1050" dirty="0">
                        <a:effectLst/>
                      </a:endParaRPr>
                    </a:p>
                    <a:p>
                      <a:pPr marL="0" marR="0" algn="ctr" rtl="1">
                        <a:spcBef>
                          <a:spcPts val="0"/>
                        </a:spcBef>
                        <a:spcAft>
                          <a:spcPts val="0"/>
                        </a:spcAft>
                      </a:pPr>
                      <a:r>
                        <a:rPr lang="en-US" sz="1050" dirty="0">
                          <a:effectLst/>
                        </a:rPr>
                        <a:t> </a:t>
                      </a:r>
                    </a:p>
                    <a:p>
                      <a:pPr marL="0" marR="0" algn="ctr" rtl="1">
                        <a:spcBef>
                          <a:spcPts val="0"/>
                        </a:spcBef>
                        <a:spcAft>
                          <a:spcPts val="0"/>
                        </a:spcAft>
                      </a:pPr>
                      <a:r>
                        <a:rPr lang="fa-IR" sz="1050" dirty="0">
                          <a:effectLst/>
                        </a:rPr>
                        <a:t> </a:t>
                      </a:r>
                      <a:endParaRPr lang="en-US" sz="1050" dirty="0">
                        <a:effectLst/>
                      </a:endParaRPr>
                    </a:p>
                    <a:p>
                      <a:pPr marL="0" marR="0" algn="r" rtl="1">
                        <a:spcBef>
                          <a:spcPts val="0"/>
                        </a:spcBef>
                        <a:spcAft>
                          <a:spcPts val="0"/>
                        </a:spcAft>
                      </a:pPr>
                      <a:r>
                        <a:rPr lang="fa-IR" sz="1050" dirty="0">
                          <a:effectLst/>
                        </a:rPr>
                        <a:t>امضاء واثر انگشت فرد مورد پژوهش                                         نام و نام خانوادگي وامضاء شاهد </a:t>
                      </a:r>
                      <a:endParaRPr lang="en-US" sz="1050" dirty="0">
                        <a:effectLst/>
                      </a:endParaRPr>
                    </a:p>
                    <a:p>
                      <a:pPr marL="0" marR="0" algn="r" rtl="1">
                        <a:spcBef>
                          <a:spcPts val="0"/>
                        </a:spcBef>
                        <a:spcAft>
                          <a:spcPts val="0"/>
                        </a:spcAft>
                      </a:pPr>
                      <a:r>
                        <a:rPr lang="fa-IR" sz="1050" dirty="0">
                          <a:effectLst/>
                        </a:rPr>
                        <a:t>                                    امضاء پژوهشگر</a:t>
                      </a:r>
                      <a:endParaRPr lang="en-US" sz="1050" dirty="0">
                        <a:effectLst/>
                      </a:endParaRPr>
                    </a:p>
                    <a:p>
                      <a:pPr marL="0" marR="0" algn="r" rtl="1">
                        <a:spcBef>
                          <a:spcPts val="0"/>
                        </a:spcBef>
                        <a:spcAft>
                          <a:spcPts val="0"/>
                        </a:spcAft>
                      </a:pPr>
                      <a:r>
                        <a:rPr lang="fa-IR" sz="1050" dirty="0">
                          <a:effectLst/>
                        </a:rPr>
                        <a:t>آدرس و شماره تماس بیمار حتما ذکر گردد:</a:t>
                      </a:r>
                      <a:endParaRPr lang="en-US" sz="1050" dirty="0">
                        <a:effectLst/>
                      </a:endParaRPr>
                    </a:p>
                    <a:p>
                      <a:pPr marL="0" marR="0" algn="r" rtl="1">
                        <a:spcBef>
                          <a:spcPts val="0"/>
                        </a:spcBef>
                        <a:spcAft>
                          <a:spcPts val="0"/>
                        </a:spcAft>
                      </a:pPr>
                      <a:r>
                        <a:rPr lang="fa-IR" sz="1050" dirty="0">
                          <a:effectLst/>
                        </a:rPr>
                        <a:t> </a:t>
                      </a:r>
                      <a:endParaRPr lang="en-US" sz="1050" dirty="0">
                        <a:effectLst/>
                      </a:endParaRPr>
                    </a:p>
                    <a:p>
                      <a:pPr marL="0" marR="0" algn="r" rtl="1">
                        <a:spcBef>
                          <a:spcPts val="0"/>
                        </a:spcBef>
                        <a:spcAft>
                          <a:spcPts val="0"/>
                        </a:spcAft>
                      </a:pPr>
                      <a:r>
                        <a:rPr lang="fa-IR" sz="1050" dirty="0">
                          <a:effectLst/>
                        </a:rPr>
                        <a:t> </a:t>
                      </a:r>
                      <a:endParaRPr lang="en-US" sz="1050" dirty="0">
                        <a:solidFill>
                          <a:schemeClr val="tx2"/>
                        </a:solidFill>
                        <a:effectLst/>
                        <a:latin typeface="Times New Roman" panose="02020603050405020304" pitchFamily="18" charset="0"/>
                        <a:ea typeface="Times New Roman" panose="02020603050405020304" pitchFamily="18" charset="0"/>
                      </a:endParaRPr>
                    </a:p>
                  </a:txBody>
                  <a:tcPr marL="37443" marR="37443" marT="0" marB="0"/>
                </a:tc>
                <a:tc hMerge="1">
                  <a:txBody>
                    <a:bodyPr/>
                    <a:lstStyle/>
                    <a:p>
                      <a:endParaRPr lang="en-US"/>
                    </a:p>
                  </a:txBody>
                  <a:tcPr/>
                </a:tc>
                <a:tc hMerge="1">
                  <a:txBody>
                    <a:bodyPr/>
                    <a:lstStyle/>
                    <a:p>
                      <a:endParaRPr lang="en-US"/>
                    </a:p>
                  </a:txBody>
                  <a:tcPr/>
                </a:tc>
              </a:tr>
            </a:tbl>
          </a:graphicData>
        </a:graphic>
      </p:graphicFrame>
      <p:sp>
        <p:nvSpPr>
          <p:cNvPr id="5" name="Date Placeholder 4"/>
          <p:cNvSpPr>
            <a:spLocks noGrp="1"/>
          </p:cNvSpPr>
          <p:nvPr>
            <p:ph type="dt" sz="half" idx="10"/>
          </p:nvPr>
        </p:nvSpPr>
        <p:spPr/>
        <p:txBody>
          <a:bodyPr/>
          <a:lstStyle/>
          <a:p>
            <a:fld id="{082BFB12-8429-4F01-8C13-43B45D4ACB72}" type="datetime1">
              <a:rPr lang="en-US" smtClean="0"/>
              <a:t>12/10/2017</a:t>
            </a:fld>
            <a:endParaRPr lang="en-US"/>
          </a:p>
        </p:txBody>
      </p:sp>
      <p:sp>
        <p:nvSpPr>
          <p:cNvPr id="6" name="Footer Placeholder 5"/>
          <p:cNvSpPr>
            <a:spLocks noGrp="1"/>
          </p:cNvSpPr>
          <p:nvPr>
            <p:ph type="ftr" sz="quarter" idx="11"/>
          </p:nvPr>
        </p:nvSpPr>
        <p:spPr/>
        <p:txBody>
          <a:bodyPr/>
          <a:lstStyle/>
          <a:p>
            <a:r>
              <a:rPr lang="fa-IR" smtClean="0"/>
              <a:t>اخلاق در پژوهش های زیست پزشکی </a:t>
            </a:r>
            <a:endParaRPr lang="en-US"/>
          </a:p>
        </p:txBody>
      </p:sp>
      <p:sp>
        <p:nvSpPr>
          <p:cNvPr id="7" name="Slide Number Placeholder 6"/>
          <p:cNvSpPr>
            <a:spLocks noGrp="1"/>
          </p:cNvSpPr>
          <p:nvPr>
            <p:ph type="sldNum" sz="quarter" idx="12"/>
          </p:nvPr>
        </p:nvSpPr>
        <p:spPr/>
        <p:txBody>
          <a:bodyPr/>
          <a:lstStyle/>
          <a:p>
            <a:fld id="{78634CA4-07A5-4887-AB87-F2A3A9185D52}" type="slidenum">
              <a:rPr lang="en-US" smtClean="0"/>
              <a:pPr/>
              <a:t>79</a:t>
            </a:fld>
            <a:endParaRPr lang="en-US"/>
          </a:p>
        </p:txBody>
      </p:sp>
      <p:sp>
        <p:nvSpPr>
          <p:cNvPr id="9" name="Rectangle 1"/>
          <p:cNvSpPr>
            <a:spLocks noChangeArrowheads="1"/>
          </p:cNvSpPr>
          <p:nvPr/>
        </p:nvSpPr>
        <p:spPr bwMode="auto">
          <a:xfrm>
            <a:off x="-8270387" y="-56093"/>
            <a:ext cx="27144175"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71600" algn="r"/>
              </a:tabLst>
              <a:defRPr>
                <a:solidFill>
                  <a:schemeClr val="tx1"/>
                </a:solidFill>
                <a:latin typeface="Arial" panose="020B0604020202020204" pitchFamily="34" charset="0"/>
              </a:defRPr>
            </a:lvl1pPr>
            <a:lvl2pPr eaLnBrk="0" fontAlgn="base" hangingPunct="0">
              <a:spcBef>
                <a:spcPct val="0"/>
              </a:spcBef>
              <a:spcAft>
                <a:spcPct val="0"/>
              </a:spcAft>
              <a:tabLst>
                <a:tab pos="1371600" algn="r"/>
              </a:tabLst>
              <a:defRPr>
                <a:solidFill>
                  <a:schemeClr val="tx1"/>
                </a:solidFill>
                <a:latin typeface="Arial" panose="020B0604020202020204" pitchFamily="34" charset="0"/>
              </a:defRPr>
            </a:lvl2pPr>
            <a:lvl3pPr eaLnBrk="0" fontAlgn="base" hangingPunct="0">
              <a:spcBef>
                <a:spcPct val="0"/>
              </a:spcBef>
              <a:spcAft>
                <a:spcPct val="0"/>
              </a:spcAft>
              <a:tabLst>
                <a:tab pos="1371600" algn="r"/>
              </a:tabLst>
              <a:defRPr>
                <a:solidFill>
                  <a:schemeClr val="tx1"/>
                </a:solidFill>
                <a:latin typeface="Arial" panose="020B0604020202020204" pitchFamily="34" charset="0"/>
              </a:defRPr>
            </a:lvl3pPr>
            <a:lvl4pPr eaLnBrk="0" fontAlgn="base" hangingPunct="0">
              <a:spcBef>
                <a:spcPct val="0"/>
              </a:spcBef>
              <a:spcAft>
                <a:spcPct val="0"/>
              </a:spcAft>
              <a:tabLst>
                <a:tab pos="1371600" algn="r"/>
              </a:tabLst>
              <a:defRPr>
                <a:solidFill>
                  <a:schemeClr val="tx1"/>
                </a:solidFill>
                <a:latin typeface="Arial" panose="020B0604020202020204" pitchFamily="34" charset="0"/>
              </a:defRPr>
            </a:lvl4pPr>
            <a:lvl5pPr eaLnBrk="0" fontAlgn="base" hangingPunct="0">
              <a:spcBef>
                <a:spcPct val="0"/>
              </a:spcBef>
              <a:spcAft>
                <a:spcPct val="0"/>
              </a:spcAft>
              <a:tabLst>
                <a:tab pos="1371600" algn="r"/>
              </a:tabLst>
              <a:defRPr>
                <a:solidFill>
                  <a:schemeClr val="tx1"/>
                </a:solidFill>
                <a:latin typeface="Arial" panose="020B0604020202020204" pitchFamily="34" charset="0"/>
              </a:defRPr>
            </a:lvl5pPr>
            <a:lvl6pPr eaLnBrk="0" fontAlgn="base" hangingPunct="0">
              <a:spcBef>
                <a:spcPct val="0"/>
              </a:spcBef>
              <a:spcAft>
                <a:spcPct val="0"/>
              </a:spcAft>
              <a:tabLst>
                <a:tab pos="1371600" algn="r"/>
              </a:tabLst>
              <a:defRPr>
                <a:solidFill>
                  <a:schemeClr val="tx1"/>
                </a:solidFill>
                <a:latin typeface="Arial" panose="020B0604020202020204" pitchFamily="34" charset="0"/>
              </a:defRPr>
            </a:lvl6pPr>
            <a:lvl7pPr eaLnBrk="0" fontAlgn="base" hangingPunct="0">
              <a:spcBef>
                <a:spcPct val="0"/>
              </a:spcBef>
              <a:spcAft>
                <a:spcPct val="0"/>
              </a:spcAft>
              <a:tabLst>
                <a:tab pos="1371600" algn="r"/>
              </a:tabLst>
              <a:defRPr>
                <a:solidFill>
                  <a:schemeClr val="tx1"/>
                </a:solidFill>
                <a:latin typeface="Arial" panose="020B0604020202020204" pitchFamily="34" charset="0"/>
              </a:defRPr>
            </a:lvl7pPr>
            <a:lvl8pPr eaLnBrk="0" fontAlgn="base" hangingPunct="0">
              <a:spcBef>
                <a:spcPct val="0"/>
              </a:spcBef>
              <a:spcAft>
                <a:spcPct val="0"/>
              </a:spcAft>
              <a:tabLst>
                <a:tab pos="1371600" algn="r"/>
              </a:tabLst>
              <a:defRPr>
                <a:solidFill>
                  <a:schemeClr val="tx1"/>
                </a:solidFill>
                <a:latin typeface="Arial" panose="020B0604020202020204" pitchFamily="34" charset="0"/>
              </a:defRPr>
            </a:lvl8pPr>
            <a:lvl9pPr eaLnBrk="0" fontAlgn="base" hangingPunct="0">
              <a:spcBef>
                <a:spcPct val="0"/>
              </a:spcBef>
              <a:spcAft>
                <a:spcPct val="0"/>
              </a:spcAft>
              <a:tabLst>
                <a:tab pos="1371600" algn="r"/>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1371600" algn="r"/>
              </a:tabLst>
            </a:pPr>
            <a:r>
              <a:rPr kumimoji="0" lang="fa-IR" altLang="en-US" sz="13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Titr" panose="00000700000000000000" pitchFamily="2" charset="-78"/>
              </a:rPr>
              <a:t>فرم رضايت آگاهانه شرکت درطرح تحقيقاتي</a:t>
            </a:r>
            <a:endParaRPr kumimoji="0" lang="en-US" altLang="en-US" sz="10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r"/>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7026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1" y="1752601"/>
            <a:ext cx="10193866" cy="3897313"/>
          </a:xfrm>
          <a:noFill/>
        </p:spPr>
      </p:pic>
      <p:sp>
        <p:nvSpPr>
          <p:cNvPr id="14340" name="Text Box 4"/>
          <p:cNvSpPr txBox="1">
            <a:spLocks noChangeArrowheads="1"/>
          </p:cNvSpPr>
          <p:nvPr/>
        </p:nvSpPr>
        <p:spPr bwMode="auto">
          <a:xfrm>
            <a:off x="2590800" y="5867401"/>
            <a:ext cx="769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None/>
            </a:pPr>
            <a:r>
              <a:rPr lang="en-US" altLang="en-US" sz="2000" b="0">
                <a:latin typeface="Arial Narrow" panose="020B0606020202030204" pitchFamily="34" charset="0"/>
              </a:rPr>
              <a:t>From NIH – Human Participant Protections Education for Research Teams</a:t>
            </a:r>
          </a:p>
        </p:txBody>
      </p:sp>
      <p:sp>
        <p:nvSpPr>
          <p:cNvPr id="2" name="Date Placeholder 1"/>
          <p:cNvSpPr>
            <a:spLocks noGrp="1"/>
          </p:cNvSpPr>
          <p:nvPr>
            <p:ph type="dt" sz="half" idx="10"/>
          </p:nvPr>
        </p:nvSpPr>
        <p:spPr/>
        <p:txBody>
          <a:bodyPr/>
          <a:lstStyle/>
          <a:p>
            <a:fld id="{771ED1A9-1FEE-4586-8D84-1471D88DC504}"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00000"/>
                </a:solidFill>
              </a:rPr>
              <a:pPr/>
              <a:t>8</a:t>
            </a:fld>
            <a:endParaRPr lang="en-US">
              <a:solidFill>
                <a:srgbClr val="000000"/>
              </a:solidFill>
            </a:endParaRPr>
          </a:p>
        </p:txBody>
      </p:sp>
      <p:sp>
        <p:nvSpPr>
          <p:cNvPr id="8" name="Title 3"/>
          <p:cNvSpPr txBox="1">
            <a:spLocks/>
          </p:cNvSpPr>
          <p:nvPr/>
        </p:nvSpPr>
        <p:spPr bwMode="auto">
          <a:xfrm>
            <a:off x="609600" y="457200"/>
            <a:ext cx="1097280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a:lstStyle>
          <a:p>
            <a:pPr algn="ctr" fontAlgn="auto">
              <a:spcAft>
                <a:spcPts val="0"/>
              </a:spcAft>
              <a:defRPr/>
            </a:pPr>
            <a:r>
              <a:rPr lang="fa-IR" sz="4000" b="1" dirty="0">
                <a:cs typeface="B Titr" panose="00000700000000000000" pitchFamily="2" charset="-78"/>
              </a:rPr>
              <a:t>تاریخچه اخلاق پزشکی نوین‌</a:t>
            </a:r>
          </a:p>
        </p:txBody>
      </p:sp>
    </p:spTree>
    <p:extLst>
      <p:ext uri="{BB962C8B-B14F-4D97-AF65-F5344CB8AC3E}">
        <p14:creationId xmlns:p14="http://schemas.microsoft.com/office/powerpoint/2010/main" val="31611278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32000" y="457200"/>
            <a:ext cx="7823200" cy="1143000"/>
          </a:xfrm>
        </p:spPr>
        <p:txBody>
          <a:bodyPr/>
          <a:lstStyle/>
          <a:p>
            <a:pPr algn="ctr" rtl="1"/>
            <a:r>
              <a:rPr lang="fa-IR" altLang="en-US" b="1" dirty="0" smtClean="0">
                <a:solidFill>
                  <a:schemeClr val="bg2"/>
                </a:solidFill>
                <a:cs typeface="B Titr" panose="00000700000000000000" pitchFamily="2" charset="-78"/>
              </a:rPr>
              <a:t>ارزيابي سود و زيان</a:t>
            </a:r>
            <a:endParaRPr lang="en-US" altLang="en-US" dirty="0" smtClean="0">
              <a:solidFill>
                <a:schemeClr val="bg2"/>
              </a:solidFill>
              <a:cs typeface="B Titr" panose="00000700000000000000" pitchFamily="2" charset="-78"/>
            </a:endParaRPr>
          </a:p>
        </p:txBody>
      </p:sp>
      <p:sp>
        <p:nvSpPr>
          <p:cNvPr id="8195" name="Content Placeholder 2"/>
          <p:cNvSpPr>
            <a:spLocks noGrp="1"/>
          </p:cNvSpPr>
          <p:nvPr>
            <p:ph idx="1"/>
          </p:nvPr>
        </p:nvSpPr>
        <p:spPr/>
        <p:txBody>
          <a:bodyPr/>
          <a:lstStyle/>
          <a:p>
            <a:pPr algn="just" rtl="1" eaLnBrk="1" hangingPunct="1"/>
            <a:r>
              <a:rPr lang="fa-IR" altLang="en-US" smtClean="0">
                <a:solidFill>
                  <a:srgbClr val="000000"/>
                </a:solidFill>
                <a:cs typeface="B Nazanin" panose="00000400000000000000" pitchFamily="2" charset="-78"/>
              </a:rPr>
              <a:t>تعريف سود و زيان</a:t>
            </a:r>
          </a:p>
          <a:p>
            <a:pPr algn="just" rtl="1" eaLnBrk="1" hangingPunct="1"/>
            <a:endParaRPr lang="fa-IR" altLang="en-US" smtClean="0">
              <a:solidFill>
                <a:srgbClr val="000000"/>
              </a:solidFill>
              <a:cs typeface="B Nazanin" panose="00000400000000000000" pitchFamily="2" charset="-78"/>
            </a:endParaRPr>
          </a:p>
          <a:p>
            <a:pPr algn="just" rtl="1" eaLnBrk="1" hangingPunct="1"/>
            <a:r>
              <a:rPr lang="fa-IR" altLang="en-US" smtClean="0">
                <a:solidFill>
                  <a:srgbClr val="000000"/>
                </a:solidFill>
                <a:cs typeface="B Nazanin" panose="00000400000000000000" pitchFamily="2" charset="-78"/>
              </a:rPr>
              <a:t>ريسک:</a:t>
            </a:r>
          </a:p>
          <a:p>
            <a:pPr algn="just" rtl="1" eaLnBrk="1" hangingPunct="1">
              <a:buFont typeface="Wingdings" panose="05000000000000000000" pitchFamily="2" charset="2"/>
              <a:buChar char="ü"/>
            </a:pPr>
            <a:r>
              <a:rPr lang="fa-IR" altLang="en-US" smtClean="0">
                <a:solidFill>
                  <a:srgbClr val="000000"/>
                </a:solidFill>
                <a:cs typeface="B Nazanin" panose="00000400000000000000" pitchFamily="2" charset="-78"/>
              </a:rPr>
              <a:t>نوع ريسک: فيزيکي، رواني، مالي، اجتماعي</a:t>
            </a:r>
          </a:p>
          <a:p>
            <a:pPr algn="just" rtl="1" eaLnBrk="1" hangingPunct="1">
              <a:buFont typeface="Wingdings" panose="05000000000000000000" pitchFamily="2" charset="2"/>
              <a:buChar char="ü"/>
            </a:pPr>
            <a:r>
              <a:rPr lang="fa-IR" altLang="en-US" smtClean="0">
                <a:solidFill>
                  <a:srgbClr val="000000"/>
                </a:solidFill>
                <a:cs typeface="B Nazanin" panose="00000400000000000000" pitchFamily="2" charset="-78"/>
              </a:rPr>
              <a:t>سطوح مختلف: فردي، خانوادگي، جامعه</a:t>
            </a:r>
            <a:endParaRPr lang="en-US" altLang="en-US" smtClean="0">
              <a:solidFill>
                <a:srgbClr val="000000"/>
              </a:solidFill>
              <a:cs typeface="B Nazanin" panose="00000400000000000000" pitchFamily="2" charset="-78"/>
            </a:endParaRPr>
          </a:p>
          <a:p>
            <a:pPr algn="just" rtl="1" eaLnBrk="1" hangingPunct="1">
              <a:buFont typeface="Wingdings" panose="05000000000000000000" pitchFamily="2" charset="2"/>
              <a:buChar char="ü"/>
            </a:pPr>
            <a:r>
              <a:rPr lang="fa-IR" altLang="en-US" smtClean="0">
                <a:solidFill>
                  <a:srgbClr val="000000"/>
                </a:solidFill>
                <a:cs typeface="B Nazanin" panose="00000400000000000000" pitchFamily="2" charset="-78"/>
              </a:rPr>
              <a:t>احتمال وقوع ريسک، شدت آسیب حاصله</a:t>
            </a:r>
            <a:endParaRPr lang="en-US" altLang="en-US" smtClean="0"/>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75C1C310-C4EC-45E8-AEB8-63FA9076BDA5}" type="slidenum">
              <a:rPr lang="en-US" altLang="en-US" sz="1800">
                <a:solidFill>
                  <a:srgbClr val="FFFFFF"/>
                </a:solidFill>
              </a:rPr>
              <a:pPr>
                <a:spcBef>
                  <a:spcPct val="0"/>
                </a:spcBef>
                <a:buClrTx/>
                <a:buFontTx/>
                <a:buNone/>
              </a:pPr>
              <a:t>80</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F248F314-037B-48DA-8943-3DAC98829CC1}"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41241739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336800" y="457200"/>
            <a:ext cx="7823200" cy="1143000"/>
          </a:xfrm>
        </p:spPr>
        <p:txBody>
          <a:bodyPr/>
          <a:lstStyle/>
          <a:p>
            <a:pPr algn="ctr" rtl="1"/>
            <a:r>
              <a:rPr lang="fa-IR" altLang="en-US" sz="3200" b="1" dirty="0" smtClean="0">
                <a:solidFill>
                  <a:schemeClr val="bg2"/>
                </a:solidFill>
                <a:cs typeface="B Titr" panose="00000700000000000000" pitchFamily="2" charset="-78"/>
              </a:rPr>
              <a:t>ارزيابي سود و زيان</a:t>
            </a:r>
            <a:endParaRPr lang="en-US" altLang="en-US" sz="3200" dirty="0" smtClean="0">
              <a:solidFill>
                <a:schemeClr val="bg2"/>
              </a:solidFill>
              <a:cs typeface="B Titr" panose="00000700000000000000" pitchFamily="2" charset="-78"/>
            </a:endParaRPr>
          </a:p>
        </p:txBody>
      </p:sp>
      <p:sp>
        <p:nvSpPr>
          <p:cNvPr id="3" name="Content Placeholder 2"/>
          <p:cNvSpPr>
            <a:spLocks noGrp="1"/>
          </p:cNvSpPr>
          <p:nvPr>
            <p:ph idx="1"/>
          </p:nvPr>
        </p:nvSpPr>
        <p:spPr>
          <a:xfrm>
            <a:off x="609600" y="1461911"/>
            <a:ext cx="10972800" cy="4783314"/>
          </a:xfrm>
        </p:spPr>
        <p:txBody>
          <a:bodyPr/>
          <a:lstStyle/>
          <a:p>
            <a:pPr marL="0" algn="just" rtl="1">
              <a:lnSpc>
                <a:spcPct val="150000"/>
              </a:lnSpc>
              <a:spcBef>
                <a:spcPts val="0"/>
              </a:spcBef>
              <a:spcAft>
                <a:spcPts val="0"/>
              </a:spcAft>
              <a:defRPr/>
            </a:pPr>
            <a:r>
              <a:rPr lang="fa-IR" dirty="0">
                <a:latin typeface="Tahoma"/>
                <a:ea typeface="Times New Roman"/>
                <a:cs typeface="B Nazanin" panose="00000400000000000000" pitchFamily="2" charset="-78"/>
              </a:rPr>
              <a:t>پروسه 4 مرحله ای ارزیابی سیتماتیک ریسکهای </a:t>
            </a:r>
            <a:r>
              <a:rPr lang="fa-IR" dirty="0" smtClean="0">
                <a:latin typeface="Tahoma"/>
                <a:ea typeface="Times New Roman"/>
                <a:cs typeface="B Nazanin" panose="00000400000000000000" pitchFamily="2" charset="-78"/>
              </a:rPr>
              <a:t>پژوهش</a:t>
            </a:r>
          </a:p>
          <a:p>
            <a:pPr marL="0" indent="0" algn="ctr" rtl="1">
              <a:lnSpc>
                <a:spcPct val="150000"/>
              </a:lnSpc>
              <a:spcBef>
                <a:spcPts val="0"/>
              </a:spcBef>
              <a:spcAft>
                <a:spcPts val="0"/>
              </a:spcAft>
              <a:buNone/>
              <a:defRPr/>
            </a:pPr>
            <a:r>
              <a:rPr lang="en-US" dirty="0" smtClean="0">
                <a:latin typeface="Tahoma"/>
                <a:ea typeface="Times New Roman"/>
                <a:cs typeface="B Nazanin" panose="00000400000000000000" pitchFamily="2" charset="-78"/>
              </a:rPr>
              <a:t> </a:t>
            </a:r>
            <a:r>
              <a:rPr lang="en-US" dirty="0">
                <a:latin typeface="Tahoma"/>
                <a:ea typeface="Times New Roman"/>
                <a:cs typeface="B Nazanin" panose="00000400000000000000" pitchFamily="2" charset="-78"/>
              </a:rPr>
              <a:t>Systematic Evaluation of Research Risks (SERR)</a:t>
            </a:r>
            <a:endParaRPr lang="en-US" dirty="0">
              <a:latin typeface="Times New Roman"/>
              <a:ea typeface="Times New Roman"/>
              <a:cs typeface="B Nazanin" panose="00000400000000000000" pitchFamily="2" charset="-78"/>
            </a:endParaRPr>
          </a:p>
          <a:p>
            <a:pPr algn="just" rtl="1">
              <a:lnSpc>
                <a:spcPct val="150000"/>
              </a:lnSpc>
              <a:spcBef>
                <a:spcPts val="0"/>
              </a:spcBef>
              <a:spcAft>
                <a:spcPts val="0"/>
              </a:spcAft>
              <a:buFont typeface="+mj-lt"/>
              <a:buAutoNum type="arabicPeriod"/>
              <a:defRPr/>
            </a:pPr>
            <a:r>
              <a:rPr lang="fa-IR" sz="2800" dirty="0">
                <a:latin typeface="Tahoma"/>
                <a:ea typeface="Times New Roman"/>
                <a:cs typeface="B Nazanin" panose="00000400000000000000" pitchFamily="2" charset="-78"/>
              </a:rPr>
              <a:t>آسیبهای بالقوه را مشخص کنید.</a:t>
            </a:r>
            <a:endParaRPr lang="en-US" sz="2800" dirty="0">
              <a:latin typeface="Times New Roman"/>
              <a:ea typeface="Times New Roman"/>
              <a:cs typeface="B Nazanin" panose="00000400000000000000" pitchFamily="2" charset="-78"/>
            </a:endParaRPr>
          </a:p>
          <a:p>
            <a:pPr algn="just" rtl="1">
              <a:lnSpc>
                <a:spcPct val="150000"/>
              </a:lnSpc>
              <a:spcBef>
                <a:spcPts val="0"/>
              </a:spcBef>
              <a:spcAft>
                <a:spcPts val="0"/>
              </a:spcAft>
              <a:buFont typeface="+mj-lt"/>
              <a:buAutoNum type="arabicPeriod"/>
              <a:defRPr/>
            </a:pPr>
            <a:r>
              <a:rPr lang="fa-IR" sz="2800" dirty="0">
                <a:latin typeface="Tahoma"/>
                <a:ea typeface="Times New Roman"/>
                <a:cs typeface="B Nazanin" panose="00000400000000000000" pitchFamily="2" charset="-78"/>
              </a:rPr>
              <a:t>شدت و میزان هر یک را بر </a:t>
            </a:r>
            <a:r>
              <a:rPr lang="fa-IR" sz="2800" dirty="0" smtClean="0">
                <a:latin typeface="Tahoma"/>
                <a:ea typeface="Times New Roman"/>
                <a:cs typeface="B Nazanin" panose="00000400000000000000" pitchFamily="2" charset="-78"/>
              </a:rPr>
              <a:t>اساس نوع آسیب معین </a:t>
            </a:r>
            <a:r>
              <a:rPr lang="fa-IR" sz="2800" dirty="0">
                <a:latin typeface="Tahoma"/>
                <a:ea typeface="Times New Roman"/>
                <a:cs typeface="B Nazanin" panose="00000400000000000000" pitchFamily="2" charset="-78"/>
              </a:rPr>
              <a:t>کنید و دسته بندی کنید.</a:t>
            </a:r>
            <a:endParaRPr lang="en-US" sz="2800" dirty="0">
              <a:latin typeface="Times New Roman"/>
              <a:ea typeface="Times New Roman"/>
              <a:cs typeface="B Nazanin" panose="00000400000000000000" pitchFamily="2" charset="-78"/>
            </a:endParaRPr>
          </a:p>
          <a:p>
            <a:pPr algn="just" rtl="1">
              <a:lnSpc>
                <a:spcPct val="150000"/>
              </a:lnSpc>
              <a:spcBef>
                <a:spcPts val="0"/>
              </a:spcBef>
              <a:spcAft>
                <a:spcPts val="0"/>
              </a:spcAft>
              <a:buFont typeface="+mj-lt"/>
              <a:buAutoNum type="arabicPeriod"/>
              <a:defRPr/>
            </a:pPr>
            <a:r>
              <a:rPr lang="fa-IR" sz="2800" dirty="0">
                <a:latin typeface="Tahoma"/>
                <a:ea typeface="Times New Roman"/>
                <a:cs typeface="B Nazanin" panose="00000400000000000000" pitchFamily="2" charset="-78"/>
              </a:rPr>
              <a:t>احتمال بروز آنها را تخمین بزنید.</a:t>
            </a:r>
            <a:endParaRPr lang="en-US" sz="2800" dirty="0">
              <a:latin typeface="Times New Roman"/>
              <a:ea typeface="Times New Roman"/>
              <a:cs typeface="B Nazanin" panose="00000400000000000000" pitchFamily="2" charset="-78"/>
            </a:endParaRPr>
          </a:p>
          <a:p>
            <a:pPr algn="just" rtl="1">
              <a:lnSpc>
                <a:spcPct val="150000"/>
              </a:lnSpc>
              <a:spcBef>
                <a:spcPts val="0"/>
              </a:spcBef>
              <a:spcAft>
                <a:spcPts val="0"/>
              </a:spcAft>
              <a:buFont typeface="+mj-lt"/>
              <a:buAutoNum type="arabicPeriod"/>
              <a:defRPr/>
            </a:pPr>
            <a:r>
              <a:rPr lang="fa-IR" sz="2800" dirty="0">
                <a:latin typeface="Tahoma"/>
                <a:ea typeface="Times New Roman"/>
                <a:cs typeface="B Nazanin" panose="00000400000000000000" pitchFamily="2" charset="-78"/>
              </a:rPr>
              <a:t>احتمال بروز هر یک را با احتمال بروز آسیبهای بالقوه در زندگی روزمره فرد مقایسه کنید. </a:t>
            </a:r>
            <a:endParaRPr lang="en-US" sz="2800" dirty="0">
              <a:latin typeface="Times New Roman"/>
              <a:ea typeface="Times New Roman"/>
              <a:cs typeface="B Nazanin" panose="00000400000000000000" pitchFamily="2" charset="-78"/>
            </a:endParaRPr>
          </a:p>
          <a:p>
            <a:pPr algn="r" rtl="1">
              <a:spcBef>
                <a:spcPts val="0"/>
              </a:spcBef>
              <a:spcAft>
                <a:spcPts val="0"/>
              </a:spcAft>
              <a:defRPr/>
            </a:pPr>
            <a:endParaRPr lang="en-US" dirty="0">
              <a:cs typeface="B Nazanin" panose="00000400000000000000" pitchFamily="2" charset="-78"/>
            </a:endParaRPr>
          </a:p>
        </p:txBody>
      </p:sp>
      <p:sp>
        <p:nvSpPr>
          <p:cNvPr id="1536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D4927DF2-1D75-4C8D-BB05-52B135A5D162}" type="slidenum">
              <a:rPr lang="en-US" altLang="en-US" sz="1800">
                <a:solidFill>
                  <a:srgbClr val="FFFFFF"/>
                </a:solidFill>
              </a:rPr>
              <a:pPr>
                <a:spcBef>
                  <a:spcPct val="0"/>
                </a:spcBef>
                <a:buClrTx/>
                <a:buFontTx/>
                <a:buNone/>
              </a:pPr>
              <a:t>81</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8F0D73E9-98B9-49B8-BE5B-A7FC5FF1470E}" type="datetime1">
              <a:rPr lang="en-US" smtClean="0">
                <a:solidFill>
                  <a:srgbClr val="000000"/>
                </a:solidFill>
              </a:rPr>
              <a:t>12/10/2017</a:t>
            </a:fld>
            <a:endParaRPr lang="en-US">
              <a:solidFill>
                <a:srgbClr val="000000"/>
              </a:solidFill>
            </a:endParaRPr>
          </a:p>
        </p:txBody>
      </p:sp>
      <p:sp>
        <p:nvSpPr>
          <p:cNvPr id="4" name="Footer Placeholder 3"/>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33539858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3820676488"/>
              </p:ext>
            </p:extLst>
          </p:nvPr>
        </p:nvGraphicFramePr>
        <p:xfrm>
          <a:off x="948266" y="1299208"/>
          <a:ext cx="10976751" cy="4774361"/>
        </p:xfrm>
        <a:graphic>
          <a:graphicData uri="http://schemas.openxmlformats.org/drawingml/2006/table">
            <a:tbl>
              <a:tblPr firstRow="1" bandRow="1">
                <a:tableStyleId>{5C22544A-7EE6-4342-B048-85BDC9FD1C3A}</a:tableStyleId>
              </a:tblPr>
              <a:tblGrid>
                <a:gridCol w="1975556"/>
                <a:gridCol w="116840"/>
                <a:gridCol w="1794305"/>
                <a:gridCol w="4963035"/>
                <a:gridCol w="2127015"/>
              </a:tblGrid>
              <a:tr h="365227">
                <a:tc gridSpan="2">
                  <a:txBody>
                    <a:bodyPr/>
                    <a:lstStyle/>
                    <a:p>
                      <a:pPr algn="ctr" rtl="1">
                        <a:lnSpc>
                          <a:spcPct val="100000"/>
                        </a:lnSpc>
                        <a:spcBef>
                          <a:spcPts val="0"/>
                        </a:spcBef>
                        <a:spcAft>
                          <a:spcPts val="0"/>
                        </a:spcAft>
                      </a:pPr>
                      <a:r>
                        <a:rPr lang="fa-IR" sz="1800" dirty="0" smtClean="0">
                          <a:cs typeface="B Nazanin" panose="00000400000000000000" pitchFamily="2" charset="-78"/>
                        </a:rPr>
                        <a:t>مدت</a:t>
                      </a:r>
                      <a:endParaRPr lang="en-US" sz="1800" dirty="0">
                        <a:cs typeface="B Nazanin" panose="00000400000000000000" pitchFamily="2" charset="-78"/>
                      </a:endParaRPr>
                    </a:p>
                  </a:txBody>
                  <a:tcPr marT="45718" marB="45718" anchor="ctr">
                    <a:solidFill>
                      <a:schemeClr val="bg2"/>
                    </a:solidFill>
                  </a:tcPr>
                </a:tc>
                <a:tc hMerge="1">
                  <a:txBody>
                    <a:bodyPr/>
                    <a:lstStyle/>
                    <a:p>
                      <a:endParaRPr lang="en-US"/>
                    </a:p>
                  </a:txBody>
                  <a:tcPr/>
                </a:tc>
                <a:tc>
                  <a:txBody>
                    <a:bodyPr/>
                    <a:lstStyle/>
                    <a:p>
                      <a:pPr algn="ctr" rtl="1">
                        <a:lnSpc>
                          <a:spcPct val="100000"/>
                        </a:lnSpc>
                        <a:spcBef>
                          <a:spcPts val="0"/>
                        </a:spcBef>
                        <a:spcAft>
                          <a:spcPts val="0"/>
                        </a:spcAft>
                      </a:pPr>
                      <a:r>
                        <a:rPr lang="fa-IR" sz="1800" dirty="0" smtClean="0">
                          <a:cs typeface="B Nazanin" panose="00000400000000000000" pitchFamily="2" charset="-78"/>
                        </a:rPr>
                        <a:t>درمان </a:t>
                      </a:r>
                      <a:endParaRPr lang="en-US" sz="1800" dirty="0">
                        <a:cs typeface="B Nazanin" panose="00000400000000000000" pitchFamily="2" charset="-78"/>
                      </a:endParaRPr>
                    </a:p>
                  </a:txBody>
                  <a:tcPr marT="45718" marB="45718" anchor="ctr">
                    <a:solidFill>
                      <a:schemeClr val="bg2"/>
                    </a:solidFill>
                  </a:tcPr>
                </a:tc>
                <a:tc>
                  <a:txBody>
                    <a:bodyPr/>
                    <a:lstStyle/>
                    <a:p>
                      <a:pPr algn="ctr" rtl="1">
                        <a:lnSpc>
                          <a:spcPct val="100000"/>
                        </a:lnSpc>
                        <a:spcBef>
                          <a:spcPts val="0"/>
                        </a:spcBef>
                        <a:spcAft>
                          <a:spcPts val="0"/>
                        </a:spcAft>
                      </a:pPr>
                      <a:r>
                        <a:rPr lang="fa-IR" sz="1800" dirty="0" smtClean="0">
                          <a:cs typeface="B Nazanin" panose="00000400000000000000" pitchFamily="2" charset="-78"/>
                        </a:rPr>
                        <a:t>تاثیر</a:t>
                      </a:r>
                      <a:endParaRPr lang="en-US" sz="1800" dirty="0">
                        <a:cs typeface="B Nazanin" panose="00000400000000000000" pitchFamily="2" charset="-78"/>
                      </a:endParaRPr>
                    </a:p>
                  </a:txBody>
                  <a:tcPr marT="45718" marB="45718" anchor="ctr">
                    <a:solidFill>
                      <a:schemeClr val="bg2"/>
                    </a:solidFill>
                  </a:tcPr>
                </a:tc>
                <a:tc>
                  <a:txBody>
                    <a:bodyPr/>
                    <a:lstStyle/>
                    <a:p>
                      <a:pPr algn="ctr" rtl="1">
                        <a:lnSpc>
                          <a:spcPct val="100000"/>
                        </a:lnSpc>
                        <a:spcBef>
                          <a:spcPts val="0"/>
                        </a:spcBef>
                        <a:spcAft>
                          <a:spcPts val="0"/>
                        </a:spcAft>
                      </a:pPr>
                      <a:r>
                        <a:rPr lang="fa-IR" sz="1800" dirty="0" smtClean="0">
                          <a:cs typeface="B Nazanin" panose="00000400000000000000" pitchFamily="2" charset="-78"/>
                        </a:rPr>
                        <a:t>انواع</a:t>
                      </a:r>
                      <a:r>
                        <a:rPr lang="fa-IR" sz="1800" baseline="0" dirty="0" smtClean="0">
                          <a:cs typeface="B Nazanin" panose="00000400000000000000" pitchFamily="2" charset="-78"/>
                        </a:rPr>
                        <a:t> آسیب</a:t>
                      </a:r>
                      <a:endParaRPr lang="en-US" sz="1800" dirty="0">
                        <a:cs typeface="B Nazanin" panose="00000400000000000000" pitchFamily="2" charset="-78"/>
                      </a:endParaRPr>
                    </a:p>
                  </a:txBody>
                  <a:tcPr marT="45718" marB="45718" anchor="ctr">
                    <a:solidFill>
                      <a:schemeClr val="bg2"/>
                    </a:solidFill>
                  </a:tcPr>
                </a:tc>
              </a:tr>
              <a:tr h="306740">
                <a:tc gridSpan="5">
                  <a:txBody>
                    <a:bodyPr/>
                    <a:lstStyle/>
                    <a:p>
                      <a:pPr algn="r" rtl="1">
                        <a:lnSpc>
                          <a:spcPct val="100000"/>
                        </a:lnSpc>
                        <a:spcBef>
                          <a:spcPts val="0"/>
                        </a:spcBef>
                        <a:spcAft>
                          <a:spcPts val="0"/>
                        </a:spcAft>
                      </a:pPr>
                      <a:r>
                        <a:rPr lang="fa-IR" sz="1800" dirty="0" smtClean="0">
                          <a:effectLst/>
                          <a:latin typeface="Tahoma"/>
                          <a:ea typeface="Calibri"/>
                          <a:cs typeface="B Nazanin" panose="00000400000000000000" pitchFamily="2" charset="-78"/>
                        </a:rPr>
                        <a:t>قابل چشم پوشی</a:t>
                      </a:r>
                      <a:endParaRPr lang="en-US" sz="1800" dirty="0">
                        <a:cs typeface="B Nazanin" panose="00000400000000000000" pitchFamily="2" charset="-78"/>
                      </a:endParaRPr>
                    </a:p>
                  </a:txBody>
                  <a:tcPr marT="45718" marB="45718" anchor="ctr">
                    <a:solidFill>
                      <a:srgbClr val="CC99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4572">
                <a:tc gridSpan="2">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دقیقه تا ساعت</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شاید دارو</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تداخل با توان فرد برای دنبال کردن اهداف مینور زندگی</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تهوع خفیف</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r>
              <a:tr h="479878">
                <a:tc gridSpan="2">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دقیقه تا ساعت، </a:t>
                      </a:r>
                      <a:r>
                        <a:rPr lang="fa-IR" sz="1800" dirty="0">
                          <a:effectLst/>
                          <a:latin typeface="Calibri"/>
                          <a:ea typeface="Times New Roman"/>
                          <a:cs typeface="B Nazanin" panose="00000400000000000000" pitchFamily="2" charset="-78"/>
                        </a:rPr>
                        <a:t>≥</a:t>
                      </a:r>
                      <a:r>
                        <a:rPr lang="fa-IR" sz="1800" dirty="0">
                          <a:effectLst/>
                          <a:latin typeface="Tahoma"/>
                          <a:ea typeface="Times New Roman"/>
                          <a:cs typeface="B Nazanin" panose="00000400000000000000" pitchFamily="2" charset="-78"/>
                        </a:rPr>
                        <a:t> 10 روز</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ضد عفونی و بانداژ</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درد خفیف</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خراش یا کبودی پوست</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r>
              <a:tr h="306740">
                <a:tc gridSpan="5">
                  <a:txBody>
                    <a:bodyPr/>
                    <a:lstStyle/>
                    <a:p>
                      <a:pPr algn="r" rtl="1">
                        <a:lnSpc>
                          <a:spcPct val="100000"/>
                        </a:lnSpc>
                        <a:spcBef>
                          <a:spcPts val="0"/>
                        </a:spcBef>
                        <a:spcAft>
                          <a:spcPts val="0"/>
                        </a:spcAft>
                      </a:pPr>
                      <a:r>
                        <a:rPr lang="fa-IR" sz="1800" dirty="0" smtClean="0">
                          <a:effectLst/>
                          <a:latin typeface="Tahoma"/>
                          <a:ea typeface="Calibri"/>
                          <a:cs typeface="B Nazanin" panose="00000400000000000000" pitchFamily="2" charset="-78"/>
                        </a:rPr>
                        <a:t>کوچک</a:t>
                      </a:r>
                      <a:endParaRPr lang="en-US" sz="1800" dirty="0">
                        <a:cs typeface="B Nazanin" panose="00000400000000000000" pitchFamily="2" charset="-78"/>
                      </a:endParaRPr>
                    </a:p>
                  </a:txBody>
                  <a:tcPr marT="45718" marB="45718" anchor="ctr">
                    <a:solidFill>
                      <a:srgbClr val="CC99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9878">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ساعت</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شاید دارو، استراحت، یا هردو</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درد متوسط، عدم توان دنبال کردن اهداف مینور(مثل کوه نوردی) یا ماژور (شرکت در مدرسه)</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سردرد</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r>
              <a:tr h="479878">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چند ساعت</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gridSpan="2">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دارو، استراحت، یا هردو</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ناراحتی، عدم توان دنبال کردن اهداف مینور(دیدن موزه) یا ماژور (شرکت در محل کار)</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سرماخوردگی</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r>
              <a:tr h="306740">
                <a:tc gridSpan="5">
                  <a:txBody>
                    <a:bodyPr/>
                    <a:lstStyle/>
                    <a:p>
                      <a:pPr algn="r" rtl="1">
                        <a:lnSpc>
                          <a:spcPct val="100000"/>
                        </a:lnSpc>
                        <a:spcBef>
                          <a:spcPts val="0"/>
                        </a:spcBef>
                        <a:spcAft>
                          <a:spcPts val="0"/>
                        </a:spcAft>
                      </a:pPr>
                      <a:r>
                        <a:rPr lang="fa-IR" sz="1800" dirty="0" smtClean="0">
                          <a:effectLst/>
                          <a:latin typeface="Tahoma"/>
                          <a:ea typeface="Calibri"/>
                          <a:cs typeface="B Nazanin" panose="00000400000000000000" pitchFamily="2" charset="-78"/>
                        </a:rPr>
                        <a:t>متوسط</a:t>
                      </a:r>
                      <a:endParaRPr lang="en-US" sz="1800" dirty="0">
                        <a:cs typeface="B Nazanin" panose="00000400000000000000" pitchFamily="2" charset="-78"/>
                      </a:endParaRPr>
                    </a:p>
                  </a:txBody>
                  <a:tcPr marT="45718" marB="45718" anchor="ctr">
                    <a:solidFill>
                      <a:srgbClr val="CC99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r" rtl="1"/>
                      <a:endParaRPr lang="en-US" dirty="0"/>
                    </a:p>
                  </a:txBody>
                  <a:tcPr/>
                </a:tc>
              </a:tr>
              <a:tr h="719816">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درد ساعتها، بهبود در عرض هفته ها تا ماهها</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gridSpan="2">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دارو، گچ گیری</a:t>
                      </a:r>
                      <a:endParaRPr lang="en-US" sz="1800" dirty="0">
                        <a:effectLst/>
                        <a:latin typeface="Calibri"/>
                        <a:ea typeface="Times New Roman"/>
                        <a:cs typeface="B Nazanin" panose="00000400000000000000" pitchFamily="2" charset="-78"/>
                      </a:endParaRPr>
                    </a:p>
                    <a:p>
                      <a:pPr marL="0" marR="0" algn="just" rtl="1">
                        <a:lnSpc>
                          <a:spcPct val="100000"/>
                        </a:lnSpc>
                        <a:spcBef>
                          <a:spcPts val="0"/>
                        </a:spcBef>
                        <a:spcAft>
                          <a:spcPts val="0"/>
                        </a:spcAft>
                      </a:pP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r" rtl="1">
                        <a:lnSpc>
                          <a:spcPct val="100000"/>
                        </a:lnSpc>
                        <a:spcBef>
                          <a:spcPts val="0"/>
                        </a:spcBef>
                        <a:spcAft>
                          <a:spcPts val="0"/>
                        </a:spcAft>
                      </a:pPr>
                      <a:r>
                        <a:rPr lang="fa-IR" sz="1800" dirty="0" smtClean="0">
                          <a:effectLst/>
                          <a:latin typeface="Tahoma"/>
                          <a:ea typeface="Calibri"/>
                          <a:cs typeface="B Nazanin" panose="00000400000000000000" pitchFamily="2" charset="-78"/>
                        </a:rPr>
                        <a:t>درد متوسط، عدم توان دنبال کردن اهداف مینور(ورزش)</a:t>
                      </a:r>
                      <a:endParaRPr lang="en-US" sz="1800" dirty="0">
                        <a:cs typeface="B Nazanin" panose="00000400000000000000" pitchFamily="2" charset="-78"/>
                      </a:endParaRPr>
                    </a:p>
                  </a:txBody>
                  <a:tcPr marT="45718" marB="45718"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شکستگی ساده استخوان</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r>
              <a:tr h="719791">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هفته های متناوب</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gridSpan="2">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تغییر رویه زندگی، و </a:t>
                      </a:r>
                      <a:r>
                        <a:rPr lang="fa-IR" sz="1800" dirty="0" smtClean="0">
                          <a:effectLst/>
                          <a:latin typeface="Tahoma"/>
                          <a:ea typeface="Times New Roman"/>
                          <a:cs typeface="B Nazanin" panose="00000400000000000000" pitchFamily="2" charset="-78"/>
                        </a:rPr>
                        <a:t>دارو</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a:txBody>
                    <a:bodyPr/>
                    <a:lstStyle/>
                    <a:p>
                      <a:pPr algn="r" rtl="1">
                        <a:lnSpc>
                          <a:spcPct val="100000"/>
                        </a:lnSpc>
                        <a:spcBef>
                          <a:spcPts val="0"/>
                        </a:spcBef>
                        <a:spcAft>
                          <a:spcPts val="0"/>
                        </a:spcAft>
                      </a:pPr>
                      <a:r>
                        <a:rPr lang="fa-IR" sz="1800" dirty="0" smtClean="0">
                          <a:effectLst/>
                          <a:latin typeface="Tahoma"/>
                          <a:ea typeface="Calibri"/>
                          <a:cs typeface="B Nazanin" panose="00000400000000000000" pitchFamily="2" charset="-78"/>
                        </a:rPr>
                        <a:t>آزاردهنده، عدم توان دنبال کردن اهداف مینور(دیدن دوستان) یا ماژور (شرکت در محل کار)</a:t>
                      </a:r>
                      <a:endParaRPr lang="en-US" sz="1800" dirty="0">
                        <a:cs typeface="B Nazanin" panose="00000400000000000000" pitchFamily="2" charset="-78"/>
                      </a:endParaRPr>
                    </a:p>
                  </a:txBody>
                  <a:tcPr marT="45718" marB="45718" anchor="ctr">
                    <a:lnT w="12700" cap="flat" cmpd="sng" algn="ctr">
                      <a:solidFill>
                        <a:schemeClr val="tx1"/>
                      </a:solidFill>
                      <a:prstDash val="solid"/>
                      <a:round/>
                      <a:headEnd type="none" w="med" len="med"/>
                      <a:tailEnd type="none" w="med" len="med"/>
                    </a:lnT>
                    <a:solidFill>
                      <a:schemeClr val="bg1"/>
                    </a:solidFill>
                  </a:tcPr>
                </a:tc>
                <a:tc>
                  <a:txBody>
                    <a:bodyPr/>
                    <a:lstStyle/>
                    <a:p>
                      <a:pPr marL="0" marR="0" algn="just" rtl="1">
                        <a:lnSpc>
                          <a:spcPct val="100000"/>
                        </a:lnSpc>
                        <a:spcBef>
                          <a:spcPts val="0"/>
                        </a:spcBef>
                        <a:spcAft>
                          <a:spcPts val="0"/>
                        </a:spcAft>
                      </a:pPr>
                      <a:r>
                        <a:rPr lang="fa-IR" sz="1800" dirty="0">
                          <a:effectLst/>
                          <a:latin typeface="Tahoma"/>
                          <a:ea typeface="Times New Roman"/>
                          <a:cs typeface="B Nazanin" panose="00000400000000000000" pitchFamily="2" charset="-78"/>
                        </a:rPr>
                        <a:t>بیخوابی متوسط برای 1 ماه</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r>
            </a:tbl>
          </a:graphicData>
        </a:graphic>
      </p:graphicFrame>
      <p:sp>
        <p:nvSpPr>
          <p:cNvPr id="1234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B74F30CD-BE6E-496E-9391-E172C6E41B96}" type="slidenum">
              <a:rPr lang="en-US" altLang="en-US" sz="1800">
                <a:solidFill>
                  <a:srgbClr val="FFFFFF"/>
                </a:solidFill>
              </a:rPr>
              <a:pPr>
                <a:spcBef>
                  <a:spcPct val="0"/>
                </a:spcBef>
                <a:buClrTx/>
                <a:buFontTx/>
                <a:buNone/>
              </a:pPr>
              <a:t>82</a:t>
            </a:fld>
            <a:endParaRPr lang="en-US" altLang="en-US" sz="1800">
              <a:solidFill>
                <a:srgbClr val="FFFFFF"/>
              </a:solidFill>
            </a:endParaRPr>
          </a:p>
        </p:txBody>
      </p:sp>
      <p:sp>
        <p:nvSpPr>
          <p:cNvPr id="5" name="Title 1"/>
          <p:cNvSpPr>
            <a:spLocks noGrp="1"/>
          </p:cNvSpPr>
          <p:nvPr>
            <p:ph type="title"/>
          </p:nvPr>
        </p:nvSpPr>
        <p:spPr>
          <a:xfrm>
            <a:off x="2336800" y="334258"/>
            <a:ext cx="7823200" cy="1143000"/>
          </a:xfrm>
        </p:spPr>
        <p:txBody>
          <a:bodyPr/>
          <a:lstStyle/>
          <a:p>
            <a:pPr algn="ctr" rtl="1"/>
            <a:r>
              <a:rPr lang="fa-IR" altLang="en-US" sz="3200" b="1" dirty="0" smtClean="0">
                <a:solidFill>
                  <a:schemeClr val="bg2"/>
                </a:solidFill>
                <a:cs typeface="B Titr" panose="00000700000000000000" pitchFamily="2" charset="-78"/>
              </a:rPr>
              <a:t>ارزيابي سود و زيان</a:t>
            </a:r>
            <a:endParaRPr lang="en-US" altLang="en-US" sz="3200" dirty="0" smtClean="0">
              <a:solidFill>
                <a:schemeClr val="bg2"/>
              </a:solidFill>
              <a:cs typeface="B Titr" panose="00000700000000000000" pitchFamily="2" charset="-78"/>
            </a:endParaRPr>
          </a:p>
        </p:txBody>
      </p:sp>
      <p:sp>
        <p:nvSpPr>
          <p:cNvPr id="2" name="Date Placeholder 1"/>
          <p:cNvSpPr>
            <a:spLocks noGrp="1"/>
          </p:cNvSpPr>
          <p:nvPr>
            <p:ph type="dt" sz="half" idx="10"/>
          </p:nvPr>
        </p:nvSpPr>
        <p:spPr/>
        <p:txBody>
          <a:bodyPr/>
          <a:lstStyle/>
          <a:p>
            <a:fld id="{EC9689F6-0DB4-4B00-B5BF-F9829FDCF840}"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26662782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7593978"/>
              </p:ext>
            </p:extLst>
          </p:nvPr>
        </p:nvGraphicFramePr>
        <p:xfrm>
          <a:off x="970845" y="1401036"/>
          <a:ext cx="10532533" cy="4942989"/>
        </p:xfrm>
        <a:graphic>
          <a:graphicData uri="http://schemas.openxmlformats.org/drawingml/2006/table">
            <a:tbl>
              <a:tblPr firstRow="1" bandRow="1">
                <a:tableStyleId>{5C22544A-7EE6-4342-B048-85BDC9FD1C3A}</a:tableStyleId>
              </a:tblPr>
              <a:tblGrid>
                <a:gridCol w="2047993"/>
                <a:gridCol w="514584"/>
                <a:gridCol w="1435885"/>
                <a:gridCol w="3900938"/>
                <a:gridCol w="194733"/>
                <a:gridCol w="2438400"/>
              </a:tblGrid>
              <a:tr h="327782">
                <a:tc>
                  <a:txBody>
                    <a:bodyPr/>
                    <a:lstStyle/>
                    <a:p>
                      <a:pPr algn="ctr" rtl="1"/>
                      <a:r>
                        <a:rPr lang="fa-IR" sz="1600" dirty="0" smtClean="0">
                          <a:cs typeface="B Nazanin" panose="00000400000000000000" pitchFamily="2" charset="-78"/>
                        </a:rPr>
                        <a:t>مدت</a:t>
                      </a:r>
                      <a:endParaRPr lang="en-US" sz="1600" dirty="0">
                        <a:cs typeface="B Nazanin" panose="00000400000000000000" pitchFamily="2" charset="-78"/>
                      </a:endParaRPr>
                    </a:p>
                  </a:txBody>
                  <a:tcPr anchor="ctr">
                    <a:solidFill>
                      <a:schemeClr val="bg2"/>
                    </a:solidFill>
                  </a:tcPr>
                </a:tc>
                <a:tc gridSpan="2">
                  <a:txBody>
                    <a:bodyPr/>
                    <a:lstStyle/>
                    <a:p>
                      <a:pPr algn="ctr" rtl="1"/>
                      <a:r>
                        <a:rPr lang="fa-IR" sz="1600" dirty="0" smtClean="0">
                          <a:cs typeface="B Nazanin" panose="00000400000000000000" pitchFamily="2" charset="-78"/>
                        </a:rPr>
                        <a:t>درمان</a:t>
                      </a:r>
                      <a:endParaRPr lang="en-US" sz="1600" dirty="0">
                        <a:cs typeface="B Nazanin" panose="00000400000000000000" pitchFamily="2" charset="-78"/>
                      </a:endParaRPr>
                    </a:p>
                  </a:txBody>
                  <a:tcPr anchor="ctr">
                    <a:solidFill>
                      <a:schemeClr val="bg2"/>
                    </a:solidFill>
                  </a:tcPr>
                </a:tc>
                <a:tc hMerge="1">
                  <a:txBody>
                    <a:bodyPr/>
                    <a:lstStyle/>
                    <a:p>
                      <a:endParaRPr lang="en-US"/>
                    </a:p>
                  </a:txBody>
                  <a:tcPr/>
                </a:tc>
                <a:tc>
                  <a:txBody>
                    <a:bodyPr/>
                    <a:lstStyle/>
                    <a:p>
                      <a:pPr algn="ctr" rtl="1"/>
                      <a:r>
                        <a:rPr lang="fa-IR" sz="1600" dirty="0" smtClean="0">
                          <a:cs typeface="B Nazanin" panose="00000400000000000000" pitchFamily="2" charset="-78"/>
                        </a:rPr>
                        <a:t>تاثیر</a:t>
                      </a:r>
                      <a:endParaRPr lang="en-US" sz="1600" dirty="0">
                        <a:cs typeface="B Nazanin" panose="00000400000000000000" pitchFamily="2" charset="-78"/>
                      </a:endParaRPr>
                    </a:p>
                  </a:txBody>
                  <a:tcPr anchor="ctr">
                    <a:solidFill>
                      <a:schemeClr val="bg2"/>
                    </a:solidFill>
                  </a:tcPr>
                </a:tc>
                <a:tc gridSpan="2">
                  <a:txBody>
                    <a:bodyPr/>
                    <a:lstStyle/>
                    <a:p>
                      <a:pPr algn="ctr" rtl="1"/>
                      <a:r>
                        <a:rPr lang="fa-IR" sz="1600" dirty="0" smtClean="0">
                          <a:cs typeface="B Nazanin" panose="00000400000000000000" pitchFamily="2" charset="-78"/>
                        </a:rPr>
                        <a:t>انواع آسیب</a:t>
                      </a:r>
                      <a:endParaRPr lang="en-US" sz="1600" dirty="0">
                        <a:cs typeface="B Nazanin" panose="00000400000000000000" pitchFamily="2" charset="-78"/>
                      </a:endParaRPr>
                    </a:p>
                  </a:txBody>
                  <a:tcPr anchor="ctr">
                    <a:solidFill>
                      <a:schemeClr val="bg2"/>
                    </a:solidFill>
                  </a:tcPr>
                </a:tc>
                <a:tc hMerge="1">
                  <a:txBody>
                    <a:bodyPr/>
                    <a:lstStyle/>
                    <a:p>
                      <a:endParaRPr lang="en-US"/>
                    </a:p>
                  </a:txBody>
                  <a:tcPr/>
                </a:tc>
              </a:tr>
              <a:tr h="327782">
                <a:tc gridSpan="6">
                  <a:txBody>
                    <a:bodyPr/>
                    <a:lstStyle/>
                    <a:p>
                      <a:pPr algn="r" rtl="1"/>
                      <a:r>
                        <a:rPr lang="fa-IR" sz="1600" dirty="0" smtClean="0">
                          <a:effectLst/>
                          <a:latin typeface="Tahoma"/>
                          <a:ea typeface="Calibri"/>
                          <a:cs typeface="B Nazanin" panose="00000400000000000000" pitchFamily="2" charset="-78"/>
                        </a:rPr>
                        <a:t>جدی (اساسی)</a:t>
                      </a:r>
                      <a:endParaRPr lang="en-US" sz="1600" dirty="0">
                        <a:cs typeface="B Nazanin" panose="00000400000000000000" pitchFamily="2" charset="-78"/>
                      </a:endParaRPr>
                    </a:p>
                  </a:txBody>
                  <a:tcPr anchor="ctr">
                    <a:solidFill>
                      <a:srgbClr val="CC99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r" rtl="1"/>
                      <a:endParaRPr lang="en-US" dirty="0">
                        <a:cs typeface="B Nazanin" panose="00000400000000000000" pitchFamily="2" charset="-78"/>
                      </a:endParaRPr>
                    </a:p>
                  </a:txBody>
                  <a:tcPr/>
                </a:tc>
                <a:tc hMerge="1">
                  <a:txBody>
                    <a:bodyPr/>
                    <a:lstStyle/>
                    <a:p>
                      <a:endParaRPr lang="en-US"/>
                    </a:p>
                  </a:txBody>
                  <a:tcPr/>
                </a:tc>
              </a:tr>
              <a:tr h="1075534">
                <a:tc gridSpan="2">
                  <a:txBody>
                    <a:bodyPr/>
                    <a:lstStyle/>
                    <a:p>
                      <a:pPr marL="0" marR="0" algn="just" rtl="1">
                        <a:lnSpc>
                          <a:spcPct val="150000"/>
                        </a:lnSpc>
                        <a:spcBef>
                          <a:spcPts val="300"/>
                        </a:spcBef>
                        <a:spcAft>
                          <a:spcPts val="300"/>
                        </a:spcAft>
                      </a:pPr>
                      <a:r>
                        <a:rPr lang="fa-IR" sz="1600" dirty="0">
                          <a:effectLst/>
                          <a:latin typeface="Tahoma"/>
                          <a:ea typeface="Times New Roman"/>
                          <a:cs typeface="B Nazanin" panose="00000400000000000000" pitchFamily="2" charset="-78"/>
                        </a:rPr>
                        <a:t>پارگی( ساعت تا روز) و بازپروری پس از جراحی هفته ها تا ماهها</a:t>
                      </a:r>
                      <a:endParaRPr lang="en-US" sz="16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pPr algn="r" rtl="1"/>
                      <a:endParaRPr lang="en-US" sz="1800" dirty="0">
                        <a:cs typeface="B Nazanin" panose="00000400000000000000" pitchFamily="2" charset="-78"/>
                      </a:endParaRPr>
                    </a:p>
                  </a:txBody>
                  <a:tcPr anchor="ctr"/>
                </a:tc>
                <a:tc>
                  <a:txBody>
                    <a:bodyPr/>
                    <a:lstStyle/>
                    <a:p>
                      <a:pPr algn="r" rtl="1"/>
                      <a:r>
                        <a:rPr kumimoji="0" lang="fa-IR" sz="1600" kern="1200" dirty="0" smtClean="0">
                          <a:solidFill>
                            <a:schemeClr val="dk1"/>
                          </a:solidFill>
                          <a:effectLst/>
                          <a:latin typeface="+mn-lt"/>
                          <a:ea typeface="+mn-ea"/>
                          <a:cs typeface="B Nazanin" panose="00000400000000000000" pitchFamily="2" charset="-78"/>
                        </a:rPr>
                        <a:t>جراحی و بازپروری</a:t>
                      </a:r>
                      <a:endParaRPr lang="en-US" sz="1600" dirty="0">
                        <a:cs typeface="B Nazanin" panose="00000400000000000000" pitchFamily="2" charset="-78"/>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r" rtl="1"/>
                      <a:r>
                        <a:rPr kumimoji="0" lang="fa-IR" sz="1600" kern="1200" dirty="0" smtClean="0">
                          <a:solidFill>
                            <a:schemeClr val="dk1"/>
                          </a:solidFill>
                          <a:effectLst/>
                          <a:latin typeface="+mn-lt"/>
                          <a:ea typeface="+mn-ea"/>
                          <a:cs typeface="B Nazanin" panose="00000400000000000000" pitchFamily="2" charset="-78"/>
                        </a:rPr>
                        <a:t>درد متوسط، عدم توان دنبال کردن اهداف مینور(ورزش) ناتوانی دائمی در انجام ورزش و نیاز به عادت کردن</a:t>
                      </a:r>
                      <a:endParaRPr lang="en-US" sz="1600" dirty="0">
                        <a:cs typeface="B Nazanin" panose="00000400000000000000" pitchFamily="2" charset="-78"/>
                      </a:endParaRPr>
                    </a:p>
                  </a:txBody>
                  <a:tcPr anchor="ctr">
                    <a:lnB w="12700" cap="flat" cmpd="sng" algn="ctr">
                      <a:solidFill>
                        <a:schemeClr val="tx1"/>
                      </a:solidFill>
                      <a:prstDash val="solid"/>
                      <a:round/>
                      <a:headEnd type="none" w="med" len="med"/>
                      <a:tailEnd type="none" w="med" len="med"/>
                    </a:lnB>
                    <a:solidFill>
                      <a:schemeClr val="bg1"/>
                    </a:solidFill>
                  </a:tcPr>
                </a:tc>
                <a:tc gridSpan="2">
                  <a:txBody>
                    <a:bodyPr/>
                    <a:lstStyle/>
                    <a:p>
                      <a:pPr algn="r" rtl="1"/>
                      <a:r>
                        <a:rPr kumimoji="0" lang="fa-IR" sz="1600" kern="1200" dirty="0" smtClean="0">
                          <a:solidFill>
                            <a:schemeClr val="dk1"/>
                          </a:solidFill>
                          <a:effectLst/>
                          <a:latin typeface="+mn-lt"/>
                          <a:ea typeface="+mn-ea"/>
                          <a:cs typeface="B Nazanin" panose="00000400000000000000" pitchFamily="2" charset="-78"/>
                        </a:rPr>
                        <a:t>پاره شدن لیگامان زانو با ناتوانی دائمی </a:t>
                      </a:r>
                      <a:endParaRPr lang="en-US" sz="1600" dirty="0">
                        <a:cs typeface="B Nazanin" panose="00000400000000000000" pitchFamily="2" charset="-78"/>
                      </a:endParaRPr>
                    </a:p>
                  </a:txBody>
                  <a:tcPr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573618">
                <a:tc gridSpan="2">
                  <a:txBody>
                    <a:bodyPr/>
                    <a:lstStyle/>
                    <a:p>
                      <a:pPr marL="0" marR="0" algn="just" rtl="1">
                        <a:lnSpc>
                          <a:spcPct val="150000"/>
                        </a:lnSpc>
                        <a:spcBef>
                          <a:spcPts val="300"/>
                        </a:spcBef>
                        <a:spcAft>
                          <a:spcPts val="300"/>
                        </a:spcAft>
                      </a:pPr>
                      <a:r>
                        <a:rPr lang="fa-IR" sz="1600" dirty="0">
                          <a:effectLst/>
                          <a:latin typeface="Tahoma"/>
                          <a:ea typeface="Times New Roman"/>
                          <a:cs typeface="B Nazanin" panose="00000400000000000000" pitchFamily="2" charset="-78"/>
                        </a:rPr>
                        <a:t>هفته ها</a:t>
                      </a:r>
                      <a:endParaRPr lang="en-US" sz="16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sz="1800">
                        <a:cs typeface="B Nazanin" panose="00000400000000000000" pitchFamily="2" charset="-78"/>
                      </a:endParaRPr>
                    </a:p>
                  </a:txBody>
                  <a:tcPr anchor="ctr"/>
                </a:tc>
                <a:tc>
                  <a:txBody>
                    <a:bodyPr/>
                    <a:lstStyle/>
                    <a:p>
                      <a:endParaRPr lang="en-US" sz="1600"/>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r" rtl="1"/>
                      <a:r>
                        <a:rPr kumimoji="0" lang="fa-IR" sz="1600" kern="1200" dirty="0" smtClean="0">
                          <a:solidFill>
                            <a:schemeClr val="dk1"/>
                          </a:solidFill>
                          <a:effectLst/>
                          <a:latin typeface="+mn-lt"/>
                          <a:ea typeface="+mn-ea"/>
                          <a:cs typeface="B Nazanin" panose="00000400000000000000" pitchFamily="2" charset="-78"/>
                        </a:rPr>
                        <a:t>درد شدید و مشکلات فیزیکی، عدم امکان انجام فعالیتهای روتین و دنبال کردن اهداف مینور و ماژور</a:t>
                      </a:r>
                      <a:endParaRPr lang="en-US" sz="1600" dirty="0">
                        <a:cs typeface="B Nazanin" panose="00000400000000000000" pitchFamily="2" charset="-78"/>
                      </a:endParaRPr>
                    </a:p>
                  </a:txBody>
                  <a:tcPr anchor="ctr">
                    <a:lnT w="12700" cap="flat" cmpd="sng" algn="ctr">
                      <a:solidFill>
                        <a:schemeClr val="tx1"/>
                      </a:solidFill>
                      <a:prstDash val="solid"/>
                      <a:round/>
                      <a:headEnd type="none" w="med" len="med"/>
                      <a:tailEnd type="none" w="med" len="med"/>
                    </a:lnT>
                    <a:solidFill>
                      <a:schemeClr val="bg1"/>
                    </a:solidFill>
                  </a:tcPr>
                </a:tc>
                <a:tc gridSpan="2">
                  <a:txBody>
                    <a:bodyPr/>
                    <a:lstStyle/>
                    <a:p>
                      <a:pPr algn="r" rtl="1"/>
                      <a:r>
                        <a:rPr kumimoji="0" lang="fa-IR" sz="1600" kern="1200" dirty="0" smtClean="0">
                          <a:solidFill>
                            <a:schemeClr val="dk1"/>
                          </a:solidFill>
                          <a:effectLst/>
                          <a:latin typeface="+mn-lt"/>
                          <a:ea typeface="+mn-ea"/>
                          <a:cs typeface="B Nazanin" panose="00000400000000000000" pitchFamily="2" charset="-78"/>
                        </a:rPr>
                        <a:t>مراقبت ویژه برای چند هفته اما بدون سکل</a:t>
                      </a:r>
                      <a:endParaRPr lang="en-US" sz="1600" dirty="0">
                        <a:cs typeface="B Nazanin" panose="00000400000000000000" pitchFamily="2" charset="-78"/>
                      </a:endParaRPr>
                    </a:p>
                  </a:txBody>
                  <a:tcPr anchor="ct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r>
              <a:tr h="327782">
                <a:tc gridSpan="6">
                  <a:txBody>
                    <a:bodyPr/>
                    <a:lstStyle/>
                    <a:p>
                      <a:pPr algn="r" rtl="1"/>
                      <a:r>
                        <a:rPr kumimoji="0" lang="fa-IR" sz="1600" kern="1200" dirty="0" smtClean="0">
                          <a:solidFill>
                            <a:schemeClr val="dk1"/>
                          </a:solidFill>
                          <a:effectLst/>
                          <a:latin typeface="+mn-lt"/>
                          <a:ea typeface="+mn-ea"/>
                          <a:cs typeface="B Nazanin" panose="00000400000000000000" pitchFamily="2" charset="-78"/>
                        </a:rPr>
                        <a:t>ماژور</a:t>
                      </a:r>
                      <a:endParaRPr lang="en-US" sz="1600" dirty="0">
                        <a:cs typeface="B Nazanin" panose="00000400000000000000" pitchFamily="2" charset="-78"/>
                      </a:endParaRPr>
                    </a:p>
                  </a:txBody>
                  <a:tcPr anchor="ctr">
                    <a:solidFill>
                      <a:srgbClr val="CC99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r" rtl="1"/>
                      <a:endParaRPr lang="en-US" dirty="0">
                        <a:cs typeface="B Nazanin" panose="00000400000000000000" pitchFamily="2" charset="-78"/>
                      </a:endParaRPr>
                    </a:p>
                  </a:txBody>
                  <a:tcPr/>
                </a:tc>
                <a:tc hMerge="1">
                  <a:txBody>
                    <a:bodyPr/>
                    <a:lstStyle/>
                    <a:p>
                      <a:endParaRPr lang="en-US"/>
                    </a:p>
                  </a:txBody>
                  <a:tcPr/>
                </a:tc>
              </a:tr>
              <a:tr h="706780">
                <a:tc>
                  <a:txBody>
                    <a:bodyPr/>
                    <a:lstStyle/>
                    <a:p>
                      <a:pPr algn="r" rtl="1"/>
                      <a:r>
                        <a:rPr kumimoji="0" lang="fa-IR" sz="1600" kern="1200" dirty="0" smtClean="0">
                          <a:solidFill>
                            <a:schemeClr val="dk1"/>
                          </a:solidFill>
                          <a:effectLst/>
                          <a:latin typeface="+mn-lt"/>
                          <a:ea typeface="+mn-ea"/>
                          <a:cs typeface="B Nazanin" panose="00000400000000000000" pitchFamily="2" charset="-78"/>
                        </a:rPr>
                        <a:t>هفته ها تا ماهها</a:t>
                      </a:r>
                      <a:endParaRPr lang="en-US" sz="1600" dirty="0">
                        <a:cs typeface="B Nazanin" panose="00000400000000000000" pitchFamily="2" charset="-78"/>
                      </a:endParaRPr>
                    </a:p>
                  </a:txBody>
                  <a:tcPr anchor="ctr">
                    <a:lnB w="12700" cap="flat" cmpd="sng" algn="ctr">
                      <a:solidFill>
                        <a:schemeClr val="tx1"/>
                      </a:solidFill>
                      <a:prstDash val="solid"/>
                      <a:round/>
                      <a:headEnd type="none" w="med" len="med"/>
                      <a:tailEnd type="none" w="med" len="med"/>
                    </a:lnB>
                    <a:solidFill>
                      <a:schemeClr val="bg1"/>
                    </a:solidFill>
                  </a:tcPr>
                </a:tc>
                <a:tc gridSpan="2">
                  <a:txBody>
                    <a:bodyPr/>
                    <a:lstStyle/>
                    <a:p>
                      <a:pPr algn="r" rtl="1"/>
                      <a:r>
                        <a:rPr kumimoji="0" lang="fa-IR" sz="1600" kern="1200" dirty="0" smtClean="0">
                          <a:solidFill>
                            <a:schemeClr val="dk1"/>
                          </a:solidFill>
                          <a:effectLst/>
                          <a:latin typeface="+mn-lt"/>
                          <a:ea typeface="+mn-ea"/>
                          <a:cs typeface="B Nazanin" panose="00000400000000000000" pitchFamily="2" charset="-78"/>
                        </a:rPr>
                        <a:t>دارو، تغییر اهداف ماژور زندگی (کار)</a:t>
                      </a:r>
                      <a:endParaRPr lang="en-US" sz="1600" dirty="0">
                        <a:cs typeface="B Nazanin" panose="00000400000000000000" pitchFamily="2" charset="-78"/>
                      </a:endParaRPr>
                    </a:p>
                  </a:txBody>
                  <a:tcPr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algn="just" rtl="1">
                        <a:lnSpc>
                          <a:spcPct val="150000"/>
                        </a:lnSpc>
                        <a:spcBef>
                          <a:spcPts val="300"/>
                        </a:spcBef>
                        <a:spcAft>
                          <a:spcPts val="300"/>
                        </a:spcAft>
                      </a:pPr>
                      <a:r>
                        <a:rPr lang="fa-IR" sz="1600" dirty="0">
                          <a:effectLst/>
                          <a:latin typeface="Tahoma"/>
                          <a:ea typeface="Times New Roman"/>
                          <a:cs typeface="B Nazanin" panose="00000400000000000000" pitchFamily="2" charset="-78"/>
                        </a:rPr>
                        <a:t>تغییر شخصیت و روابط فرد، تاثیر در فعالیتهای روزانه و اهداف مینور و ماژور</a:t>
                      </a:r>
                      <a:endParaRPr lang="en-US" sz="16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pPr marL="0" marR="0" algn="just" rtl="1">
                        <a:lnSpc>
                          <a:spcPct val="150000"/>
                        </a:lnSpc>
                        <a:spcBef>
                          <a:spcPts val="300"/>
                        </a:spcBef>
                        <a:spcAft>
                          <a:spcPts val="300"/>
                        </a:spcAft>
                      </a:pPr>
                      <a:endParaRPr lang="en-US" sz="1800" dirty="0">
                        <a:effectLst/>
                        <a:latin typeface="Calibri"/>
                        <a:ea typeface="Times New Roman"/>
                        <a:cs typeface="B Nazanin" panose="00000400000000000000" pitchFamily="2" charset="-78"/>
                      </a:endParaRPr>
                    </a:p>
                  </a:txBody>
                  <a:tcPr marL="73025" marR="73025" marT="0" marB="0" anchor="ctr"/>
                </a:tc>
                <a:tc>
                  <a:txBody>
                    <a:bodyPr/>
                    <a:lstStyle/>
                    <a:p>
                      <a:pPr marL="0" marR="0" algn="just" rtl="1">
                        <a:lnSpc>
                          <a:spcPct val="150000"/>
                        </a:lnSpc>
                        <a:spcBef>
                          <a:spcPts val="300"/>
                        </a:spcBef>
                        <a:spcAft>
                          <a:spcPts val="300"/>
                        </a:spcAft>
                      </a:pPr>
                      <a:r>
                        <a:rPr lang="fa-IR" sz="1600" dirty="0">
                          <a:effectLst/>
                          <a:latin typeface="Tahoma"/>
                          <a:ea typeface="Times New Roman"/>
                          <a:cs typeface="B Nazanin" panose="00000400000000000000" pitchFamily="2" charset="-78"/>
                        </a:rPr>
                        <a:t>اپیزودهای سایکوتیک</a:t>
                      </a:r>
                      <a:endParaRPr lang="en-US" sz="16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r>
              <a:tr h="706780">
                <a:tc>
                  <a:txBody>
                    <a:bodyPr/>
                    <a:lstStyle/>
                    <a:p>
                      <a:pPr algn="r" rtl="1"/>
                      <a:r>
                        <a:rPr kumimoji="0" lang="fa-IR" sz="1600" kern="1200" dirty="0" smtClean="0">
                          <a:solidFill>
                            <a:schemeClr val="dk1"/>
                          </a:solidFill>
                          <a:effectLst/>
                          <a:latin typeface="+mn-lt"/>
                          <a:ea typeface="+mn-ea"/>
                          <a:cs typeface="B Nazanin" panose="00000400000000000000" pitchFamily="2" charset="-78"/>
                        </a:rPr>
                        <a:t>سالها</a:t>
                      </a:r>
                      <a:endParaRPr lang="en-US" sz="1600" dirty="0">
                        <a:cs typeface="B Nazanin" panose="00000400000000000000" pitchFamily="2" charset="-7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rtl="1"/>
                      <a:r>
                        <a:rPr kumimoji="0" lang="fa-IR" sz="1600" kern="1200" dirty="0" smtClean="0">
                          <a:solidFill>
                            <a:schemeClr val="dk1"/>
                          </a:solidFill>
                          <a:effectLst/>
                          <a:latin typeface="+mn-lt"/>
                          <a:ea typeface="+mn-ea"/>
                          <a:cs typeface="B Nazanin" panose="00000400000000000000" pitchFamily="2" charset="-78"/>
                        </a:rPr>
                        <a:t>دارو، فیزیوتراپی، عادت کردن</a:t>
                      </a:r>
                      <a:endParaRPr lang="en-US" sz="1600" dirty="0">
                        <a:cs typeface="B Nazanin" panose="00000400000000000000" pitchFamily="2" charset="-7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algn="just" rtl="1">
                        <a:lnSpc>
                          <a:spcPct val="150000"/>
                        </a:lnSpc>
                        <a:spcBef>
                          <a:spcPts val="300"/>
                        </a:spcBef>
                        <a:spcAft>
                          <a:spcPts val="300"/>
                        </a:spcAft>
                      </a:pPr>
                      <a:r>
                        <a:rPr lang="fa-IR" sz="1600" dirty="0">
                          <a:effectLst/>
                          <a:latin typeface="Tahoma"/>
                          <a:ea typeface="Times New Roman"/>
                          <a:cs typeface="B Nazanin" panose="00000400000000000000" pitchFamily="2" charset="-78"/>
                        </a:rPr>
                        <a:t>درد شدید، و سفتی، عدم توان دنبال کردن اهداف مینور و ماژور (تعطیلات و کار) و فعالیتهای روزانه</a:t>
                      </a:r>
                      <a:endParaRPr lang="en-US" sz="16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gn="just" rtl="1">
                        <a:lnSpc>
                          <a:spcPct val="150000"/>
                        </a:lnSpc>
                        <a:spcBef>
                          <a:spcPts val="300"/>
                        </a:spcBef>
                        <a:spcAft>
                          <a:spcPts val="300"/>
                        </a:spcAft>
                      </a:pPr>
                      <a:endParaRPr lang="en-US" sz="1800">
                        <a:effectLst/>
                        <a:latin typeface="Calibri"/>
                        <a:ea typeface="Times New Roman"/>
                        <a:cs typeface="B Nazanin" panose="00000400000000000000" pitchFamily="2" charset="-78"/>
                      </a:endParaRPr>
                    </a:p>
                  </a:txBody>
                  <a:tcPr marL="73025" marR="73025" marT="0" marB="0" anchor="ctr"/>
                </a:tc>
                <a:tc>
                  <a:txBody>
                    <a:bodyPr/>
                    <a:lstStyle/>
                    <a:p>
                      <a:pPr marL="0" marR="0" algn="just" rtl="1">
                        <a:lnSpc>
                          <a:spcPct val="150000"/>
                        </a:lnSpc>
                        <a:spcBef>
                          <a:spcPts val="300"/>
                        </a:spcBef>
                        <a:spcAft>
                          <a:spcPts val="300"/>
                        </a:spcAft>
                      </a:pPr>
                      <a:r>
                        <a:rPr lang="fa-IR" sz="1600" dirty="0">
                          <a:effectLst/>
                          <a:latin typeface="Tahoma"/>
                          <a:ea typeface="Times New Roman"/>
                          <a:cs typeface="B Nazanin" panose="00000400000000000000" pitchFamily="2" charset="-78"/>
                        </a:rPr>
                        <a:t>آرتریت روماتوئید</a:t>
                      </a:r>
                      <a:endParaRPr lang="en-US" sz="16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19455">
                <a:tc>
                  <a:txBody>
                    <a:bodyPr/>
                    <a:lstStyle/>
                    <a:p>
                      <a:pPr algn="r" rtl="1"/>
                      <a:r>
                        <a:rPr kumimoji="0" lang="fa-IR" sz="1600" kern="1200" dirty="0" smtClean="0">
                          <a:solidFill>
                            <a:schemeClr val="dk1"/>
                          </a:solidFill>
                          <a:effectLst/>
                          <a:latin typeface="+mn-lt"/>
                          <a:ea typeface="+mn-ea"/>
                          <a:cs typeface="B Nazanin" panose="00000400000000000000" pitchFamily="2" charset="-78"/>
                        </a:rPr>
                        <a:t>دائم</a:t>
                      </a:r>
                      <a:endParaRPr lang="en-US" sz="1600" dirty="0">
                        <a:cs typeface="B Nazanin" panose="00000400000000000000" pitchFamily="2" charset="-78"/>
                      </a:endParaRPr>
                    </a:p>
                  </a:txBody>
                  <a:tcPr anchor="ctr">
                    <a:lnT w="12700" cap="flat" cmpd="sng" algn="ctr">
                      <a:solidFill>
                        <a:schemeClr val="tx1"/>
                      </a:solidFill>
                      <a:prstDash val="solid"/>
                      <a:round/>
                      <a:headEnd type="none" w="med" len="med"/>
                      <a:tailEnd type="none" w="med" len="med"/>
                    </a:lnT>
                    <a:solidFill>
                      <a:schemeClr val="bg1"/>
                    </a:solidFill>
                  </a:tcPr>
                </a:tc>
                <a:tc gridSpan="2">
                  <a:txBody>
                    <a:bodyPr/>
                    <a:lstStyle/>
                    <a:p>
                      <a:endParaRPr lang="en-US" sz="1600" dirty="0">
                        <a:cs typeface="B Nazanin" panose="00000400000000000000" pitchFamily="2" charset="-78"/>
                      </a:endParaRPr>
                    </a:p>
                  </a:txBody>
                  <a:tcPr anchor="ct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gridSpan="2">
                  <a:txBody>
                    <a:bodyPr/>
                    <a:lstStyle/>
                    <a:p>
                      <a:pPr algn="r" rtl="1"/>
                      <a:r>
                        <a:rPr kumimoji="0" lang="fa-IR" sz="1600" kern="1200" dirty="0" smtClean="0">
                          <a:solidFill>
                            <a:schemeClr val="dk1"/>
                          </a:solidFill>
                          <a:effectLst/>
                          <a:latin typeface="+mn-lt"/>
                          <a:ea typeface="+mn-ea"/>
                          <a:cs typeface="B Nazanin" panose="00000400000000000000" pitchFamily="2" charset="-78"/>
                        </a:rPr>
                        <a:t>عدم تعادل دست، تداخل با بسیاری از فعالیتهای روزانه، تداخل با اهداف مینور و ماژور، نیاز به عادت کردن</a:t>
                      </a:r>
                      <a:endParaRPr lang="en-US" sz="1600" dirty="0">
                        <a:cs typeface="B Nazanin" panose="00000400000000000000" pitchFamily="2" charset="-78"/>
                      </a:endParaRPr>
                    </a:p>
                  </a:txBody>
                  <a:tcPr anchor="ctr">
                    <a:lnT w="12700" cap="flat" cmpd="sng" algn="ctr">
                      <a:solidFill>
                        <a:schemeClr val="tx1"/>
                      </a:solidFill>
                      <a:prstDash val="solid"/>
                      <a:round/>
                      <a:headEnd type="none" w="med" len="med"/>
                      <a:tailEnd type="none" w="med" len="med"/>
                    </a:lnT>
                    <a:solidFill>
                      <a:schemeClr val="bg1"/>
                    </a:solidFill>
                  </a:tcPr>
                </a:tc>
                <a:tc hMerge="1">
                  <a:txBody>
                    <a:bodyPr/>
                    <a:lstStyle/>
                    <a:p>
                      <a:pPr marL="0" marR="0" algn="just" rtl="1">
                        <a:lnSpc>
                          <a:spcPct val="150000"/>
                        </a:lnSpc>
                        <a:spcBef>
                          <a:spcPts val="300"/>
                        </a:spcBef>
                        <a:spcAft>
                          <a:spcPts val="300"/>
                        </a:spcAft>
                      </a:pPr>
                      <a:endParaRPr lang="en-US" sz="1800" dirty="0">
                        <a:effectLst/>
                        <a:latin typeface="Calibri"/>
                        <a:ea typeface="Times New Roman"/>
                        <a:cs typeface="B Nazanin" panose="00000400000000000000" pitchFamily="2" charset="-78"/>
                      </a:endParaRPr>
                    </a:p>
                  </a:txBody>
                  <a:tcPr marL="73025" marR="73025" marT="0" marB="0" anchor="ctr"/>
                </a:tc>
                <a:tc>
                  <a:txBody>
                    <a:bodyPr/>
                    <a:lstStyle/>
                    <a:p>
                      <a:pPr marL="0" marR="0" algn="just" rtl="1">
                        <a:lnSpc>
                          <a:spcPct val="150000"/>
                        </a:lnSpc>
                        <a:spcBef>
                          <a:spcPts val="300"/>
                        </a:spcBef>
                        <a:spcAft>
                          <a:spcPts val="300"/>
                        </a:spcAft>
                      </a:pPr>
                      <a:r>
                        <a:rPr lang="fa-IR" sz="1600" dirty="0">
                          <a:effectLst/>
                          <a:latin typeface="Tahoma"/>
                          <a:ea typeface="Times New Roman"/>
                          <a:cs typeface="B Nazanin" panose="00000400000000000000" pitchFamily="2" charset="-78"/>
                        </a:rPr>
                        <a:t>از دست دادن انگشت</a:t>
                      </a:r>
                      <a:endParaRPr lang="en-US" sz="16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r>
            </a:tbl>
          </a:graphicData>
        </a:graphic>
      </p:graphicFrame>
      <p:sp>
        <p:nvSpPr>
          <p:cNvPr id="1336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C52EAC23-35CE-4EA8-B648-64B73C2CCC4A}" type="slidenum">
              <a:rPr lang="en-US" altLang="en-US" sz="1800">
                <a:solidFill>
                  <a:srgbClr val="FFFFFF"/>
                </a:solidFill>
              </a:rPr>
              <a:pPr>
                <a:spcBef>
                  <a:spcPct val="0"/>
                </a:spcBef>
                <a:buClrTx/>
                <a:buFontTx/>
                <a:buNone/>
              </a:pPr>
              <a:t>83</a:t>
            </a:fld>
            <a:endParaRPr lang="en-US" altLang="en-US" sz="1800">
              <a:solidFill>
                <a:srgbClr val="FFFFFF"/>
              </a:solidFill>
            </a:endParaRPr>
          </a:p>
        </p:txBody>
      </p:sp>
      <p:sp>
        <p:nvSpPr>
          <p:cNvPr id="5" name="Title 1"/>
          <p:cNvSpPr>
            <a:spLocks noGrp="1"/>
          </p:cNvSpPr>
          <p:nvPr>
            <p:ph type="title"/>
          </p:nvPr>
        </p:nvSpPr>
        <p:spPr>
          <a:xfrm>
            <a:off x="2184400" y="356835"/>
            <a:ext cx="7823200" cy="1143000"/>
          </a:xfrm>
        </p:spPr>
        <p:txBody>
          <a:bodyPr/>
          <a:lstStyle/>
          <a:p>
            <a:pPr algn="ctr" rtl="1"/>
            <a:r>
              <a:rPr lang="fa-IR" altLang="en-US" sz="3200" b="1" dirty="0">
                <a:solidFill>
                  <a:schemeClr val="bg2"/>
                </a:solidFill>
                <a:cs typeface="B Titr" panose="00000700000000000000" pitchFamily="2" charset="-78"/>
              </a:rPr>
              <a:t>ارزيابي سود و </a:t>
            </a:r>
            <a:r>
              <a:rPr lang="fa-IR" altLang="en-US" sz="3200" b="1" dirty="0" smtClean="0">
                <a:solidFill>
                  <a:schemeClr val="bg2"/>
                </a:solidFill>
                <a:cs typeface="B Titr" panose="00000700000000000000" pitchFamily="2" charset="-78"/>
              </a:rPr>
              <a:t>زيان...</a:t>
            </a:r>
            <a:endParaRPr lang="en-US" altLang="en-US" sz="3200" dirty="0" smtClean="0"/>
          </a:p>
        </p:txBody>
      </p:sp>
      <p:sp>
        <p:nvSpPr>
          <p:cNvPr id="2" name="Date Placeholder 1"/>
          <p:cNvSpPr>
            <a:spLocks noGrp="1"/>
          </p:cNvSpPr>
          <p:nvPr>
            <p:ph type="dt" sz="half" idx="10"/>
          </p:nvPr>
        </p:nvSpPr>
        <p:spPr/>
        <p:txBody>
          <a:bodyPr/>
          <a:lstStyle/>
          <a:p>
            <a:fld id="{9F69A3C2-0139-4ACF-B033-5CD81A2C15F3}"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3973118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15710557"/>
              </p:ext>
            </p:extLst>
          </p:nvPr>
        </p:nvGraphicFramePr>
        <p:xfrm>
          <a:off x="976489" y="1290244"/>
          <a:ext cx="10543821" cy="4954981"/>
        </p:xfrm>
        <a:graphic>
          <a:graphicData uri="http://schemas.openxmlformats.org/drawingml/2006/table">
            <a:tbl>
              <a:tblPr firstRow="1" bandRow="1">
                <a:tableStyleId>{5C22544A-7EE6-4342-B048-85BDC9FD1C3A}</a:tableStyleId>
              </a:tblPr>
              <a:tblGrid>
                <a:gridCol w="1659675"/>
                <a:gridCol w="2147815"/>
                <a:gridCol w="4100375"/>
                <a:gridCol w="2635956"/>
              </a:tblGrid>
              <a:tr h="411324">
                <a:tc>
                  <a:txBody>
                    <a:bodyPr/>
                    <a:lstStyle/>
                    <a:p>
                      <a:pPr algn="ctr" rtl="1"/>
                      <a:r>
                        <a:rPr lang="fa-IR" sz="1800" dirty="0" smtClean="0">
                          <a:cs typeface="B Nazanin" panose="00000400000000000000" pitchFamily="2" charset="-78"/>
                        </a:rPr>
                        <a:t>مدت</a:t>
                      </a:r>
                      <a:endParaRPr lang="en-US" sz="1800" dirty="0">
                        <a:cs typeface="B Nazanin" panose="00000400000000000000" pitchFamily="2" charset="-78"/>
                      </a:endParaRPr>
                    </a:p>
                  </a:txBody>
                  <a:tcPr marT="45713" marB="45713" anchor="ctr">
                    <a:solidFill>
                      <a:schemeClr val="bg2"/>
                    </a:solidFill>
                  </a:tcPr>
                </a:tc>
                <a:tc>
                  <a:txBody>
                    <a:bodyPr/>
                    <a:lstStyle/>
                    <a:p>
                      <a:pPr algn="ctr" rtl="1"/>
                      <a:r>
                        <a:rPr lang="fa-IR" sz="1800" dirty="0" smtClean="0">
                          <a:cs typeface="B Nazanin" panose="00000400000000000000" pitchFamily="2" charset="-78"/>
                        </a:rPr>
                        <a:t>درمان</a:t>
                      </a:r>
                      <a:endParaRPr lang="en-US" sz="1800" dirty="0">
                        <a:cs typeface="B Nazanin" panose="00000400000000000000" pitchFamily="2" charset="-78"/>
                      </a:endParaRPr>
                    </a:p>
                  </a:txBody>
                  <a:tcPr marT="45713" marB="45713" anchor="ctr">
                    <a:solidFill>
                      <a:schemeClr val="bg2"/>
                    </a:solidFill>
                  </a:tcPr>
                </a:tc>
                <a:tc>
                  <a:txBody>
                    <a:bodyPr/>
                    <a:lstStyle/>
                    <a:p>
                      <a:pPr algn="ctr" rtl="1"/>
                      <a:r>
                        <a:rPr lang="fa-IR" sz="1800" dirty="0" smtClean="0">
                          <a:cs typeface="B Nazanin" panose="00000400000000000000" pitchFamily="2" charset="-78"/>
                        </a:rPr>
                        <a:t>تاثیر</a:t>
                      </a:r>
                      <a:endParaRPr lang="en-US" sz="1800" dirty="0">
                        <a:cs typeface="B Nazanin" panose="00000400000000000000" pitchFamily="2" charset="-78"/>
                      </a:endParaRPr>
                    </a:p>
                  </a:txBody>
                  <a:tcPr marT="45713" marB="45713" anchor="ctr">
                    <a:solidFill>
                      <a:schemeClr val="bg2"/>
                    </a:solidFill>
                  </a:tcPr>
                </a:tc>
                <a:tc>
                  <a:txBody>
                    <a:bodyPr/>
                    <a:lstStyle/>
                    <a:p>
                      <a:pPr algn="ctr" rtl="1"/>
                      <a:r>
                        <a:rPr lang="fa-IR" sz="1800" dirty="0" smtClean="0">
                          <a:cs typeface="B Nazanin" panose="00000400000000000000" pitchFamily="2" charset="-78"/>
                        </a:rPr>
                        <a:t>انواع آسیب </a:t>
                      </a:r>
                      <a:endParaRPr lang="en-US" sz="1800" dirty="0">
                        <a:cs typeface="B Nazanin" panose="00000400000000000000" pitchFamily="2" charset="-78"/>
                      </a:endParaRPr>
                    </a:p>
                  </a:txBody>
                  <a:tcPr marT="45713" marB="45713" anchor="ctr">
                    <a:solidFill>
                      <a:schemeClr val="bg2"/>
                    </a:solidFill>
                  </a:tcPr>
                </a:tc>
              </a:tr>
              <a:tr h="371924">
                <a:tc gridSpan="4">
                  <a:txBody>
                    <a:bodyPr/>
                    <a:lstStyle/>
                    <a:p>
                      <a:pPr algn="r" rtl="1"/>
                      <a:r>
                        <a:rPr kumimoji="0" lang="fa-IR" sz="1800" kern="1200" dirty="0" smtClean="0">
                          <a:solidFill>
                            <a:schemeClr val="dk1"/>
                          </a:solidFill>
                          <a:effectLst/>
                          <a:latin typeface="+mn-lt"/>
                          <a:ea typeface="+mn-ea"/>
                          <a:cs typeface="B Nazanin" panose="00000400000000000000" pitchFamily="2" charset="-78"/>
                        </a:rPr>
                        <a:t>شدید</a:t>
                      </a:r>
                      <a:endParaRPr lang="en-US" sz="1800" dirty="0">
                        <a:cs typeface="B Nazanin" panose="00000400000000000000" pitchFamily="2" charset="-78"/>
                      </a:endParaRPr>
                    </a:p>
                  </a:txBody>
                  <a:tcPr marT="45713" marB="45713" anchor="ctr">
                    <a:solidFill>
                      <a:srgbClr val="CC9900"/>
                    </a:solidFill>
                  </a:tcPr>
                </a:tc>
                <a:tc hMerge="1">
                  <a:txBody>
                    <a:bodyPr/>
                    <a:lstStyle/>
                    <a:p>
                      <a:endParaRPr lang="en-US"/>
                    </a:p>
                  </a:txBody>
                  <a:tcPr/>
                </a:tc>
                <a:tc hMerge="1">
                  <a:txBody>
                    <a:bodyPr/>
                    <a:lstStyle/>
                    <a:p>
                      <a:endParaRPr lang="en-US"/>
                    </a:p>
                  </a:txBody>
                  <a:tcPr/>
                </a:tc>
                <a:tc hMerge="1">
                  <a:txBody>
                    <a:bodyPr/>
                    <a:lstStyle/>
                    <a:p>
                      <a:pPr algn="r" rtl="1"/>
                      <a:endParaRPr lang="en-US" dirty="0">
                        <a:cs typeface="B Nazanin" panose="00000400000000000000" pitchFamily="2" charset="-78"/>
                      </a:endParaRPr>
                    </a:p>
                  </a:txBody>
                  <a:tcPr/>
                </a:tc>
              </a:tr>
              <a:tr h="1308901">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دهه ها</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دارو</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افسردگی به همراه سایر علائم مربوطه، تداخل با اهداف زندگی، و فعالیت، اضطراب و تغییر مود</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افسردگی ماژور</a:t>
                      </a:r>
                      <a:endParaRPr lang="en-US" sz="1800" dirty="0">
                        <a:effectLst/>
                        <a:latin typeface="Calibri"/>
                        <a:ea typeface="Times New Roman"/>
                        <a:cs typeface="B Nazanin" panose="00000400000000000000" pitchFamily="2" charset="-78"/>
                      </a:endParaRPr>
                    </a:p>
                  </a:txBody>
                  <a:tcPr marL="73025" marR="73025" marT="0" marB="0" anchor="ctr">
                    <a:lnB w="12700" cap="flat" cmpd="sng" algn="ctr">
                      <a:solidFill>
                        <a:schemeClr val="tx1"/>
                      </a:solidFill>
                      <a:prstDash val="solid"/>
                      <a:round/>
                      <a:headEnd type="none" w="med" len="med"/>
                      <a:tailEnd type="none" w="med" len="med"/>
                    </a:lnB>
                    <a:solidFill>
                      <a:schemeClr val="bg1"/>
                    </a:solidFill>
                  </a:tcPr>
                </a:tc>
              </a:tr>
              <a:tr h="1217068">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دائمی</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مراقبت روزانه و روتین</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عدم امکان فعالیت و دنبال کردن اهداف مثل فرزند آوری و پرورش فرزند</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پاراپلژی</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324">
                <a:tc gridSpan="4">
                  <a:txBody>
                    <a:bodyPr/>
                    <a:lstStyle/>
                    <a:p>
                      <a:pPr algn="r" rtl="1"/>
                      <a:r>
                        <a:rPr kumimoji="0" lang="fa-IR" sz="1800" kern="1200" dirty="0" smtClean="0">
                          <a:solidFill>
                            <a:schemeClr val="dk1"/>
                          </a:solidFill>
                          <a:effectLst/>
                          <a:latin typeface="+mn-lt"/>
                          <a:ea typeface="+mn-ea"/>
                          <a:cs typeface="B Nazanin" panose="00000400000000000000" pitchFamily="2" charset="-78"/>
                        </a:rPr>
                        <a:t>کاتاستروفیک</a:t>
                      </a:r>
                      <a:endParaRPr lang="en-US" sz="1800" dirty="0">
                        <a:cs typeface="B Nazanin" panose="00000400000000000000" pitchFamily="2" charset="-78"/>
                      </a:endParaRPr>
                    </a:p>
                  </a:txBody>
                  <a:tcPr marT="45713" marB="4571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pPr algn="r" rtl="1"/>
                      <a:endParaRPr lang="en-US" dirty="0">
                        <a:cs typeface="B Nazanin" panose="00000400000000000000" pitchFamily="2" charset="-78"/>
                      </a:endParaRPr>
                    </a:p>
                  </a:txBody>
                  <a:tcPr/>
                </a:tc>
              </a:tr>
              <a:tr h="411324">
                <a:tc>
                  <a:txBody>
                    <a:bodyPr/>
                    <a:lstStyle/>
                    <a:p>
                      <a:pPr algn="r" rtl="1"/>
                      <a:r>
                        <a:rPr kumimoji="0" lang="fa-IR" sz="1800" kern="1200" dirty="0" smtClean="0">
                          <a:solidFill>
                            <a:schemeClr val="dk1"/>
                          </a:solidFill>
                          <a:effectLst/>
                          <a:latin typeface="+mn-lt"/>
                          <a:ea typeface="+mn-ea"/>
                          <a:cs typeface="B Nazanin" panose="00000400000000000000" pitchFamily="2" charset="-78"/>
                        </a:rPr>
                        <a:t>دائمی</a:t>
                      </a:r>
                      <a:endParaRPr lang="en-US" sz="1800" dirty="0">
                        <a:cs typeface="B Nazanin" panose="00000400000000000000" pitchFamily="2" charset="-78"/>
                      </a:endParaRPr>
                    </a:p>
                  </a:txBody>
                  <a:tcPr marT="45713" marB="45713" anchor="ctr">
                    <a:lnT w="12700" cap="flat" cmpd="sng" algn="ctr">
                      <a:solidFill>
                        <a:schemeClr val="tx1"/>
                      </a:solidFill>
                      <a:prstDash val="solid"/>
                      <a:round/>
                      <a:headEnd type="none" w="med" len="med"/>
                      <a:tailEnd type="none" w="med" len="med"/>
                    </a:lnT>
                    <a:solidFill>
                      <a:schemeClr val="bg1"/>
                    </a:solidFill>
                  </a:tcPr>
                </a:tc>
                <a:tc>
                  <a:txBody>
                    <a:bodyPr/>
                    <a:lstStyle/>
                    <a:p>
                      <a:pPr algn="r" rtl="1"/>
                      <a:r>
                        <a:rPr kumimoji="0" lang="fa-IR" sz="1800" kern="1200" dirty="0" smtClean="0">
                          <a:solidFill>
                            <a:schemeClr val="dk1"/>
                          </a:solidFill>
                          <a:effectLst/>
                          <a:latin typeface="+mn-lt"/>
                          <a:ea typeface="+mn-ea"/>
                          <a:cs typeface="B Nazanin" panose="00000400000000000000" pitchFamily="2" charset="-78"/>
                        </a:rPr>
                        <a:t>مراقبت همه جانبه</a:t>
                      </a:r>
                      <a:endParaRPr lang="en-US" sz="1800" dirty="0">
                        <a:cs typeface="B Nazanin" panose="00000400000000000000" pitchFamily="2" charset="-78"/>
                      </a:endParaRPr>
                    </a:p>
                  </a:txBody>
                  <a:tcPr marT="45713" marB="45713" anchor="ctr">
                    <a:lnT w="12700" cap="flat" cmpd="sng" algn="ctr">
                      <a:solidFill>
                        <a:schemeClr val="tx1"/>
                      </a:solidFill>
                      <a:prstDash val="solid"/>
                      <a:round/>
                      <a:headEnd type="none" w="med" len="med"/>
                      <a:tailEnd type="none" w="med" len="med"/>
                    </a:lnT>
                    <a:solidFill>
                      <a:schemeClr val="bg1"/>
                    </a:solidFill>
                  </a:tcPr>
                </a:tc>
                <a:tc>
                  <a:txBody>
                    <a:bodyPr/>
                    <a:lstStyle/>
                    <a:p>
                      <a:pPr algn="r" rtl="1"/>
                      <a:r>
                        <a:rPr kumimoji="0" lang="fa-IR" sz="1800" kern="1200" dirty="0" smtClean="0">
                          <a:solidFill>
                            <a:schemeClr val="dk1"/>
                          </a:solidFill>
                          <a:effectLst/>
                          <a:latin typeface="+mn-lt"/>
                          <a:ea typeface="+mn-ea"/>
                          <a:cs typeface="B Nazanin" panose="00000400000000000000" pitchFamily="2" charset="-78"/>
                        </a:rPr>
                        <a:t>عدم امکان فعالیت</a:t>
                      </a:r>
                      <a:endParaRPr lang="en-US" sz="1800" dirty="0">
                        <a:cs typeface="B Nazanin" panose="00000400000000000000" pitchFamily="2" charset="-78"/>
                      </a:endParaRPr>
                    </a:p>
                  </a:txBody>
                  <a:tcPr marT="45713" marB="45713" anchor="ctr">
                    <a:lnT w="12700" cap="flat" cmpd="sng" algn="ctr">
                      <a:solidFill>
                        <a:schemeClr val="tx1"/>
                      </a:solidFill>
                      <a:prstDash val="solid"/>
                      <a:round/>
                      <a:headEnd type="none" w="med" len="med"/>
                      <a:tailEnd type="none" w="med" len="med"/>
                    </a:lnT>
                    <a:solidFill>
                      <a:schemeClr val="bg1"/>
                    </a:solidFill>
                  </a:tcPr>
                </a:tc>
                <a:tc>
                  <a:txBody>
                    <a:bodyPr/>
                    <a:lstStyle/>
                    <a:p>
                      <a:pPr marL="0" marR="0" algn="just" rtl="1">
                        <a:lnSpc>
                          <a:spcPct val="150000"/>
                        </a:lnSpc>
                        <a:spcBef>
                          <a:spcPts val="300"/>
                        </a:spcBef>
                        <a:spcAft>
                          <a:spcPts val="300"/>
                        </a:spcAft>
                      </a:pPr>
                      <a:r>
                        <a:rPr lang="fa-IR" sz="1800" dirty="0" smtClean="0">
                          <a:effectLst/>
                          <a:latin typeface="Tahoma"/>
                          <a:ea typeface="Times New Roman"/>
                          <a:cs typeface="B Nazanin" panose="00000400000000000000" pitchFamily="2" charset="-78"/>
                        </a:rPr>
                        <a:t>فراموشی </a:t>
                      </a:r>
                      <a:r>
                        <a:rPr lang="fa-IR" sz="1800" dirty="0">
                          <a:effectLst/>
                          <a:latin typeface="Tahoma"/>
                          <a:ea typeface="Times New Roman"/>
                          <a:cs typeface="B Nazanin" panose="00000400000000000000" pitchFamily="2" charset="-78"/>
                        </a:rPr>
                        <a:t>شدید</a:t>
                      </a:r>
                      <a:endParaRPr lang="en-US" sz="1800" dirty="0">
                        <a:effectLst/>
                        <a:latin typeface="Calibri"/>
                        <a:ea typeface="Times New Roman"/>
                        <a:cs typeface="B Nazanin" panose="00000400000000000000" pitchFamily="2" charset="-78"/>
                      </a:endParaRPr>
                    </a:p>
                  </a:txBody>
                  <a:tcPr marL="73025" marR="73025" marT="0" marB="0" anchor="ctr">
                    <a:lnT w="12700" cap="flat" cmpd="sng" algn="ctr">
                      <a:solidFill>
                        <a:schemeClr val="tx1"/>
                      </a:solidFill>
                      <a:prstDash val="solid"/>
                      <a:round/>
                      <a:headEnd type="none" w="med" len="med"/>
                      <a:tailEnd type="none" w="med" len="med"/>
                    </a:lnT>
                    <a:solidFill>
                      <a:schemeClr val="bg1"/>
                    </a:solidFill>
                  </a:tcPr>
                </a:tc>
              </a:tr>
              <a:tr h="411324">
                <a:tc>
                  <a:txBody>
                    <a:bodyPr/>
                    <a:lstStyle/>
                    <a:p>
                      <a:pPr algn="r" rtl="1"/>
                      <a:endParaRPr lang="en-US" sz="1800">
                        <a:cs typeface="B Nazanin" panose="00000400000000000000" pitchFamily="2" charset="-78"/>
                      </a:endParaRPr>
                    </a:p>
                  </a:txBody>
                  <a:tcPr marT="45713" marB="45713" anchor="ctr">
                    <a:solidFill>
                      <a:srgbClr val="CC9900"/>
                    </a:solidFill>
                  </a:tcPr>
                </a:tc>
                <a:tc>
                  <a:txBody>
                    <a:bodyPr/>
                    <a:lstStyle/>
                    <a:p>
                      <a:endParaRPr lang="en-US" sz="1800"/>
                    </a:p>
                  </a:txBody>
                  <a:tcPr marT="45713" marB="45713" anchor="ctr">
                    <a:solidFill>
                      <a:srgbClr val="CC9900"/>
                    </a:solidFill>
                  </a:tcPr>
                </a:tc>
                <a:tc>
                  <a:txBody>
                    <a:bodyPr/>
                    <a:lstStyle/>
                    <a:p>
                      <a:endParaRPr lang="en-US" sz="1800" dirty="0"/>
                    </a:p>
                  </a:txBody>
                  <a:tcPr marT="45713" marB="45713" anchor="ctr">
                    <a:solidFill>
                      <a:srgbClr val="CC9900"/>
                    </a:solidFill>
                  </a:tcPr>
                </a:tc>
                <a:tc>
                  <a:txBody>
                    <a:bodyPr/>
                    <a:lstStyle/>
                    <a:p>
                      <a:pPr marL="0" marR="0" algn="just" rtl="1">
                        <a:lnSpc>
                          <a:spcPct val="150000"/>
                        </a:lnSpc>
                        <a:spcBef>
                          <a:spcPts val="300"/>
                        </a:spcBef>
                        <a:spcAft>
                          <a:spcPts val="300"/>
                        </a:spcAft>
                      </a:pPr>
                      <a:r>
                        <a:rPr lang="fa-IR" sz="1800" dirty="0">
                          <a:effectLst/>
                          <a:latin typeface="Tahoma"/>
                          <a:ea typeface="Times New Roman"/>
                          <a:cs typeface="B Nazanin" panose="00000400000000000000" pitchFamily="2" charset="-78"/>
                        </a:rPr>
                        <a:t>مرگ</a:t>
                      </a:r>
                      <a:endParaRPr lang="en-US" sz="1800" dirty="0">
                        <a:effectLst/>
                        <a:latin typeface="Calibri"/>
                        <a:ea typeface="Times New Roman"/>
                        <a:cs typeface="B Nazanin" panose="00000400000000000000" pitchFamily="2" charset="-78"/>
                      </a:endParaRPr>
                    </a:p>
                  </a:txBody>
                  <a:tcPr marL="73025" marR="73025" marT="0" marB="0" anchor="ctr">
                    <a:solidFill>
                      <a:srgbClr val="CC9900"/>
                    </a:solidFill>
                  </a:tcPr>
                </a:tc>
              </a:tr>
              <a:tr h="411324">
                <a:tc>
                  <a:txBody>
                    <a:bodyPr/>
                    <a:lstStyle/>
                    <a:p>
                      <a:pPr algn="r" rtl="1"/>
                      <a:endParaRPr lang="en-US" sz="1800" dirty="0">
                        <a:cs typeface="B Nazanin" panose="00000400000000000000" pitchFamily="2" charset="-78"/>
                      </a:endParaRPr>
                    </a:p>
                  </a:txBody>
                  <a:tcPr marT="45713" marB="45713" anchor="ctr">
                    <a:solidFill>
                      <a:schemeClr val="bg1"/>
                    </a:solidFill>
                  </a:tcPr>
                </a:tc>
                <a:tc>
                  <a:txBody>
                    <a:bodyPr/>
                    <a:lstStyle/>
                    <a:p>
                      <a:endParaRPr lang="en-US" sz="1800" dirty="0"/>
                    </a:p>
                  </a:txBody>
                  <a:tcPr marT="45713" marB="45713" anchor="ctr">
                    <a:solidFill>
                      <a:schemeClr val="bg1"/>
                    </a:solidFill>
                  </a:tcPr>
                </a:tc>
                <a:tc>
                  <a:txBody>
                    <a:bodyPr/>
                    <a:lstStyle/>
                    <a:p>
                      <a:endParaRPr lang="en-US" sz="1800" dirty="0"/>
                    </a:p>
                  </a:txBody>
                  <a:tcPr marT="45713" marB="45713" anchor="ctr">
                    <a:solidFill>
                      <a:schemeClr val="bg1"/>
                    </a:solidFill>
                  </a:tcPr>
                </a:tc>
                <a:tc>
                  <a:txBody>
                    <a:bodyPr/>
                    <a:lstStyle/>
                    <a:p>
                      <a:pPr marL="0" marR="0" algn="just" rtl="1">
                        <a:lnSpc>
                          <a:spcPct val="150000"/>
                        </a:lnSpc>
                        <a:spcBef>
                          <a:spcPts val="300"/>
                        </a:spcBef>
                        <a:spcAft>
                          <a:spcPts val="300"/>
                        </a:spcAft>
                      </a:pPr>
                      <a:endParaRPr lang="en-US" sz="1800" dirty="0">
                        <a:effectLst/>
                        <a:latin typeface="Calibri"/>
                        <a:ea typeface="Times New Roman"/>
                        <a:cs typeface="B Nazanin" panose="00000400000000000000" pitchFamily="2" charset="-78"/>
                      </a:endParaRPr>
                    </a:p>
                  </a:txBody>
                  <a:tcPr marL="73025" marR="73025" marT="0" marB="0" anchor="ctr">
                    <a:solidFill>
                      <a:schemeClr val="bg1"/>
                    </a:solidFill>
                  </a:tcPr>
                </a:tc>
              </a:tr>
            </a:tbl>
          </a:graphicData>
        </a:graphic>
      </p:graphicFrame>
      <p:sp>
        <p:nvSpPr>
          <p:cNvPr id="1438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26E681FF-8A62-4B9F-B555-30941D78D1C5}" type="slidenum">
              <a:rPr lang="en-US" altLang="en-US" sz="1800">
                <a:solidFill>
                  <a:srgbClr val="FFFFFF"/>
                </a:solidFill>
              </a:rPr>
              <a:pPr>
                <a:spcBef>
                  <a:spcPct val="0"/>
                </a:spcBef>
                <a:buClrTx/>
                <a:buFontTx/>
                <a:buNone/>
              </a:pPr>
              <a:t>84</a:t>
            </a:fld>
            <a:endParaRPr lang="en-US" altLang="en-US" sz="1800" dirty="0">
              <a:solidFill>
                <a:srgbClr val="FFFFFF"/>
              </a:solidFill>
            </a:endParaRPr>
          </a:p>
        </p:txBody>
      </p:sp>
      <p:sp>
        <p:nvSpPr>
          <p:cNvPr id="6" name="Title 1"/>
          <p:cNvSpPr>
            <a:spLocks noGrp="1"/>
          </p:cNvSpPr>
          <p:nvPr>
            <p:ph type="title"/>
          </p:nvPr>
        </p:nvSpPr>
        <p:spPr>
          <a:xfrm>
            <a:off x="2336800" y="345547"/>
            <a:ext cx="7823200" cy="1143000"/>
          </a:xfrm>
        </p:spPr>
        <p:txBody>
          <a:bodyPr/>
          <a:lstStyle/>
          <a:p>
            <a:pPr algn="ctr" rtl="1"/>
            <a:r>
              <a:rPr lang="fa-IR" altLang="en-US" sz="3200" b="1" dirty="0">
                <a:solidFill>
                  <a:schemeClr val="bg2"/>
                </a:solidFill>
                <a:cs typeface="B Titr" panose="00000700000000000000" pitchFamily="2" charset="-78"/>
              </a:rPr>
              <a:t>ارزيابي سود و </a:t>
            </a:r>
            <a:r>
              <a:rPr lang="fa-IR" altLang="en-US" sz="3200" b="1" dirty="0" smtClean="0">
                <a:solidFill>
                  <a:schemeClr val="bg2"/>
                </a:solidFill>
                <a:cs typeface="B Titr" panose="00000700000000000000" pitchFamily="2" charset="-78"/>
              </a:rPr>
              <a:t>زيان...</a:t>
            </a:r>
            <a:endParaRPr lang="en-US" altLang="en-US" sz="3200" dirty="0" smtClean="0"/>
          </a:p>
        </p:txBody>
      </p:sp>
      <p:sp>
        <p:nvSpPr>
          <p:cNvPr id="2" name="Date Placeholder 1"/>
          <p:cNvSpPr>
            <a:spLocks noGrp="1"/>
          </p:cNvSpPr>
          <p:nvPr>
            <p:ph type="dt" sz="half" idx="10"/>
          </p:nvPr>
        </p:nvSpPr>
        <p:spPr/>
        <p:txBody>
          <a:bodyPr/>
          <a:lstStyle/>
          <a:p>
            <a:fld id="{F9D06844-91ED-449D-8AA7-99C364C99977}" type="datetime1">
              <a:rPr lang="en-US" smtClean="0">
                <a:solidFill>
                  <a:srgbClr val="000000"/>
                </a:solidFill>
              </a:rPr>
              <a:t>12/10/2017</a:t>
            </a:fld>
            <a:endParaRPr lang="en-US" dirty="0">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32809130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47620" y="339806"/>
            <a:ext cx="7823200" cy="1143000"/>
          </a:xfrm>
        </p:spPr>
        <p:txBody>
          <a:bodyPr/>
          <a:lstStyle/>
          <a:p>
            <a:pPr algn="ctr" rtl="1"/>
            <a:r>
              <a:rPr lang="fa-IR" altLang="en-US" b="1" dirty="0" smtClean="0">
                <a:solidFill>
                  <a:schemeClr val="bg2"/>
                </a:solidFill>
                <a:cs typeface="B Titr" panose="00000700000000000000" pitchFamily="2" charset="-78"/>
              </a:rPr>
              <a:t>ارزيابي سود و زيان</a:t>
            </a:r>
            <a:endParaRPr lang="en-US" altLang="en-US" dirty="0" smtClean="0">
              <a:solidFill>
                <a:schemeClr val="bg2"/>
              </a:solidFill>
              <a:cs typeface="B Titr" panose="00000700000000000000" pitchFamily="2" charset="-78"/>
            </a:endParaRPr>
          </a:p>
        </p:txBody>
      </p:sp>
      <p:sp>
        <p:nvSpPr>
          <p:cNvPr id="3" name="Content Placeholder 2"/>
          <p:cNvSpPr>
            <a:spLocks noGrp="1"/>
          </p:cNvSpPr>
          <p:nvPr>
            <p:ph idx="1"/>
          </p:nvPr>
        </p:nvSpPr>
        <p:spPr/>
        <p:txBody>
          <a:bodyPr/>
          <a:lstStyle/>
          <a:p>
            <a:pPr marL="228600" algn="just" rtl="1">
              <a:lnSpc>
                <a:spcPct val="150000"/>
              </a:lnSpc>
              <a:spcAft>
                <a:spcPts val="300"/>
              </a:spcAft>
              <a:defRPr/>
            </a:pPr>
            <a:r>
              <a:rPr lang="fa-IR" dirty="0" smtClean="0">
                <a:latin typeface="Tahoma"/>
                <a:ea typeface="Times New Roman"/>
                <a:cs typeface="B Nazanin" panose="00000400000000000000" pitchFamily="2" charset="-78"/>
              </a:rPr>
              <a:t>حداقل ریسک </a:t>
            </a:r>
            <a:r>
              <a:rPr lang="en-US" dirty="0" smtClean="0">
                <a:latin typeface="Tahoma"/>
                <a:ea typeface="Times New Roman"/>
                <a:cs typeface="B Nazanin" panose="00000400000000000000" pitchFamily="2" charset="-78"/>
              </a:rPr>
              <a:t>(minimal risk)</a:t>
            </a:r>
            <a:r>
              <a:rPr lang="fa-IR" dirty="0" smtClean="0">
                <a:latin typeface="Tahoma"/>
                <a:ea typeface="Times New Roman"/>
                <a:cs typeface="B Nazanin" panose="00000400000000000000" pitchFamily="2" charset="-78"/>
              </a:rPr>
              <a:t> = خطر مرگ کمتر از یک در میلیون یا خطر بروز عوارض جانبی ماژور کمتر از 10 در میلیون </a:t>
            </a:r>
            <a:endParaRPr lang="en-US" sz="2400" dirty="0">
              <a:latin typeface="Times New Roman"/>
              <a:ea typeface="Times New Roman"/>
              <a:cs typeface="B Nazanin" panose="00000400000000000000" pitchFamily="2" charset="-78"/>
            </a:endParaRPr>
          </a:p>
          <a:p>
            <a:pPr marL="228600" algn="just" rtl="1">
              <a:lnSpc>
                <a:spcPct val="150000"/>
              </a:lnSpc>
              <a:spcAft>
                <a:spcPts val="300"/>
              </a:spcAft>
              <a:defRPr/>
            </a:pPr>
            <a:r>
              <a:rPr lang="fa-IR" dirty="0" smtClean="0">
                <a:latin typeface="Tahoma"/>
                <a:ea typeface="Times New Roman"/>
                <a:cs typeface="B Nazanin" panose="00000400000000000000" pitchFamily="2" charset="-78"/>
              </a:rPr>
              <a:t>ریسک کم </a:t>
            </a:r>
            <a:r>
              <a:rPr lang="en-US" dirty="0" smtClean="0">
                <a:latin typeface="Tahoma"/>
                <a:ea typeface="Times New Roman"/>
                <a:cs typeface="B Nazanin" panose="00000400000000000000" pitchFamily="2" charset="-78"/>
              </a:rPr>
              <a:t>(low risk)</a:t>
            </a:r>
            <a:r>
              <a:rPr lang="en-US" dirty="0" smtClean="0">
                <a:latin typeface="B Nazanin"/>
                <a:ea typeface="Times New Roman"/>
                <a:cs typeface="B Nazanin" panose="00000400000000000000" pitchFamily="2" charset="-78"/>
              </a:rPr>
              <a:t> </a:t>
            </a:r>
            <a:r>
              <a:rPr lang="fa-IR" dirty="0" smtClean="0">
                <a:latin typeface="B Nazanin"/>
                <a:ea typeface="Times New Roman"/>
                <a:cs typeface="B Nazanin" panose="00000400000000000000" pitchFamily="2" charset="-78"/>
              </a:rPr>
              <a:t>=</a:t>
            </a:r>
            <a:r>
              <a:rPr lang="en-US" dirty="0" smtClean="0">
                <a:latin typeface="B Nazanin"/>
                <a:ea typeface="Times New Roman"/>
                <a:cs typeface="B Nazanin" panose="00000400000000000000" pitchFamily="2" charset="-78"/>
              </a:rPr>
              <a:t> </a:t>
            </a:r>
            <a:r>
              <a:rPr lang="fa-IR" dirty="0" smtClean="0">
                <a:latin typeface="B Nazanin"/>
                <a:ea typeface="Times New Roman"/>
                <a:cs typeface="B Nazanin" panose="00000400000000000000" pitchFamily="2" charset="-78"/>
              </a:rPr>
              <a:t>خطر مرگ 1 تا 100 در میلیون یا خطر عوارض جانبی ماژور 10 تا 1000 در میلیون  </a:t>
            </a:r>
            <a:endParaRPr lang="en-US" sz="2400" dirty="0">
              <a:latin typeface="Times New Roman"/>
              <a:ea typeface="Times New Roman"/>
              <a:cs typeface="B Nazanin" panose="00000400000000000000" pitchFamily="2" charset="-78"/>
            </a:endParaRPr>
          </a:p>
          <a:p>
            <a:pPr>
              <a:defRPr/>
            </a:pPr>
            <a:endParaRPr lang="en-US" dirty="0">
              <a:cs typeface="B Nazanin" panose="00000400000000000000" pitchFamily="2" charset="-78"/>
            </a:endParaRPr>
          </a:p>
        </p:txBody>
      </p:sp>
      <p:sp>
        <p:nvSpPr>
          <p:cNvPr id="174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3D9783CA-DF48-4CAD-A5FC-9F1414626DB5}" type="slidenum">
              <a:rPr lang="en-US" altLang="en-US" sz="1800">
                <a:solidFill>
                  <a:srgbClr val="FFFFFF"/>
                </a:solidFill>
              </a:rPr>
              <a:pPr>
                <a:spcBef>
                  <a:spcPct val="0"/>
                </a:spcBef>
                <a:buClrTx/>
                <a:buFontTx/>
                <a:buNone/>
              </a:pPr>
              <a:t>85</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1E5C108D-3F28-4CC4-BDDE-A06427C11D84}" type="datetime1">
              <a:rPr lang="en-US" smtClean="0">
                <a:solidFill>
                  <a:srgbClr val="000000"/>
                </a:solidFill>
              </a:rPr>
              <a:t>12/10/2017</a:t>
            </a:fld>
            <a:endParaRPr lang="en-US">
              <a:solidFill>
                <a:srgbClr val="000000"/>
              </a:solidFill>
            </a:endParaRPr>
          </a:p>
        </p:txBody>
      </p:sp>
      <p:sp>
        <p:nvSpPr>
          <p:cNvPr id="4" name="Footer Placeholder 3"/>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13975008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60162" y="308809"/>
            <a:ext cx="7981244" cy="1143000"/>
          </a:xfrm>
        </p:spPr>
        <p:txBody>
          <a:bodyPr/>
          <a:lstStyle/>
          <a:p>
            <a:pPr algn="ctr" rtl="1"/>
            <a:r>
              <a:rPr lang="fa-IR" altLang="en-US" b="1" dirty="0" smtClean="0">
                <a:solidFill>
                  <a:schemeClr val="bg2"/>
                </a:solidFill>
                <a:cs typeface="B Titr" panose="00000700000000000000" pitchFamily="2" charset="-78"/>
              </a:rPr>
              <a:t>ارزيابي سود و زيان</a:t>
            </a:r>
            <a:endParaRPr lang="en-US" altLang="en-US" dirty="0" smtClean="0">
              <a:solidFill>
                <a:schemeClr val="bg2"/>
              </a:solidFill>
              <a:cs typeface="B Titr" panose="00000700000000000000" pitchFamily="2" charset="-78"/>
            </a:endParaRPr>
          </a:p>
        </p:txBody>
      </p:sp>
      <p:sp>
        <p:nvSpPr>
          <p:cNvPr id="3" name="Content Placeholder 2"/>
          <p:cNvSpPr>
            <a:spLocks noGrp="1"/>
          </p:cNvSpPr>
          <p:nvPr>
            <p:ph idx="1"/>
          </p:nvPr>
        </p:nvSpPr>
        <p:spPr/>
        <p:txBody>
          <a:bodyPr/>
          <a:lstStyle/>
          <a:p>
            <a:pPr algn="just" rtl="1">
              <a:defRPr/>
            </a:pPr>
            <a:r>
              <a:rPr lang="fa-IR" dirty="0">
                <a:cs typeface="B Nazanin" panose="00000400000000000000" pitchFamily="2" charset="-78"/>
              </a:rPr>
              <a:t>اقدامات تهاجمی:</a:t>
            </a:r>
          </a:p>
          <a:p>
            <a:pPr marL="514350" indent="-514350" algn="just" rtl="1">
              <a:buFont typeface="+mj-lt"/>
              <a:buAutoNum type="arabicPeriod"/>
              <a:defRPr/>
            </a:pPr>
            <a:r>
              <a:rPr lang="fa-IR" dirty="0">
                <a:cs typeface="B Nazanin" panose="00000400000000000000" pitchFamily="2" charset="-78"/>
              </a:rPr>
              <a:t>قابل قبول برای پژوهش: </a:t>
            </a:r>
            <a:endParaRPr lang="en-US" dirty="0" smtClean="0">
              <a:cs typeface="B Nazanin" panose="00000400000000000000" pitchFamily="2" charset="-78"/>
            </a:endParaRPr>
          </a:p>
          <a:p>
            <a:pPr marL="514350" indent="-514350" algn="just" rtl="1">
              <a:buFont typeface="+mj-lt"/>
              <a:buAutoNum type="arabicPeriod"/>
              <a:defRPr/>
            </a:pPr>
            <a:r>
              <a:rPr lang="fa-IR" dirty="0">
                <a:cs typeface="B Nazanin" panose="00000400000000000000" pitchFamily="2" charset="-78"/>
              </a:rPr>
              <a:t>غیر قابل قبول برای پژوهش: </a:t>
            </a:r>
            <a:endParaRPr lang="en-US" dirty="0" smtClean="0">
              <a:cs typeface="B Nazanin" panose="00000400000000000000" pitchFamily="2" charset="-78"/>
            </a:endParaRPr>
          </a:p>
          <a:p>
            <a:pPr marL="0" indent="0" algn="just" rtl="1">
              <a:buNone/>
              <a:defRPr/>
            </a:pPr>
            <a:endParaRPr lang="fa-IR" altLang="en-US" dirty="0" smtClean="0">
              <a:cs typeface="B Nazanin" pitchFamily="2" charset="-78"/>
            </a:endParaRPr>
          </a:p>
          <a:p>
            <a:pPr marL="0" indent="0" algn="just" rtl="1">
              <a:buNone/>
              <a:defRPr/>
            </a:pPr>
            <a:r>
              <a:rPr lang="fa-IR" altLang="en-US" dirty="0" smtClean="0">
                <a:cs typeface="B Nazanin" pitchFamily="2" charset="-78"/>
              </a:rPr>
              <a:t>مثالها: خونگيري، تعداد سوزن زدنها، خونگيري شرياني در کودکان، بيوپسي پوست، اندوسکوپي، بيوپسی، </a:t>
            </a:r>
            <a:r>
              <a:rPr lang="fa-IR" dirty="0" smtClean="0">
                <a:cs typeface="B Nazanin" panose="00000400000000000000" pitchFamily="2" charset="-78"/>
              </a:rPr>
              <a:t>سوند بینی- معد ، بیوپسی کبد، کلیه، کاتتریزاسیون </a:t>
            </a:r>
            <a:endParaRPr lang="en-US" dirty="0">
              <a:cs typeface="B Nazanin" panose="00000400000000000000" pitchFamily="2" charset="-78"/>
            </a:endParaRPr>
          </a:p>
        </p:txBody>
      </p:sp>
      <p:sp>
        <p:nvSpPr>
          <p:cNvPr id="1843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852CA7F-2BBA-4F5B-916D-511866628627}" type="slidenum">
              <a:rPr lang="en-US" altLang="en-US" sz="1800">
                <a:solidFill>
                  <a:srgbClr val="FFFFFF"/>
                </a:solidFill>
              </a:rPr>
              <a:pPr>
                <a:spcBef>
                  <a:spcPct val="0"/>
                </a:spcBef>
                <a:buClrTx/>
                <a:buFontTx/>
                <a:buNone/>
              </a:pPr>
              <a:t>86</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F51E5E53-35D2-4AE1-ADC0-609CB4D8B61C}" type="datetime1">
              <a:rPr lang="en-US" smtClean="0">
                <a:solidFill>
                  <a:srgbClr val="000000"/>
                </a:solidFill>
              </a:rPr>
              <a:t>12/10/2017</a:t>
            </a:fld>
            <a:endParaRPr lang="en-US">
              <a:solidFill>
                <a:srgbClr val="000000"/>
              </a:solidFill>
            </a:endParaRPr>
          </a:p>
        </p:txBody>
      </p:sp>
      <p:sp>
        <p:nvSpPr>
          <p:cNvPr id="4" name="Footer Placeholder 3"/>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30179551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32000" y="457200"/>
            <a:ext cx="7992533" cy="1143000"/>
          </a:xfrm>
        </p:spPr>
        <p:txBody>
          <a:bodyPr/>
          <a:lstStyle/>
          <a:p>
            <a:pPr algn="ctr" rtl="1" eaLnBrk="1" hangingPunct="1"/>
            <a:r>
              <a:rPr lang="fa-IR" altLang="en-US" b="1" dirty="0" smtClean="0">
                <a:solidFill>
                  <a:schemeClr val="bg2"/>
                </a:solidFill>
                <a:cs typeface="B Titr" panose="00000700000000000000" pitchFamily="2" charset="-78"/>
              </a:rPr>
              <a:t>ارزيابي سود و زيان</a:t>
            </a:r>
            <a:endParaRPr lang="en-US" altLang="en-US" dirty="0" smtClean="0">
              <a:solidFill>
                <a:schemeClr val="bg2"/>
              </a:solidFill>
              <a:cs typeface="B Titr" panose="00000700000000000000" pitchFamily="2" charset="-78"/>
            </a:endParaRPr>
          </a:p>
        </p:txBody>
      </p:sp>
      <p:sp>
        <p:nvSpPr>
          <p:cNvPr id="10243" name="Content Placeholder 2"/>
          <p:cNvSpPr>
            <a:spLocks noGrp="1"/>
          </p:cNvSpPr>
          <p:nvPr>
            <p:ph idx="1"/>
          </p:nvPr>
        </p:nvSpPr>
        <p:spPr/>
        <p:txBody>
          <a:bodyPr/>
          <a:lstStyle/>
          <a:p>
            <a:pPr algn="just" rtl="1" eaLnBrk="1" hangingPunct="1"/>
            <a:r>
              <a:rPr lang="fa-IR" altLang="en-US" smtClean="0">
                <a:cs typeface="B Nazanin" panose="00000400000000000000" pitchFamily="2" charset="-78"/>
              </a:rPr>
              <a:t>نوع مداخله (پرتودرماني): فرد متخصص، مجوز کميته ايمني پرتو، مجوز کميته اخلاق، عدم آلترناتيو، رضايت آگاهانه، سن &gt; 50 سال، دوز کمتر از رديف </a:t>
            </a:r>
            <a:r>
              <a:rPr lang="en-US" altLang="en-US" smtClean="0">
                <a:cs typeface="B Nazanin" panose="00000400000000000000" pitchFamily="2" charset="-78"/>
              </a:rPr>
              <a:t>III</a:t>
            </a:r>
            <a:r>
              <a:rPr lang="fa-IR" altLang="en-US" smtClean="0">
                <a:cs typeface="B Nazanin" panose="00000400000000000000" pitchFamily="2" charset="-78"/>
              </a:rPr>
              <a:t>، در افراد زير 16 سال دوز معادل با رديف </a:t>
            </a:r>
            <a:r>
              <a:rPr lang="en-US" altLang="en-US" smtClean="0">
                <a:cs typeface="B Nazanin" panose="00000400000000000000" pitchFamily="2" charset="-78"/>
              </a:rPr>
              <a:t>I</a:t>
            </a:r>
            <a:r>
              <a:rPr lang="fa-IR" altLang="en-US" smtClean="0">
                <a:cs typeface="B Nazanin" panose="00000400000000000000" pitchFamily="2" charset="-78"/>
              </a:rPr>
              <a:t> ، زنان باردار، تعداد سوژه ها، دوز ساليانه (</a:t>
            </a:r>
            <a:r>
              <a:rPr lang="en-US" altLang="en-US" smtClean="0">
                <a:cs typeface="B Nazanin" panose="00000400000000000000" pitchFamily="2" charset="-78"/>
              </a:rPr>
              <a:t>50 mSv</a:t>
            </a:r>
            <a:r>
              <a:rPr lang="fa-IR" altLang="en-US" smtClean="0">
                <a:cs typeface="B Nazanin" panose="00000400000000000000" pitchFamily="2" charset="-78"/>
              </a:rPr>
              <a:t>)</a:t>
            </a:r>
          </a:p>
          <a:p>
            <a:pPr algn="just" rtl="1" eaLnBrk="1" hangingPunct="1"/>
            <a:endParaRPr lang="fa-IR" altLang="en-US" smtClean="0">
              <a:cs typeface="B Nazanin" panose="00000400000000000000" pitchFamily="2" charset="-78"/>
            </a:endParaRPr>
          </a:p>
          <a:p>
            <a:pPr algn="just" rtl="1" eaLnBrk="1" hangingPunct="1"/>
            <a:r>
              <a:rPr lang="fa-IR" altLang="en-US" smtClean="0">
                <a:cs typeface="B Nazanin" panose="00000400000000000000" pitchFamily="2" charset="-78"/>
              </a:rPr>
              <a:t>هر اقدام بي خطري اگر توسط افراد متخصص و با تجربه انجام نشود مي تواند خطر ساز باشد. </a:t>
            </a:r>
          </a:p>
          <a:p>
            <a:pPr algn="just" rtl="1" eaLnBrk="1" hangingPunct="1"/>
            <a:r>
              <a:rPr lang="fa-IR" altLang="en-US" smtClean="0">
                <a:cs typeface="B Nazanin" panose="00000400000000000000" pitchFamily="2" charset="-78"/>
              </a:rPr>
              <a:t>تا حد امکان باید از پروسه هایی استفاده شود که جزئی از روند روتین درمانی تشخیصی هستند. </a:t>
            </a:r>
            <a:endParaRPr lang="en-US" altLang="en-US" smtClean="0">
              <a:cs typeface="B Nazanin" panose="00000400000000000000" pitchFamily="2" charset="-78"/>
            </a:endParaRPr>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68B731D9-BC34-4E32-9591-B0747C876381}" type="slidenum">
              <a:rPr lang="en-US" altLang="en-US" sz="1800">
                <a:solidFill>
                  <a:srgbClr val="FFFFFF"/>
                </a:solidFill>
              </a:rPr>
              <a:pPr>
                <a:spcBef>
                  <a:spcPct val="0"/>
                </a:spcBef>
                <a:buClrTx/>
                <a:buFontTx/>
                <a:buNone/>
              </a:pPr>
              <a:t>87</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81847595-D427-4894-A143-041A7576DD34}"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40566534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032000" y="457200"/>
            <a:ext cx="7969956" cy="1143000"/>
          </a:xfrm>
        </p:spPr>
        <p:txBody>
          <a:bodyPr/>
          <a:lstStyle/>
          <a:p>
            <a:pPr algn="ctr" rtl="1" eaLnBrk="1" hangingPunct="1"/>
            <a:r>
              <a:rPr lang="fa-IR" altLang="en-US" b="1" dirty="0" smtClean="0">
                <a:solidFill>
                  <a:schemeClr val="bg2"/>
                </a:solidFill>
                <a:cs typeface="B Titr" panose="00000700000000000000" pitchFamily="2" charset="-78"/>
              </a:rPr>
              <a:t>ارزيابي سود و زيان</a:t>
            </a:r>
            <a:endParaRPr lang="en-US" altLang="en-US" b="1" dirty="0" smtClean="0">
              <a:solidFill>
                <a:schemeClr val="bg2"/>
              </a:solidFill>
              <a:cs typeface="B Titr" panose="00000700000000000000" pitchFamily="2" charset="-78"/>
            </a:endParaRPr>
          </a:p>
        </p:txBody>
      </p:sp>
      <p:sp>
        <p:nvSpPr>
          <p:cNvPr id="11267" name="Content Placeholder 2"/>
          <p:cNvSpPr>
            <a:spLocks noGrp="1"/>
          </p:cNvSpPr>
          <p:nvPr>
            <p:ph idx="1"/>
          </p:nvPr>
        </p:nvSpPr>
        <p:spPr>
          <a:xfrm>
            <a:off x="609600" y="1600200"/>
            <a:ext cx="10972800" cy="3886200"/>
          </a:xfrm>
        </p:spPr>
        <p:txBody>
          <a:bodyPr/>
          <a:lstStyle/>
          <a:p>
            <a:pPr algn="r" rtl="1" eaLnBrk="1" hangingPunct="1">
              <a:buFont typeface="Wingdings" panose="05000000000000000000" pitchFamily="2" charset="2"/>
              <a:buChar char="ü"/>
            </a:pPr>
            <a:r>
              <a:rPr lang="fa-IR" altLang="en-US" dirty="0" smtClean="0">
                <a:cs typeface="B Nazanin" panose="00000400000000000000" pitchFamily="2" charset="-78"/>
              </a:rPr>
              <a:t>اصل اخلاقي: سودرساني، حقوق سوژه اما زیان و خطر...</a:t>
            </a:r>
          </a:p>
          <a:p>
            <a:pPr algn="r" rtl="1" eaLnBrk="1" hangingPunct="1"/>
            <a:r>
              <a:rPr lang="fa-IR" altLang="en-US" dirty="0" smtClean="0">
                <a:cs typeface="B Nazanin" panose="00000400000000000000" pitchFamily="2" charset="-78"/>
              </a:rPr>
              <a:t>ميزان خطر قابل قبول:</a:t>
            </a:r>
          </a:p>
          <a:p>
            <a:pPr algn="r" rtl="1" eaLnBrk="1" hangingPunct="1">
              <a:buFont typeface="Wingdings" panose="05000000000000000000" pitchFamily="2" charset="2"/>
              <a:buChar char="Ø"/>
            </a:pPr>
            <a:r>
              <a:rPr lang="fa-IR" altLang="en-US" dirty="0" smtClean="0">
                <a:cs typeface="B Nazanin" panose="00000400000000000000" pitchFamily="2" charset="-78"/>
              </a:rPr>
              <a:t>در تحقیقات درمانی: </a:t>
            </a:r>
          </a:p>
          <a:p>
            <a:pPr algn="just" rtl="1" eaLnBrk="1" hangingPunct="1">
              <a:buFont typeface="Wingdings" panose="05000000000000000000" pitchFamily="2" charset="2"/>
              <a:buChar char="Ø"/>
            </a:pPr>
            <a:r>
              <a:rPr lang="ar-SA" altLang="en-US" dirty="0" smtClean="0">
                <a:cs typeface="B Nazanin" panose="00000400000000000000" pitchFamily="2" charset="-78"/>
              </a:rPr>
              <a:t>در تحقيقات غيردرماني </a:t>
            </a:r>
            <a:endParaRPr lang="fa-IR" altLang="en-US" dirty="0" smtClean="0">
              <a:cs typeface="B Nazanin" panose="00000400000000000000" pitchFamily="2" charset="-78"/>
            </a:endParaRPr>
          </a:p>
          <a:p>
            <a:pPr lvl="1" algn="just" rtl="1">
              <a:buFont typeface="Wingdings" panose="05000000000000000000" pitchFamily="2" charset="2"/>
              <a:buChar char="q"/>
            </a:pPr>
            <a:r>
              <a:rPr lang="ar-SA" altLang="en-US" dirty="0" smtClean="0">
                <a:cs typeface="B Nazanin" panose="00000400000000000000" pitchFamily="2" charset="-78"/>
              </a:rPr>
              <a:t>ميزان ضرر قابل پذيرش نبايستي از ميزان ضرري که آزمودني در زندگي روزمره با آن مواجه است بيشتر باشد. توضيح آنکه درمحاسبه ضرر و زيان در زندگي روزمره، ضرورت دارد آن دسته از ضرر و زيان‌هايي که آزمودني به اقتضاي موقعيت و شرايط شغلي، سني، زماني و مکاني با آن‌ها مواجه مي‌باشد مستثني گردد</a:t>
            </a:r>
            <a:r>
              <a:rPr lang="en-US" altLang="en-US" dirty="0" smtClean="0">
                <a:cs typeface="B Nazanin" panose="00000400000000000000" pitchFamily="2" charset="-78"/>
              </a:rPr>
              <a:t>.</a:t>
            </a:r>
            <a:endParaRPr lang="fa-IR" altLang="en-US" dirty="0" smtClean="0">
              <a:cs typeface="B Nazanin" panose="00000400000000000000" pitchFamily="2" charset="-78"/>
            </a:endParaRPr>
          </a:p>
          <a:p>
            <a:pPr algn="r" rtl="1" eaLnBrk="1" hangingPunct="1"/>
            <a:endParaRPr lang="en-US" altLang="en-US" dirty="0" smtClean="0">
              <a:cs typeface="B Nazanin" panose="00000400000000000000" pitchFamily="2" charset="-78"/>
            </a:endParaRPr>
          </a:p>
          <a:p>
            <a:pPr algn="r" rtl="1" eaLnBrk="1" hangingPunct="1"/>
            <a:endParaRPr lang="fa-IR" altLang="en-US" dirty="0" smtClean="0">
              <a:cs typeface="Nazanin" pitchFamily="2" charset="-78"/>
            </a:endParaRPr>
          </a:p>
          <a:p>
            <a:pPr algn="r" rtl="1" eaLnBrk="1" hangingPunct="1"/>
            <a:endParaRPr lang="en-US" altLang="en-US" dirty="0" smtClean="0">
              <a:cs typeface="Nazanin" pitchFamily="2" charset="-78"/>
            </a:endParaRPr>
          </a:p>
        </p:txBody>
      </p:sp>
      <p:sp>
        <p:nvSpPr>
          <p:cNvPr id="2560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CD1779F6-C997-44F5-B2F2-8B56E8AF32D4}" type="slidenum">
              <a:rPr lang="en-US" altLang="en-US" sz="1800">
                <a:solidFill>
                  <a:srgbClr val="FFFFFF"/>
                </a:solidFill>
              </a:rPr>
              <a:pPr>
                <a:spcBef>
                  <a:spcPct val="0"/>
                </a:spcBef>
                <a:buClrTx/>
                <a:buFontTx/>
                <a:buNone/>
              </a:pPr>
              <a:t>88</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194A6F91-7F65-4E72-9F38-0359EDB41FE1}"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29273345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32000" y="457200"/>
            <a:ext cx="7947378" cy="1143000"/>
          </a:xfrm>
        </p:spPr>
        <p:txBody>
          <a:bodyPr/>
          <a:lstStyle/>
          <a:p>
            <a:pPr algn="ctr" rtl="1"/>
            <a:r>
              <a:rPr lang="fa-IR" altLang="en-US" b="1" dirty="0" smtClean="0">
                <a:solidFill>
                  <a:schemeClr val="bg2"/>
                </a:solidFill>
                <a:cs typeface="B Titr" panose="00000700000000000000" pitchFamily="2" charset="-78"/>
              </a:rPr>
              <a:t>ارزيابي سود و زيان</a:t>
            </a:r>
            <a:endParaRPr lang="en-US" altLang="en-US" dirty="0" smtClean="0">
              <a:solidFill>
                <a:schemeClr val="bg2"/>
              </a:solidFill>
              <a:cs typeface="B Titr" panose="00000700000000000000" pitchFamily="2" charset="-78"/>
            </a:endParaRPr>
          </a:p>
        </p:txBody>
      </p:sp>
      <p:sp>
        <p:nvSpPr>
          <p:cNvPr id="18435" name="Content Placeholder 2"/>
          <p:cNvSpPr>
            <a:spLocks noGrp="1"/>
          </p:cNvSpPr>
          <p:nvPr>
            <p:ph idx="1"/>
          </p:nvPr>
        </p:nvSpPr>
        <p:spPr/>
        <p:txBody>
          <a:bodyPr/>
          <a:lstStyle/>
          <a:p>
            <a:pPr algn="just" rtl="1" eaLnBrk="1" hangingPunct="1"/>
            <a:r>
              <a:rPr lang="fa-IR" altLang="en-US" smtClean="0">
                <a:cs typeface="B Nazanin" panose="00000400000000000000" pitchFamily="2" charset="-78"/>
              </a:rPr>
              <a:t>سود: فردي، اجتماعي، درمان در مقابل پژوهش، پرداخت مالي</a:t>
            </a:r>
          </a:p>
          <a:p>
            <a:pPr algn="just" rtl="1" eaLnBrk="1" hangingPunct="1"/>
            <a:r>
              <a:rPr lang="fa-IR" altLang="en-US" smtClean="0">
                <a:cs typeface="B Nazanin" panose="00000400000000000000" pitchFamily="2" charset="-78"/>
              </a:rPr>
              <a:t>ارزيابي منافع: بالقوه، </a:t>
            </a:r>
            <a:r>
              <a:rPr lang="ar-SA" altLang="en-US" smtClean="0">
                <a:cs typeface="B Nazanin" panose="00000400000000000000" pitchFamily="2" charset="-78"/>
              </a:rPr>
              <a:t>افزايش دانش و مهارت پژوهشگر، کسب اعتبار، جذب اعتبارات مالي، کسب شهرت</a:t>
            </a:r>
            <a:endParaRPr lang="fa-IR" altLang="en-US" smtClean="0">
              <a:cs typeface="B Nazanin" panose="00000400000000000000" pitchFamily="2" charset="-78"/>
            </a:endParaRPr>
          </a:p>
          <a:p>
            <a:pPr algn="just" rtl="1" eaLnBrk="1" hangingPunct="1"/>
            <a:r>
              <a:rPr lang="fa-IR" altLang="en-US" smtClean="0">
                <a:cs typeface="B Nazanin" panose="00000400000000000000" pitchFamily="2" charset="-78"/>
              </a:rPr>
              <a:t>سود: بهترین منافع بيمار، مصلحت بیمار، تمام منافع بیمار، منافع علمي و اجتماعی پژوهشي</a:t>
            </a:r>
          </a:p>
          <a:p>
            <a:pPr algn="just" rtl="1" eaLnBrk="1" hangingPunct="1"/>
            <a:endParaRPr lang="fa-IR" altLang="en-US" smtClean="0">
              <a:cs typeface="B Nazanin" panose="00000400000000000000" pitchFamily="2" charset="-78"/>
            </a:endParaRPr>
          </a:p>
          <a:p>
            <a:pPr algn="just" rtl="1" eaLnBrk="1" hangingPunct="1"/>
            <a:endParaRPr lang="fa-IR" altLang="en-US" smtClean="0">
              <a:cs typeface="B Nazanin" panose="00000400000000000000" pitchFamily="2" charset="-78"/>
            </a:endParaRPr>
          </a:p>
          <a:p>
            <a:pPr algn="just" rtl="1" eaLnBrk="1" hangingPunct="1"/>
            <a:endParaRPr lang="fa-IR" altLang="en-US" smtClean="0">
              <a:cs typeface="Nazanin" pitchFamily="2" charset="-78"/>
            </a:endParaRPr>
          </a:p>
          <a:p>
            <a:pPr algn="just"/>
            <a:endParaRPr lang="en-US" altLang="en-US" smtClean="0"/>
          </a:p>
        </p:txBody>
      </p:sp>
      <p:sp>
        <p:nvSpPr>
          <p:cNvPr id="2048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4740022-0695-40D6-BF1E-8C56E5EA6607}" type="slidenum">
              <a:rPr lang="en-US" altLang="en-US" sz="1800">
                <a:solidFill>
                  <a:srgbClr val="FFFFFF"/>
                </a:solidFill>
              </a:rPr>
              <a:pPr>
                <a:spcBef>
                  <a:spcPct val="0"/>
                </a:spcBef>
                <a:buClrTx/>
                <a:buFontTx/>
                <a:buNone/>
              </a:pPr>
              <a:t>89</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ED0F4388-FA4C-4C3A-91D0-AE8BBDC66A69}"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11729086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1941689" y="379414"/>
            <a:ext cx="7879644" cy="1143000"/>
          </a:xfrm>
        </p:spPr>
        <p:txBody>
          <a:bodyPr/>
          <a:lstStyle/>
          <a:p>
            <a:pPr algn="ctr">
              <a:defRPr/>
            </a:pPr>
            <a:r>
              <a:rPr lang="fa-IR" dirty="0">
                <a:ln w="0"/>
                <a:solidFill>
                  <a:schemeClr val="bg2"/>
                </a:solidFill>
                <a:cs typeface="B Titr" panose="00000700000000000000" pitchFamily="2" charset="-78"/>
              </a:rPr>
              <a:t>تاریخچه اخلاق پزشکی نوین‌</a:t>
            </a:r>
          </a:p>
        </p:txBody>
      </p:sp>
      <p:pic>
        <p:nvPicPr>
          <p:cNvPr id="1536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752601"/>
            <a:ext cx="9144000" cy="4035425"/>
          </a:xfrm>
          <a:noFill/>
        </p:spPr>
      </p:pic>
      <p:sp>
        <p:nvSpPr>
          <p:cNvPr id="15364" name="Text Box 4"/>
          <p:cNvSpPr txBox="1">
            <a:spLocks noChangeArrowheads="1"/>
          </p:cNvSpPr>
          <p:nvPr/>
        </p:nvSpPr>
        <p:spPr bwMode="auto">
          <a:xfrm>
            <a:off x="2667000" y="5943601"/>
            <a:ext cx="769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50000"/>
              </a:spcBef>
              <a:buFontTx/>
              <a:buNone/>
            </a:pPr>
            <a:r>
              <a:rPr lang="en-US" altLang="en-US" sz="2000" b="0">
                <a:latin typeface="Arial Narrow" panose="020B0606020202030204" pitchFamily="34" charset="0"/>
              </a:rPr>
              <a:t>From NIH – Human Participant Protections Education for Research Teams</a:t>
            </a:r>
          </a:p>
        </p:txBody>
      </p:sp>
      <p:sp>
        <p:nvSpPr>
          <p:cNvPr id="2" name="Date Placeholder 1"/>
          <p:cNvSpPr>
            <a:spLocks noGrp="1"/>
          </p:cNvSpPr>
          <p:nvPr>
            <p:ph type="dt" sz="half" idx="10"/>
          </p:nvPr>
        </p:nvSpPr>
        <p:spPr/>
        <p:txBody>
          <a:bodyPr/>
          <a:lstStyle/>
          <a:p>
            <a:fld id="{8D6FB5E1-3516-46EC-97E3-50F7FB11B2F6}"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42213547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15146" y="339727"/>
            <a:ext cx="7902222" cy="1143000"/>
          </a:xfrm>
        </p:spPr>
        <p:txBody>
          <a:bodyPr/>
          <a:lstStyle/>
          <a:p>
            <a:pPr algn="ctr" rtl="1"/>
            <a:r>
              <a:rPr lang="fa-IR" altLang="en-US" b="1" dirty="0" smtClean="0">
                <a:solidFill>
                  <a:schemeClr val="bg2"/>
                </a:solidFill>
                <a:cs typeface="B Titr" panose="00000700000000000000" pitchFamily="2" charset="-78"/>
              </a:rPr>
              <a:t>ارزيابي سود و زيان</a:t>
            </a:r>
            <a:endParaRPr lang="en-US" altLang="en-US" dirty="0" smtClean="0">
              <a:solidFill>
                <a:schemeClr val="bg2"/>
              </a:solidFill>
              <a:cs typeface="B Titr" panose="00000700000000000000" pitchFamily="2" charset="-78"/>
            </a:endParaRPr>
          </a:p>
        </p:txBody>
      </p:sp>
      <p:sp>
        <p:nvSpPr>
          <p:cNvPr id="3" name="Content Placeholder 2"/>
          <p:cNvSpPr>
            <a:spLocks noGrp="1"/>
          </p:cNvSpPr>
          <p:nvPr>
            <p:ph idx="1"/>
          </p:nvPr>
        </p:nvSpPr>
        <p:spPr>
          <a:xfrm>
            <a:off x="925689" y="1600201"/>
            <a:ext cx="10656711" cy="4530725"/>
          </a:xfrm>
        </p:spPr>
        <p:txBody>
          <a:bodyPr/>
          <a:lstStyle/>
          <a:p>
            <a:pPr marL="0" algn="just" rtl="1">
              <a:lnSpc>
                <a:spcPct val="150000"/>
              </a:lnSpc>
              <a:spcBef>
                <a:spcPts val="0"/>
              </a:spcBef>
              <a:spcAft>
                <a:spcPts val="1000"/>
              </a:spcAft>
              <a:defRPr/>
            </a:pPr>
            <a:r>
              <a:rPr lang="fa-IR" sz="2400" dirty="0">
                <a:latin typeface="Calibri"/>
                <a:ea typeface="Calibri"/>
                <a:cs typeface="B Nazanin" panose="00000400000000000000" pitchFamily="2" charset="-78"/>
              </a:rPr>
              <a:t>در پژوهش 3 نوع سود قابل پیش بینی است:</a:t>
            </a:r>
            <a:endParaRPr lang="en-US" sz="2400" dirty="0">
              <a:latin typeface="Calibri"/>
              <a:ea typeface="Calibri"/>
              <a:cs typeface="B Nazanin" panose="00000400000000000000" pitchFamily="2" charset="-78"/>
            </a:endParaRPr>
          </a:p>
          <a:p>
            <a:pPr marL="171450" indent="-514350" algn="just" rtl="1">
              <a:lnSpc>
                <a:spcPct val="150000"/>
              </a:lnSpc>
              <a:spcBef>
                <a:spcPts val="0"/>
              </a:spcBef>
              <a:spcAft>
                <a:spcPts val="1000"/>
              </a:spcAft>
              <a:buFont typeface="+mj-lt"/>
              <a:buAutoNum type="arabicPeriod"/>
              <a:defRPr/>
            </a:pPr>
            <a:r>
              <a:rPr lang="fa-IR" sz="2400" b="1" dirty="0">
                <a:latin typeface="Calibri"/>
                <a:ea typeface="Calibri"/>
                <a:cs typeface="B Nazanin" panose="00000400000000000000" pitchFamily="2" charset="-78"/>
              </a:rPr>
              <a:t>سود مستقیم به آزمودنی که از پژوهش انتظار می رود.</a:t>
            </a:r>
            <a:endParaRPr lang="en-US" sz="2400" b="1" dirty="0">
              <a:latin typeface="Calibri"/>
              <a:ea typeface="Calibri"/>
              <a:cs typeface="B Nazanin" panose="00000400000000000000" pitchFamily="2" charset="-78"/>
            </a:endParaRPr>
          </a:p>
          <a:p>
            <a:pPr marL="171450" indent="-514350" algn="just" rtl="1">
              <a:lnSpc>
                <a:spcPct val="150000"/>
              </a:lnSpc>
              <a:spcBef>
                <a:spcPts val="0"/>
              </a:spcBef>
              <a:spcAft>
                <a:spcPts val="1000"/>
              </a:spcAft>
              <a:buFont typeface="+mj-lt"/>
              <a:buAutoNum type="arabicPeriod"/>
              <a:defRPr/>
            </a:pPr>
            <a:r>
              <a:rPr lang="fa-IR" sz="2400" b="1" dirty="0">
                <a:latin typeface="Calibri"/>
                <a:ea typeface="Calibri"/>
                <a:cs typeface="B Nazanin" panose="00000400000000000000" pitchFamily="2" charset="-78"/>
              </a:rPr>
              <a:t>سود جانبی که ناشی از شرکت در پژوهش است (گروه کنترل): معاینه رایگان و آزمایشات</a:t>
            </a:r>
            <a:endParaRPr lang="en-US" sz="2400" b="1" dirty="0">
              <a:latin typeface="Calibri"/>
              <a:ea typeface="Calibri"/>
              <a:cs typeface="B Nazanin" panose="00000400000000000000" pitchFamily="2" charset="-78"/>
            </a:endParaRPr>
          </a:p>
          <a:p>
            <a:pPr marL="171450" indent="-514350" algn="just" rtl="1">
              <a:lnSpc>
                <a:spcPct val="150000"/>
              </a:lnSpc>
              <a:spcBef>
                <a:spcPts val="0"/>
              </a:spcBef>
              <a:spcAft>
                <a:spcPts val="1000"/>
              </a:spcAft>
              <a:buFont typeface="+mj-lt"/>
              <a:buAutoNum type="arabicPeriod"/>
              <a:defRPr/>
            </a:pPr>
            <a:r>
              <a:rPr lang="fa-IR" sz="2400" b="1" dirty="0">
                <a:latin typeface="Calibri"/>
                <a:ea typeface="Calibri"/>
                <a:cs typeface="B Nazanin" panose="00000400000000000000" pitchFamily="2" charset="-78"/>
              </a:rPr>
              <a:t>سود آرمانی که سودی است که ناشی از تولید علم، نفع اجتماع و کمک به بیماران در آینده به دست می آید. </a:t>
            </a:r>
            <a:endParaRPr lang="en-US" sz="2400" b="1" dirty="0">
              <a:latin typeface="Calibri"/>
              <a:ea typeface="Calibri"/>
              <a:cs typeface="B Nazanin" panose="00000400000000000000" pitchFamily="2" charset="-78"/>
            </a:endParaRPr>
          </a:p>
          <a:p>
            <a:pPr algn="r" rtl="1">
              <a:defRPr/>
            </a:pPr>
            <a:endParaRPr lang="en-US" sz="2400" dirty="0">
              <a:cs typeface="B Nazanin" panose="00000400000000000000" pitchFamily="2" charset="-78"/>
            </a:endParaRPr>
          </a:p>
        </p:txBody>
      </p:sp>
      <p:sp>
        <p:nvSpPr>
          <p:cNvPr id="2150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53E4B871-A10A-43E8-AA44-2EC51D95EC9E}" type="slidenum">
              <a:rPr lang="en-US" altLang="en-US" sz="1800">
                <a:solidFill>
                  <a:srgbClr val="FFFFFF"/>
                </a:solidFill>
              </a:rPr>
              <a:pPr>
                <a:spcBef>
                  <a:spcPct val="0"/>
                </a:spcBef>
                <a:buClrTx/>
                <a:buFontTx/>
                <a:buNone/>
              </a:pPr>
              <a:t>90</a:t>
            </a:fld>
            <a:endParaRPr lang="en-US" altLang="en-US" sz="1800">
              <a:solidFill>
                <a:srgbClr val="FFFFFF"/>
              </a:solidFill>
            </a:endParaRPr>
          </a:p>
        </p:txBody>
      </p:sp>
      <p:sp>
        <p:nvSpPr>
          <p:cNvPr id="2" name="Date Placeholder 1"/>
          <p:cNvSpPr>
            <a:spLocks noGrp="1"/>
          </p:cNvSpPr>
          <p:nvPr>
            <p:ph type="dt" sz="half" idx="10"/>
          </p:nvPr>
        </p:nvSpPr>
        <p:spPr/>
        <p:txBody>
          <a:bodyPr/>
          <a:lstStyle/>
          <a:p>
            <a:fld id="{D5413629-6658-4DAD-80D0-B753C2682FF6}" type="datetime1">
              <a:rPr lang="en-US" smtClean="0">
                <a:solidFill>
                  <a:srgbClr val="000000"/>
                </a:solidFill>
              </a:rPr>
              <a:t>12/10/2017</a:t>
            </a:fld>
            <a:endParaRPr lang="en-US">
              <a:solidFill>
                <a:srgbClr val="000000"/>
              </a:solidFill>
            </a:endParaRPr>
          </a:p>
        </p:txBody>
      </p:sp>
      <p:sp>
        <p:nvSpPr>
          <p:cNvPr id="4" name="Footer Placeholder 3"/>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9932238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4" y="320202"/>
            <a:ext cx="8229600" cy="1066800"/>
          </a:xfrm>
        </p:spPr>
        <p:txBody>
          <a:bodyPr/>
          <a:lstStyle/>
          <a:p>
            <a:pPr marL="484632" algn="ctr" rtl="1" fontAlgn="auto">
              <a:spcAft>
                <a:spcPts val="0"/>
              </a:spcAft>
              <a:defRPr/>
            </a:pPr>
            <a:r>
              <a:rPr lang="fa-IR" altLang="en-US" b="1" dirty="0">
                <a:solidFill>
                  <a:schemeClr val="bg2"/>
                </a:solidFill>
                <a:cs typeface="B Titr" panose="00000700000000000000" pitchFamily="2" charset="-78"/>
              </a:rPr>
              <a:t>ارزيابي سود و زيان</a:t>
            </a:r>
            <a:endParaRPr lang="en-US" b="1" dirty="0">
              <a:solidFill>
                <a:schemeClr val="bg2"/>
              </a:solidFill>
              <a:cs typeface="B Titr" panose="00000700000000000000" pitchFamily="2" charset="-78"/>
            </a:endParaRPr>
          </a:p>
        </p:txBody>
      </p:sp>
      <p:sp>
        <p:nvSpPr>
          <p:cNvPr id="3" name="Content Placeholder 2"/>
          <p:cNvSpPr>
            <a:spLocks noGrp="1"/>
          </p:cNvSpPr>
          <p:nvPr>
            <p:ph idx="1"/>
          </p:nvPr>
        </p:nvSpPr>
        <p:spPr>
          <a:xfrm>
            <a:off x="1140179" y="1882775"/>
            <a:ext cx="10351910" cy="4572000"/>
          </a:xfrm>
        </p:spPr>
        <p:txBody>
          <a:bodyPr>
            <a:normAutofit/>
          </a:bodyPr>
          <a:lstStyle/>
          <a:p>
            <a:pPr marL="521208" indent="-457200" algn="just" rtl="1" fontAlgn="auto">
              <a:spcAft>
                <a:spcPts val="0"/>
              </a:spcAft>
              <a:defRPr/>
            </a:pPr>
            <a:r>
              <a:rPr lang="fa-IR" dirty="0" smtClean="0">
                <a:cs typeface="B Nazanin" pitchFamily="2" charset="-78"/>
              </a:rPr>
              <a:t>سئوال: آیا استفاده از پلاسبو در بیماران اخلاقی است؟</a:t>
            </a:r>
            <a:endParaRPr lang="en-US" dirty="0" smtClean="0">
              <a:cs typeface="B Nazanin" pitchFamily="2" charset="-78"/>
            </a:endParaRPr>
          </a:p>
          <a:p>
            <a:pPr marL="521208" indent="-457200" algn="just" rtl="1" fontAlgn="auto">
              <a:spcAft>
                <a:spcPts val="0"/>
              </a:spcAft>
              <a:defRPr/>
            </a:pPr>
            <a:r>
              <a:rPr lang="en-US" dirty="0" smtClean="0">
                <a:cs typeface="B Nazanin" pitchFamily="2" charset="-78"/>
              </a:rPr>
              <a:t> </a:t>
            </a:r>
            <a:r>
              <a:rPr lang="ar-SA" b="1" i="1" dirty="0" smtClean="0">
                <a:cs typeface="B Nazanin" pitchFamily="2" charset="-78"/>
              </a:rPr>
              <a:t>استفاده از پلاسبو و عدم درمان</a:t>
            </a:r>
            <a:r>
              <a:rPr lang="fa-IR" b="1" i="1" dirty="0" smtClean="0">
                <a:cs typeface="B Nazanin" pitchFamily="2" charset="-78"/>
              </a:rPr>
              <a:t>:</a:t>
            </a:r>
            <a:r>
              <a:rPr lang="ar-SA" dirty="0" smtClean="0">
                <a:cs typeface="B Nazanin" pitchFamily="2" charset="-78"/>
              </a:rPr>
              <a:t> </a:t>
            </a:r>
            <a:endParaRPr lang="fa-IR" dirty="0" smtClean="0">
              <a:cs typeface="B Nazanin" pitchFamily="2" charset="-78"/>
            </a:endParaRPr>
          </a:p>
          <a:p>
            <a:pPr marL="921258" lvl="1" indent="-457200" algn="just" rtl="1" fontAlgn="auto">
              <a:spcAft>
                <a:spcPts val="0"/>
              </a:spcAft>
              <a:defRPr/>
            </a:pPr>
            <a:r>
              <a:rPr lang="fa-IR" dirty="0" smtClean="0">
                <a:cs typeface="B Nazanin" pitchFamily="2" charset="-78"/>
              </a:rPr>
              <a:t>عدم وجود</a:t>
            </a:r>
            <a:r>
              <a:rPr lang="ar-SA" dirty="0" smtClean="0">
                <a:cs typeface="B Nazanin" pitchFamily="2" charset="-78"/>
              </a:rPr>
              <a:t> </a:t>
            </a:r>
            <a:r>
              <a:rPr lang="ar-SA" b="1" dirty="0" smtClean="0">
                <a:cs typeface="B Nazanin" pitchFamily="2" charset="-78"/>
              </a:rPr>
              <a:t>درمان رايج </a:t>
            </a:r>
            <a:r>
              <a:rPr lang="fa-IR" b="1" dirty="0" smtClean="0">
                <a:cs typeface="B Nazanin" pitchFamily="2" charset="-78"/>
              </a:rPr>
              <a:t>استاندارد</a:t>
            </a:r>
            <a:endParaRPr lang="en-US" b="1" dirty="0" smtClean="0">
              <a:cs typeface="B Nazanin" pitchFamily="2" charset="-78"/>
            </a:endParaRPr>
          </a:p>
          <a:p>
            <a:pPr marL="921258" lvl="1" indent="-457200" algn="just" rtl="1" fontAlgn="auto">
              <a:spcAft>
                <a:spcPts val="0"/>
              </a:spcAft>
              <a:defRPr/>
            </a:pPr>
            <a:r>
              <a:rPr lang="fa-IR" b="1" dirty="0" smtClean="0">
                <a:cs typeface="B Nazanin" pitchFamily="2" charset="-78"/>
              </a:rPr>
              <a:t>عدم تاثیر درمان استاندارد بیش از دارونما</a:t>
            </a:r>
          </a:p>
          <a:p>
            <a:pPr marL="921258" lvl="1" indent="-457200" algn="just" rtl="1" fontAlgn="auto">
              <a:spcAft>
                <a:spcPts val="0"/>
              </a:spcAft>
              <a:defRPr/>
            </a:pPr>
            <a:r>
              <a:rPr lang="fa-IR" b="1" dirty="0" smtClean="0">
                <a:cs typeface="B Nazanin" pitchFamily="2" charset="-78"/>
              </a:rPr>
              <a:t>مقاومت نسبت به درمان استاندارد</a:t>
            </a:r>
          </a:p>
          <a:p>
            <a:pPr marL="921258" lvl="1" indent="-457200" algn="just" rtl="1" fontAlgn="auto">
              <a:spcAft>
                <a:spcPts val="0"/>
              </a:spcAft>
              <a:defRPr/>
            </a:pPr>
            <a:r>
              <a:rPr lang="fa-IR" b="1" dirty="0">
                <a:cs typeface="B Nazanin" pitchFamily="2" charset="-78"/>
              </a:rPr>
              <a:t>عدم تحمل درمان استاندارد</a:t>
            </a:r>
          </a:p>
          <a:p>
            <a:pPr marL="921258" lvl="1" indent="-457200" algn="just" rtl="1" fontAlgn="auto">
              <a:spcAft>
                <a:spcPts val="0"/>
              </a:spcAft>
              <a:defRPr/>
            </a:pPr>
            <a:r>
              <a:rPr lang="fa-IR" dirty="0">
                <a:cs typeface="B Nazanin" pitchFamily="2" charset="-78"/>
              </a:rPr>
              <a:t>عدم</a:t>
            </a:r>
            <a:r>
              <a:rPr lang="ar-SA" dirty="0">
                <a:cs typeface="B Nazanin" pitchFamily="2" charset="-78"/>
              </a:rPr>
              <a:t> </a:t>
            </a:r>
            <a:r>
              <a:rPr lang="ar-SA" b="1" dirty="0">
                <a:cs typeface="B Nazanin" pitchFamily="2" charset="-78"/>
              </a:rPr>
              <a:t>تحم</a:t>
            </a:r>
            <a:r>
              <a:rPr lang="fa-IR" b="1" dirty="0">
                <a:cs typeface="B Nazanin" pitchFamily="2" charset="-78"/>
              </a:rPr>
              <a:t>ی</a:t>
            </a:r>
            <a:r>
              <a:rPr lang="ar-SA" b="1" dirty="0">
                <a:cs typeface="B Nazanin" pitchFamily="2" charset="-78"/>
              </a:rPr>
              <a:t>ل خطر جدي يا ضرر غير قابل برگشت</a:t>
            </a:r>
            <a:endParaRPr lang="fa-IR" b="1" dirty="0">
              <a:cs typeface="B Nazanin" pitchFamily="2" charset="-78"/>
            </a:endParaRPr>
          </a:p>
          <a:p>
            <a:pPr marL="464058" lvl="1" indent="0" algn="just" rtl="1" fontAlgn="auto">
              <a:spcAft>
                <a:spcPts val="0"/>
              </a:spcAft>
              <a:buNone/>
              <a:defRPr/>
            </a:pPr>
            <a:endParaRPr lang="fa-IR" b="1" dirty="0">
              <a:cs typeface="B Nazanin" pitchFamily="2" charset="-78"/>
            </a:endParaRPr>
          </a:p>
          <a:p>
            <a:pPr marL="521208" indent="-457200" algn="just" rtl="1" fontAlgn="auto">
              <a:spcAft>
                <a:spcPts val="0"/>
              </a:spcAft>
              <a:defRPr/>
            </a:pPr>
            <a:endParaRPr lang="fa-IR" dirty="0" smtClean="0">
              <a:cs typeface="B Nazanin" pitchFamily="2" charset="-78"/>
            </a:endParaRPr>
          </a:p>
          <a:p>
            <a:pPr marL="521208" indent="-457200" algn="just" rtl="1" fontAlgn="auto">
              <a:spcAft>
                <a:spcPts val="0"/>
              </a:spcAft>
              <a:defRPr/>
            </a:pPr>
            <a:endParaRPr lang="en-US" dirty="0"/>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4231FA-22AC-4105-B449-D583B8A7AC0A}" type="slidenum">
              <a:rPr lang="es-ES" altLang="en-US">
                <a:solidFill>
                  <a:srgbClr val="FFFFFF"/>
                </a:solidFill>
                <a:latin typeface="Georgia" panose="02040502050405020303" pitchFamily="18" charset="0"/>
              </a:rPr>
              <a:pPr/>
              <a:t>91</a:t>
            </a:fld>
            <a:endParaRPr lang="es-ES" altLang="en-US">
              <a:solidFill>
                <a:srgbClr val="FFFFFF"/>
              </a:solidFill>
              <a:latin typeface="Georgia" panose="02040502050405020303" pitchFamily="18" charset="0"/>
            </a:endParaRPr>
          </a:p>
        </p:txBody>
      </p:sp>
      <p:sp>
        <p:nvSpPr>
          <p:cNvPr id="4" name="Date Placeholder 3"/>
          <p:cNvSpPr>
            <a:spLocks noGrp="1"/>
          </p:cNvSpPr>
          <p:nvPr>
            <p:ph type="dt" sz="half" idx="10"/>
          </p:nvPr>
        </p:nvSpPr>
        <p:spPr/>
        <p:txBody>
          <a:bodyPr/>
          <a:lstStyle/>
          <a:p>
            <a:fld id="{6A4EEA5C-1FED-4F25-88A4-4046B7328DF6}" type="datetime1">
              <a:rPr lang="en-US" smtClean="0">
                <a:solidFill>
                  <a:srgbClr val="000000"/>
                </a:solidFill>
              </a:rPr>
              <a:t>12/10/2017</a:t>
            </a:fld>
            <a:endParaRPr lang="en-US">
              <a:solidFill>
                <a:srgbClr val="000000"/>
              </a:solidFill>
            </a:endParaRPr>
          </a:p>
        </p:txBody>
      </p:sp>
      <p:sp>
        <p:nvSpPr>
          <p:cNvPr id="6" name="Footer Placeholder 5"/>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Tree>
    <p:extLst>
      <p:ext uri="{BB962C8B-B14F-4D97-AF65-F5344CB8AC3E}">
        <p14:creationId xmlns:p14="http://schemas.microsoft.com/office/powerpoint/2010/main" val="9766146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1912" y="2012245"/>
            <a:ext cx="9606844" cy="2209800"/>
          </a:xfrm>
        </p:spPr>
        <p:txBody>
          <a:bodyPr/>
          <a:lstStyle/>
          <a:p>
            <a:pPr algn="ctr" rtl="1"/>
            <a:r>
              <a:rPr lang="ar-SA" altLang="en-US" sz="3200" b="1" dirty="0">
                <a:solidFill>
                  <a:schemeClr val="bg1"/>
                </a:solidFill>
                <a:cs typeface="B Titr" panose="00000700000000000000" pitchFamily="2" charset="-78"/>
              </a:rPr>
              <a:t>راهنماي عمومي اخلاق در پژوهش</a:t>
            </a:r>
            <a:r>
              <a:rPr lang="en-US" altLang="en-US" sz="3200" b="1" dirty="0">
                <a:solidFill>
                  <a:schemeClr val="bg1"/>
                </a:solidFill>
                <a:cs typeface="B Titr" panose="00000700000000000000" pitchFamily="2" charset="-78"/>
              </a:rPr>
              <a:t>‌</a:t>
            </a:r>
            <a:r>
              <a:rPr lang="ar-SA" altLang="en-US" sz="3200" b="1" dirty="0">
                <a:solidFill>
                  <a:schemeClr val="bg1"/>
                </a:solidFill>
                <a:cs typeface="B Titr" panose="00000700000000000000" pitchFamily="2" charset="-78"/>
              </a:rPr>
              <a:t>هاي علوم پزشکي </a:t>
            </a:r>
            <a:r>
              <a:rPr lang="en-US" sz="3200" dirty="0" smtClean="0">
                <a:solidFill>
                  <a:schemeClr val="bg1"/>
                </a:solidFill>
                <a:latin typeface="Arial Narrow" pitchFamily="34" charset="0"/>
                <a:cs typeface="B Titr" panose="00000700000000000000" pitchFamily="2" charset="-78"/>
              </a:rPr>
              <a:t/>
            </a:r>
            <a:br>
              <a:rPr lang="en-US" sz="3200" dirty="0" smtClean="0">
                <a:solidFill>
                  <a:schemeClr val="bg1"/>
                </a:solidFill>
                <a:latin typeface="Arial Narrow" pitchFamily="34" charset="0"/>
                <a:cs typeface="B Titr" panose="00000700000000000000" pitchFamily="2" charset="-78"/>
              </a:rPr>
            </a:br>
            <a:r>
              <a:rPr lang="fa-IR" sz="3200" dirty="0" smtClean="0">
                <a:solidFill>
                  <a:schemeClr val="bg1"/>
                </a:solidFill>
                <a:latin typeface="Arial Narrow" pitchFamily="34" charset="0"/>
                <a:cs typeface="B Titr" panose="00000700000000000000" pitchFamily="2" charset="-78"/>
              </a:rPr>
              <a:t> </a:t>
            </a:r>
            <a:endParaRPr lang="en-US" sz="3200" dirty="0">
              <a:solidFill>
                <a:schemeClr val="bg1"/>
              </a:solidFill>
              <a:latin typeface="Arial Narrow" pitchFamily="34" charset="0"/>
              <a:cs typeface="B Titr" panose="00000700000000000000" pitchFamily="2" charset="-78"/>
            </a:endParaRPr>
          </a:p>
        </p:txBody>
      </p:sp>
    </p:spTree>
    <p:extLst>
      <p:ext uri="{BB962C8B-B14F-4D97-AF65-F5344CB8AC3E}">
        <p14:creationId xmlns:p14="http://schemas.microsoft.com/office/powerpoint/2010/main" val="18934024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8BA2F1-6502-4C22-8C36-5529F755BEAA}"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93</a:t>
            </a:fld>
            <a:endParaRPr lang="en-US">
              <a:solidFill>
                <a:srgbClr val="000000"/>
              </a:solidFill>
            </a:endParaRPr>
          </a:p>
        </p:txBody>
      </p:sp>
      <p:graphicFrame>
        <p:nvGraphicFramePr>
          <p:cNvPr id="3" name="Diagram 2"/>
          <p:cNvGraphicFramePr/>
          <p:nvPr>
            <p:extLst>
              <p:ext uri="{D42A27DB-BD31-4B8C-83A1-F6EECF244321}">
                <p14:modId xmlns:p14="http://schemas.microsoft.com/office/powerpoint/2010/main" val="1708540258"/>
              </p:ext>
            </p:extLst>
          </p:nvPr>
        </p:nvGraphicFramePr>
        <p:xfrm>
          <a:off x="2032000" y="937260"/>
          <a:ext cx="8128000" cy="4018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itle 1"/>
          <p:cNvSpPr txBox="1">
            <a:spLocks/>
          </p:cNvSpPr>
          <p:nvPr/>
        </p:nvSpPr>
        <p:spPr bwMode="auto">
          <a:xfrm>
            <a:off x="1061156" y="4803423"/>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Times New Roman" pitchFamily="18" charset="0"/>
                <a:cs typeface="Arial" charset="0"/>
              </a:defRPr>
            </a:lvl2pPr>
            <a:lvl3pPr algn="l" rtl="0" eaLnBrk="1" fontAlgn="base" hangingPunct="1">
              <a:spcBef>
                <a:spcPct val="0"/>
              </a:spcBef>
              <a:spcAft>
                <a:spcPct val="0"/>
              </a:spcAft>
              <a:defRPr sz="4200">
                <a:solidFill>
                  <a:schemeClr val="tx2"/>
                </a:solidFill>
                <a:latin typeface="Times New Roman" pitchFamily="18" charset="0"/>
                <a:cs typeface="Arial" charset="0"/>
              </a:defRPr>
            </a:lvl3pPr>
            <a:lvl4pPr algn="l" rtl="0" eaLnBrk="1" fontAlgn="base" hangingPunct="1">
              <a:spcBef>
                <a:spcPct val="0"/>
              </a:spcBef>
              <a:spcAft>
                <a:spcPct val="0"/>
              </a:spcAft>
              <a:defRPr sz="4200">
                <a:solidFill>
                  <a:schemeClr val="tx2"/>
                </a:solidFill>
                <a:latin typeface="Times New Roman" pitchFamily="18" charset="0"/>
                <a:cs typeface="Arial" charset="0"/>
              </a:defRPr>
            </a:lvl4pPr>
            <a:lvl5pPr algn="l" rtl="0" eaLnBrk="1" fontAlgn="base" hangingPunct="1">
              <a:spcBef>
                <a:spcPct val="0"/>
              </a:spcBef>
              <a:spcAft>
                <a:spcPct val="0"/>
              </a:spcAft>
              <a:defRPr sz="4200">
                <a:solidFill>
                  <a:schemeClr val="tx2"/>
                </a:solidFill>
                <a:latin typeface="Times New Roman" pitchFamily="18" charset="0"/>
                <a:cs typeface="Arial" charset="0"/>
              </a:defRPr>
            </a:lvl5pPr>
            <a:lvl6pPr marL="457200" algn="l" rtl="0" eaLnBrk="1" fontAlgn="base" hangingPunct="1">
              <a:spcBef>
                <a:spcPct val="0"/>
              </a:spcBef>
              <a:spcAft>
                <a:spcPct val="0"/>
              </a:spcAft>
              <a:defRPr sz="4200">
                <a:solidFill>
                  <a:schemeClr val="tx2"/>
                </a:solidFill>
                <a:latin typeface="Times New Roman" pitchFamily="18" charset="0"/>
                <a:cs typeface="Arial" charset="0"/>
              </a:defRPr>
            </a:lvl6pPr>
            <a:lvl7pPr marL="914400" algn="l" rtl="0" eaLnBrk="1" fontAlgn="base" hangingPunct="1">
              <a:spcBef>
                <a:spcPct val="0"/>
              </a:spcBef>
              <a:spcAft>
                <a:spcPct val="0"/>
              </a:spcAft>
              <a:defRPr sz="4200">
                <a:solidFill>
                  <a:schemeClr val="tx2"/>
                </a:solidFill>
                <a:latin typeface="Times New Roman" pitchFamily="18" charset="0"/>
                <a:cs typeface="Arial" charset="0"/>
              </a:defRPr>
            </a:lvl7pPr>
            <a:lvl8pPr marL="1371600" algn="l" rtl="0" eaLnBrk="1" fontAlgn="base" hangingPunct="1">
              <a:spcBef>
                <a:spcPct val="0"/>
              </a:spcBef>
              <a:spcAft>
                <a:spcPct val="0"/>
              </a:spcAft>
              <a:defRPr sz="4200">
                <a:solidFill>
                  <a:schemeClr val="tx2"/>
                </a:solidFill>
                <a:latin typeface="Times New Roman" pitchFamily="18" charset="0"/>
                <a:cs typeface="Arial" charset="0"/>
              </a:defRPr>
            </a:lvl8pPr>
            <a:lvl9pPr marL="1828800" algn="l" rtl="0" eaLnBrk="1" fontAlgn="base" hangingPunct="1">
              <a:spcBef>
                <a:spcPct val="0"/>
              </a:spcBef>
              <a:spcAft>
                <a:spcPct val="0"/>
              </a:spcAft>
              <a:defRPr sz="4200">
                <a:solidFill>
                  <a:schemeClr val="tx2"/>
                </a:solidFill>
                <a:latin typeface="Times New Roman" pitchFamily="18" charset="0"/>
                <a:cs typeface="Arial" charset="0"/>
              </a:defRPr>
            </a:lvl9pPr>
          </a:lstStyle>
          <a:p>
            <a:pPr algn="ctr" rtl="1"/>
            <a:r>
              <a:rPr lang="fa-IR" kern="0" dirty="0" smtClean="0"/>
              <a:t>هر طرح پژوهشی که مبتنی بر اصول علمی نباشد</a:t>
            </a:r>
          </a:p>
          <a:p>
            <a:pPr algn="ctr" rtl="1"/>
            <a:r>
              <a:rPr lang="fa-IR" kern="0" dirty="0" smtClean="0"/>
              <a:t>اخلاقی هم نیست و برعکس</a:t>
            </a:r>
            <a:endParaRPr lang="en-US" kern="0" dirty="0"/>
          </a:p>
        </p:txBody>
      </p:sp>
    </p:spTree>
    <p:extLst>
      <p:ext uri="{BB962C8B-B14F-4D97-AF65-F5344CB8AC3E}">
        <p14:creationId xmlns:p14="http://schemas.microsoft.com/office/powerpoint/2010/main" val="39827305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0"/>
                                        </p:tgtEl>
                                        <p:attrNameLst>
                                          <p:attrName>ppt_x</p:attrName>
                                          <p:attrName>ppt_y</p:attrName>
                                        </p:attrNameLst>
                                      </p:cBhvr>
                                    </p:animMotion>
                                    <p:animRot by="1500000">
                                      <p:cBhvr>
                                        <p:cTn id="7" dur="125" fill="hold">
                                          <p:stCondLst>
                                            <p:cond delay="0"/>
                                          </p:stCondLst>
                                        </p:cTn>
                                        <p:tgtEl>
                                          <p:spTgt spid="10"/>
                                        </p:tgtEl>
                                        <p:attrNameLst>
                                          <p:attrName>r</p:attrName>
                                        </p:attrNameLst>
                                      </p:cBhvr>
                                    </p:animRot>
                                    <p:animRot by="-1500000">
                                      <p:cBhvr>
                                        <p:cTn id="8" dur="125" fill="hold">
                                          <p:stCondLst>
                                            <p:cond delay="125"/>
                                          </p:stCondLst>
                                        </p:cTn>
                                        <p:tgtEl>
                                          <p:spTgt spid="10"/>
                                        </p:tgtEl>
                                        <p:attrNameLst>
                                          <p:attrName>r</p:attrName>
                                        </p:attrNameLst>
                                      </p:cBhvr>
                                    </p:animRot>
                                    <p:animRot by="-1500000">
                                      <p:cBhvr>
                                        <p:cTn id="9" dur="125" fill="hold">
                                          <p:stCondLst>
                                            <p:cond delay="250"/>
                                          </p:stCondLst>
                                        </p:cTn>
                                        <p:tgtEl>
                                          <p:spTgt spid="10"/>
                                        </p:tgtEl>
                                        <p:attrNameLst>
                                          <p:attrName>r</p:attrName>
                                        </p:attrNameLst>
                                      </p:cBhvr>
                                    </p:animRot>
                                    <p:animRot by="1500000">
                                      <p:cBhvr>
                                        <p:cTn id="10" dur="125" fill="hold">
                                          <p:stCondLst>
                                            <p:cond delay="375"/>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20044"/>
          </a:xfrm>
        </p:spPr>
        <p:txBody>
          <a:bodyPr/>
          <a:lstStyle/>
          <a:p>
            <a:pPr algn="ctr" rtl="1"/>
            <a:r>
              <a:rPr lang="fa-IR" sz="3200" b="1" dirty="0" smtClean="0">
                <a:solidFill>
                  <a:schemeClr val="bg2"/>
                </a:solidFill>
                <a:cs typeface="B Titr" panose="00000700000000000000" pitchFamily="2" charset="-78"/>
              </a:rPr>
              <a:t>راهنمای عمومی اخلاق: تحلیل محتوای کمی </a:t>
            </a:r>
            <a:endParaRPr lang="en-US" sz="3200" b="1" dirty="0">
              <a:solidFill>
                <a:schemeClr val="bg2"/>
              </a:solidFill>
              <a:cs typeface="B Titr" panose="00000700000000000000" pitchFamily="2" charset="-78"/>
            </a:endParaRPr>
          </a:p>
        </p:txBody>
      </p:sp>
      <p:sp>
        <p:nvSpPr>
          <p:cNvPr id="4" name="Date Placeholder 3"/>
          <p:cNvSpPr>
            <a:spLocks noGrp="1"/>
          </p:cNvSpPr>
          <p:nvPr>
            <p:ph type="dt" sz="half" idx="10"/>
          </p:nvPr>
        </p:nvSpPr>
        <p:spPr/>
        <p:txBody>
          <a:bodyPr/>
          <a:lstStyle/>
          <a:p>
            <a:fld id="{E7B1B405-3EF6-4B16-AAB3-93938225331A}"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94</a:t>
            </a:fld>
            <a:endParaRPr lang="en-US">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86130105"/>
              </p:ext>
            </p:extLst>
          </p:nvPr>
        </p:nvGraphicFramePr>
        <p:xfrm>
          <a:off x="1286932" y="1738488"/>
          <a:ext cx="9606846" cy="3307645"/>
        </p:xfrm>
        <a:graphic>
          <a:graphicData uri="http://schemas.openxmlformats.org/drawingml/2006/table">
            <a:tbl>
              <a:tblPr firstRow="1" bandRow="1">
                <a:tableStyleId>{5C22544A-7EE6-4342-B048-85BDC9FD1C3A}</a:tableStyleId>
              </a:tblPr>
              <a:tblGrid>
                <a:gridCol w="3202282"/>
                <a:gridCol w="3202282"/>
                <a:gridCol w="3202282"/>
              </a:tblGrid>
              <a:tr h="505627">
                <a:tc gridSpan="3">
                  <a:txBody>
                    <a:bodyPr/>
                    <a:lstStyle/>
                    <a:p>
                      <a:pPr algn="ctr" rtl="1"/>
                      <a:r>
                        <a:rPr lang="fa-IR" sz="2400" dirty="0" smtClean="0">
                          <a:solidFill>
                            <a:schemeClr val="bg1"/>
                          </a:solidFill>
                        </a:rPr>
                        <a:t>آنالیز راهنمای عمومی اخلاق در پژوهش های علوم پزشکی</a:t>
                      </a:r>
                      <a:endParaRPr lang="en-US" sz="2400" dirty="0">
                        <a:solidFill>
                          <a:schemeClr val="bg1"/>
                        </a:solidFill>
                      </a:endParaRPr>
                    </a:p>
                  </a:txBody>
                  <a:tcPr anchor="ctr">
                    <a:solidFill>
                      <a:schemeClr val="bg2"/>
                    </a:solidFill>
                  </a:tcPr>
                </a:tc>
                <a:tc hMerge="1">
                  <a:txBody>
                    <a:bodyPr/>
                    <a:lstStyle/>
                    <a:p>
                      <a:endParaRPr lang="en-US"/>
                    </a:p>
                  </a:txBody>
                  <a:tcPr/>
                </a:tc>
                <a:tc hMerge="1">
                  <a:txBody>
                    <a:bodyPr/>
                    <a:lstStyle/>
                    <a:p>
                      <a:endParaRPr lang="en-US" dirty="0"/>
                    </a:p>
                  </a:txBody>
                  <a:tcPr/>
                </a:tc>
              </a:tr>
              <a:tr h="512650">
                <a:tc>
                  <a:txBody>
                    <a:bodyPr/>
                    <a:lstStyle/>
                    <a:p>
                      <a:pPr algn="ctr" rtl="1"/>
                      <a:r>
                        <a:rPr lang="en-US" dirty="0" smtClean="0">
                          <a:solidFill>
                            <a:srgbClr val="FFFF00"/>
                          </a:solidFill>
                        </a:rPr>
                        <a:t>Practical </a:t>
                      </a:r>
                      <a:endParaRPr lang="en-US" dirty="0">
                        <a:solidFill>
                          <a:srgbClr val="FFFF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ctr" rtl="1"/>
                      <a:r>
                        <a:rPr lang="en-US" dirty="0" smtClean="0">
                          <a:solidFill>
                            <a:srgbClr val="FFFF00"/>
                          </a:solidFill>
                        </a:rPr>
                        <a:t>Conceptual </a:t>
                      </a:r>
                      <a:endParaRPr lang="en-US" dirty="0">
                        <a:solidFill>
                          <a:srgbClr val="FFFF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ctr" rtl="1"/>
                      <a:r>
                        <a:rPr lang="en-US" dirty="0" smtClean="0">
                          <a:solidFill>
                            <a:srgbClr val="FFFF00"/>
                          </a:solidFill>
                        </a:rPr>
                        <a:t>Methodological </a:t>
                      </a:r>
                      <a:endParaRPr lang="en-US" dirty="0">
                        <a:solidFill>
                          <a:srgbClr val="FFFF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solidFill>
                  </a:tcPr>
                </a:tc>
              </a:tr>
              <a:tr h="51265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t> کد های</a:t>
                      </a:r>
                      <a:endParaRPr lang="en-US" dirty="0" smtClean="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t> کد های</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dirty="0" smtClean="0"/>
                        <a:t>کد</a:t>
                      </a:r>
                      <a:r>
                        <a:rPr lang="fa-IR" baseline="0" dirty="0" smtClean="0"/>
                        <a:t> </a:t>
                      </a:r>
                      <a:r>
                        <a:rPr lang="fa-IR" dirty="0" smtClean="0"/>
                        <a:t>های</a:t>
                      </a: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64068">
                <a:tc>
                  <a:txBody>
                    <a:bodyPr/>
                    <a:lstStyle/>
                    <a:p>
                      <a:pPr algn="ctr" rtl="1"/>
                      <a:r>
                        <a:rPr lang="fa-IR" dirty="0" smtClean="0"/>
                        <a:t>7،</a:t>
                      </a:r>
                      <a:r>
                        <a:rPr lang="fa-IR" baseline="0" dirty="0" smtClean="0"/>
                        <a:t> 11،</a:t>
                      </a:r>
                      <a:r>
                        <a:rPr lang="en-US" baseline="0" dirty="0" smtClean="0"/>
                        <a:t>,19 ,14</a:t>
                      </a:r>
                      <a:r>
                        <a:rPr lang="fa-IR" baseline="0" dirty="0" smtClean="0"/>
                        <a:t> 26، 27</a:t>
                      </a:r>
                      <a:endParaRPr 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dirty="0" smtClean="0"/>
                        <a:t>4، 9،</a:t>
                      </a:r>
                      <a:r>
                        <a:rPr lang="en-US" dirty="0" smtClean="0"/>
                        <a:t>,22</a:t>
                      </a:r>
                      <a:r>
                        <a:rPr lang="fa-IR" dirty="0" smtClean="0"/>
                        <a:t> </a:t>
                      </a:r>
                      <a:r>
                        <a:rPr lang="en-US" dirty="0" smtClean="0"/>
                        <a:t>,</a:t>
                      </a:r>
                      <a:r>
                        <a:rPr lang="fa-IR" dirty="0" smtClean="0"/>
                        <a:t>28</a:t>
                      </a:r>
                      <a:r>
                        <a:rPr lang="en-US" dirty="0" smtClean="0"/>
                        <a:t> </a:t>
                      </a:r>
                      <a:r>
                        <a:rPr lang="fa-IR" dirty="0" smtClean="0"/>
                        <a:t>29</a:t>
                      </a:r>
                      <a:r>
                        <a:rPr lang="en-US" dirty="0" smtClean="0"/>
                        <a:t>,</a:t>
                      </a:r>
                      <a:r>
                        <a:rPr lang="fa-IR" dirty="0" smtClean="0"/>
                        <a:t>، 30، 31،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dirty="0" smtClean="0"/>
                        <a:t> 1،</a:t>
                      </a:r>
                      <a:r>
                        <a:rPr lang="fa-IR" baseline="0" dirty="0" smtClean="0"/>
                        <a:t> 2، 3، 5، 6، 8، 10، 12، 13، 15، 16، 17، 18،</a:t>
                      </a:r>
                      <a:r>
                        <a:rPr lang="en-US" baseline="0" dirty="0" smtClean="0"/>
                        <a:t>20</a:t>
                      </a:r>
                      <a:r>
                        <a:rPr lang="fa-IR" baseline="0" dirty="0" smtClean="0"/>
                        <a:t> 21</a:t>
                      </a:r>
                      <a:r>
                        <a:rPr lang="en-US" baseline="0" dirty="0" smtClean="0"/>
                        <a:t>,</a:t>
                      </a:r>
                      <a:r>
                        <a:rPr lang="fa-IR" baseline="0" dirty="0" smtClean="0"/>
                        <a:t>، 23، 24، 25، </a:t>
                      </a: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2650">
                <a:tc>
                  <a:txBody>
                    <a:bodyPr/>
                    <a:lstStyle/>
                    <a:p>
                      <a:pPr algn="ctr" rtl="1"/>
                      <a:r>
                        <a:rPr lang="en-US" dirty="0" smtClean="0"/>
                        <a:t>6</a:t>
                      </a:r>
                      <a:r>
                        <a:rPr lang="fa-IR" dirty="0" smtClean="0"/>
                        <a:t> کد از 31 کد (</a:t>
                      </a:r>
                      <a:r>
                        <a:rPr lang="en-US" dirty="0" smtClean="0"/>
                        <a:t>19</a:t>
                      </a:r>
                      <a:r>
                        <a:rPr lang="fa-IR" dirty="0" smtClean="0"/>
                        <a:t>%)</a:t>
                      </a:r>
                      <a:endParaRPr 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1"/>
                      <a:r>
                        <a:rPr lang="en-US" dirty="0" smtClean="0"/>
                        <a:t>7</a:t>
                      </a:r>
                      <a:r>
                        <a:rPr lang="fa-IR" dirty="0" smtClean="0"/>
                        <a:t> کد از 31 کد (</a:t>
                      </a:r>
                      <a:r>
                        <a:rPr lang="en-US" dirty="0" smtClean="0"/>
                        <a:t>23</a:t>
                      </a:r>
                      <a:r>
                        <a:rPr lang="fa-IR" dirty="0" smtClean="0"/>
                        <a: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1"/>
                      <a:r>
                        <a:rPr lang="en-US" dirty="0" smtClean="0"/>
                        <a:t> 18</a:t>
                      </a:r>
                      <a:r>
                        <a:rPr lang="fa-IR" dirty="0" smtClean="0"/>
                        <a:t> کد از</a:t>
                      </a:r>
                      <a:r>
                        <a:rPr lang="fa-IR" baseline="0" dirty="0" smtClean="0"/>
                        <a:t> 31 کد (</a:t>
                      </a:r>
                      <a:r>
                        <a:rPr lang="en-US" baseline="0" dirty="0" smtClean="0"/>
                        <a:t>58</a:t>
                      </a:r>
                      <a:r>
                        <a:rPr lang="fa-IR" baseline="0" dirty="0" smtClean="0"/>
                        <a:t>%)</a:t>
                      </a: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22715136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846667" y="537457"/>
            <a:ext cx="10735733" cy="90752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solidFill>
                <a:schemeClr val="bg2"/>
              </a:solidFill>
              <a:cs typeface="B Titr" panose="00000700000000000000" pitchFamily="2" charset="-78"/>
            </a:endParaRPr>
          </a:p>
        </p:txBody>
      </p:sp>
      <p:sp>
        <p:nvSpPr>
          <p:cNvPr id="37891" name="Content Placeholder 2"/>
          <p:cNvSpPr>
            <a:spLocks noGrp="1"/>
          </p:cNvSpPr>
          <p:nvPr>
            <p:ph idx="1"/>
          </p:nvPr>
        </p:nvSpPr>
        <p:spPr>
          <a:xfrm>
            <a:off x="609600" y="1369835"/>
            <a:ext cx="10972800" cy="3886200"/>
          </a:xfrm>
        </p:spPr>
        <p:txBody>
          <a:bodyPr>
            <a:normAutofit/>
          </a:bodyPr>
          <a:lstStyle/>
          <a:p>
            <a:pPr algn="just" rtl="1" eaLnBrk="1" hangingPunct="1">
              <a:buFontTx/>
              <a:buNone/>
            </a:pPr>
            <a:endParaRPr lang="fa-IR" altLang="en-US" sz="2600" dirty="0">
              <a:cs typeface="B Nazanin" panose="00000400000000000000" pitchFamily="2" charset="-78"/>
            </a:endParaRPr>
          </a:p>
          <a:p>
            <a:pPr algn="just" rtl="1" eaLnBrk="1" hangingPunct="1">
              <a:buFontTx/>
              <a:buNone/>
            </a:pPr>
            <a:r>
              <a:rPr lang="fa-IR" altLang="en-US" sz="2600" dirty="0">
                <a:cs typeface="B Nazanin" panose="00000400000000000000" pitchFamily="2" charset="-78"/>
              </a:rPr>
              <a:t>1- </a:t>
            </a:r>
            <a:r>
              <a:rPr lang="ar-SA" altLang="en-US" sz="2600" dirty="0" smtClean="0">
                <a:cs typeface="B Nazanin" panose="00000400000000000000" pitchFamily="2" charset="-78"/>
              </a:rPr>
              <a:t> </a:t>
            </a:r>
            <a:r>
              <a:rPr lang="ar-SA" altLang="en-US" sz="2600" b="1" dirty="0">
                <a:solidFill>
                  <a:srgbClr val="FF0000"/>
                </a:solidFill>
                <a:cs typeface="B Nazanin" panose="00000400000000000000" pitchFamily="2" charset="-78"/>
              </a:rPr>
              <a:t>هدف اصلی </a:t>
            </a:r>
            <a:r>
              <a:rPr lang="ar-SA" altLang="en-US" sz="2600" dirty="0">
                <a:cs typeface="B Nazanin" panose="00000400000000000000" pitchFamily="2" charset="-78"/>
              </a:rPr>
              <a:t>هر پژوهش باید ارتقای سلامت انسانها توأم با رعایت کرامت و حقوق ایشان باشد</a:t>
            </a:r>
            <a:r>
              <a:rPr lang="ar-SA" altLang="en-US" sz="2600" dirty="0" smtClean="0">
                <a:cs typeface="B Nazanin" panose="00000400000000000000" pitchFamily="2" charset="-78"/>
              </a:rPr>
              <a:t>.</a:t>
            </a:r>
            <a:endParaRPr lang="en-US" altLang="en-US" sz="2600" dirty="0" smtClean="0">
              <a:cs typeface="B Nazanin" panose="00000400000000000000" pitchFamily="2" charset="-78"/>
            </a:endParaRPr>
          </a:p>
          <a:p>
            <a:pPr algn="just" rtl="1" eaLnBrk="1" hangingPunct="1">
              <a:buFontTx/>
              <a:buNone/>
            </a:pPr>
            <a:endParaRPr lang="en-US" altLang="en-US" sz="2600" dirty="0">
              <a:cs typeface="B Nazanin" panose="00000400000000000000" pitchFamily="2" charset="-78"/>
            </a:endParaRPr>
          </a:p>
          <a:p>
            <a:pPr algn="just" rtl="1" eaLnBrk="1" hangingPunct="1">
              <a:buFontTx/>
              <a:buNone/>
            </a:pPr>
            <a:r>
              <a:rPr lang="fa-IR" altLang="en-US" sz="2600" dirty="0">
                <a:cs typeface="B Nazanin" panose="00000400000000000000" pitchFamily="2" charset="-78"/>
              </a:rPr>
              <a:t>2- </a:t>
            </a:r>
            <a:r>
              <a:rPr lang="ar-SA" altLang="en-US" sz="2600" dirty="0">
                <a:cs typeface="B Nazanin" panose="00000400000000000000" pitchFamily="2" charset="-78"/>
              </a:rPr>
              <a:t>در پژوهش بر آزمودنی انسانی، سلامت و ایمنی فرد فرد آزمودنی‎ها در طول و بعد از اجرای پژوهش، بر تمامی مصالح دیگر اولویت دارد. هر پژوهشی که بر روی آزمودنی انسانی انجام میگیرد، باید توسط افرادی طراحی و اجرا شود که </a:t>
            </a:r>
            <a:r>
              <a:rPr lang="ar-SA" altLang="en-US" sz="2600" b="1" dirty="0">
                <a:solidFill>
                  <a:srgbClr val="FF0000"/>
                </a:solidFill>
                <a:cs typeface="B Nazanin" panose="00000400000000000000" pitchFamily="2" charset="-78"/>
              </a:rPr>
              <a:t>تخصص و مهارت بالینی لازم و مرتبط </a:t>
            </a:r>
            <a:r>
              <a:rPr lang="ar-SA" altLang="en-US" sz="2600" dirty="0">
                <a:cs typeface="B Nazanin" panose="00000400000000000000" pitchFamily="2" charset="-78"/>
              </a:rPr>
              <a:t>را داشته باشند. در کارآزمایی های بالینی بر روی بیماران یا داوطلبهای سالم نظارت پزشک دارای </a:t>
            </a:r>
            <a:r>
              <a:rPr lang="ar-SA" altLang="en-US" sz="2600" b="1" dirty="0">
                <a:solidFill>
                  <a:srgbClr val="FF0000"/>
                </a:solidFill>
                <a:cs typeface="B Nazanin" panose="00000400000000000000" pitchFamily="2" charset="-78"/>
              </a:rPr>
              <a:t>مهارت و دانش متناسب الزامی </a:t>
            </a:r>
            <a:r>
              <a:rPr lang="ar-SA" altLang="en-US" sz="2600" dirty="0">
                <a:cs typeface="B Nazanin" panose="00000400000000000000" pitchFamily="2" charset="-78"/>
              </a:rPr>
              <a:t>است</a:t>
            </a:r>
            <a:endParaRPr lang="en-US" altLang="en-US" sz="2600" dirty="0">
              <a:cs typeface="B Nazanin" panose="00000400000000000000" pitchFamily="2" charset="-78"/>
            </a:endParaRPr>
          </a:p>
        </p:txBody>
      </p:sp>
      <p:sp>
        <p:nvSpPr>
          <p:cNvPr id="35844"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1A640874-D67E-4828-A982-69EF7B858820}" type="slidenum">
              <a:rPr lang="es-ES" altLang="en-US" b="0">
                <a:latin typeface="Arial" panose="020B0604020202020204" pitchFamily="34" charset="0"/>
              </a:rPr>
              <a:pPr eaLnBrk="1" hangingPunct="1">
                <a:spcBef>
                  <a:spcPct val="0"/>
                </a:spcBef>
                <a:buFontTx/>
                <a:buNone/>
              </a:pPr>
              <a:t>95</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0A3708B8-64C3-4C1E-B80B-DD05422D348C}"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4" name="Left Arrow 3"/>
          <p:cNvSpPr/>
          <p:nvPr/>
        </p:nvSpPr>
        <p:spPr>
          <a:xfrm>
            <a:off x="11582400" y="1792723"/>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11582400" y="2771608"/>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10196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96533" y="457200"/>
            <a:ext cx="8263467"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38915" name="Content Placeholder 2"/>
          <p:cNvSpPr>
            <a:spLocks noGrp="1"/>
          </p:cNvSpPr>
          <p:nvPr>
            <p:ph idx="1"/>
          </p:nvPr>
        </p:nvSpPr>
        <p:spPr>
          <a:xfrm>
            <a:off x="632178" y="1600200"/>
            <a:ext cx="10972800" cy="3886200"/>
          </a:xfrm>
        </p:spPr>
        <p:txBody>
          <a:bodyPr>
            <a:normAutofit/>
          </a:bodyPr>
          <a:lstStyle/>
          <a:p>
            <a:pPr algn="just" rtl="1" eaLnBrk="1" hangingPunct="1">
              <a:buFontTx/>
              <a:buNone/>
            </a:pPr>
            <a:r>
              <a:rPr lang="fa-IR" altLang="en-US" sz="2600" dirty="0">
                <a:cs typeface="B Nazanin" panose="00000400000000000000" pitchFamily="2" charset="-78"/>
              </a:rPr>
              <a:t>3- </a:t>
            </a:r>
            <a:r>
              <a:rPr lang="ar-SA" altLang="en-US" sz="2600" dirty="0">
                <a:cs typeface="B Nazanin" panose="00000400000000000000" pitchFamily="2" charset="-78"/>
              </a:rPr>
              <a:t>پژوهش بر انسان فقط در صورتی </a:t>
            </a:r>
            <a:r>
              <a:rPr lang="ar-SA" altLang="en-US" sz="2600" dirty="0" smtClean="0">
                <a:cs typeface="B Nazanin" panose="00000400000000000000" pitchFamily="2" charset="-78"/>
              </a:rPr>
              <a:t>توجیه</a:t>
            </a:r>
            <a:r>
              <a:rPr lang="en-US" altLang="en-US" sz="2600" dirty="0" smtClean="0">
                <a:cs typeface="B Nazanin" panose="00000400000000000000" pitchFamily="2" charset="-78"/>
              </a:rPr>
              <a:t> </a:t>
            </a:r>
            <a:r>
              <a:rPr lang="ar-SA" altLang="en-US" sz="2600" dirty="0" smtClean="0">
                <a:cs typeface="B Nazanin" panose="00000400000000000000" pitchFamily="2" charset="-78"/>
              </a:rPr>
              <a:t>پذیر </a:t>
            </a:r>
            <a:r>
              <a:rPr lang="ar-SA" altLang="en-US" sz="2600" dirty="0">
                <a:cs typeface="B Nazanin" panose="00000400000000000000" pitchFamily="2" charset="-78"/>
              </a:rPr>
              <a:t>است که </a:t>
            </a:r>
            <a:r>
              <a:rPr lang="ar-SA" altLang="en-US" sz="2600" b="1" dirty="0">
                <a:solidFill>
                  <a:srgbClr val="FF0000"/>
                </a:solidFill>
                <a:cs typeface="B Nazanin" panose="00000400000000000000" pitchFamily="2" charset="-78"/>
              </a:rPr>
              <a:t>منافع بالقوه ی </a:t>
            </a:r>
            <a:r>
              <a:rPr lang="ar-SA" altLang="en-US" sz="2600" dirty="0">
                <a:cs typeface="B Nazanin" panose="00000400000000000000" pitchFamily="2" charset="-78"/>
              </a:rPr>
              <a:t>آن برای هر فرد آزمودنی بیشتر از خطرهای آن باشد. در پژوهشهای دارای ماهیت غیر درمانی، </a:t>
            </a:r>
            <a:r>
              <a:rPr lang="ar-SA" altLang="en-US" sz="2600" b="1" dirty="0">
                <a:solidFill>
                  <a:srgbClr val="FF0000"/>
                </a:solidFill>
                <a:cs typeface="B Nazanin" panose="00000400000000000000" pitchFamily="2" charset="-78"/>
              </a:rPr>
              <a:t>سطح آسیبی </a:t>
            </a:r>
            <a:r>
              <a:rPr lang="ar-SA" altLang="en-US" sz="2600" dirty="0">
                <a:cs typeface="B Nazanin" panose="00000400000000000000" pitchFamily="2" charset="-78"/>
              </a:rPr>
              <a:t>که آزمودنی در معرض آن قرار میگیرد نباید بیشتر از آنچه باشد که مردم عادی در زندگی روزمره ی خود با آن مواجه میشوند. </a:t>
            </a:r>
            <a:r>
              <a:rPr lang="ar-SA" altLang="en-US" sz="2600" b="1" dirty="0">
                <a:solidFill>
                  <a:srgbClr val="7030A0"/>
                </a:solidFill>
                <a:cs typeface="B Nazanin" panose="00000400000000000000" pitchFamily="2" charset="-78"/>
              </a:rPr>
              <a:t>حصول اطمینان از این امر برعهده ی طراحان، مجریان و همکاران پژوهش و تمامی شوراهای بررسی یا پایش </a:t>
            </a:r>
            <a:r>
              <a:rPr lang="ar-SA" altLang="en-US" sz="2600" b="1" dirty="0" smtClean="0">
                <a:solidFill>
                  <a:srgbClr val="7030A0"/>
                </a:solidFill>
                <a:cs typeface="B Nazanin" panose="00000400000000000000" pitchFamily="2" charset="-78"/>
              </a:rPr>
              <a:t>کننده</a:t>
            </a:r>
            <a:r>
              <a:rPr lang="en-US" altLang="en-US" sz="2600" b="1" dirty="0" smtClean="0">
                <a:solidFill>
                  <a:srgbClr val="7030A0"/>
                </a:solidFill>
                <a:cs typeface="B Nazanin" panose="00000400000000000000" pitchFamily="2" charset="-78"/>
              </a:rPr>
              <a:t> </a:t>
            </a:r>
            <a:r>
              <a:rPr lang="ar-SA" altLang="en-US" sz="2600" b="1" dirty="0" smtClean="0">
                <a:solidFill>
                  <a:srgbClr val="7030A0"/>
                </a:solidFill>
                <a:cs typeface="B Nazanin" panose="00000400000000000000" pitchFamily="2" charset="-78"/>
              </a:rPr>
              <a:t>ی </a:t>
            </a:r>
            <a:r>
              <a:rPr lang="ar-SA" altLang="en-US" sz="2600" b="1" dirty="0">
                <a:solidFill>
                  <a:srgbClr val="7030A0"/>
                </a:solidFill>
                <a:cs typeface="B Nazanin" panose="00000400000000000000" pitchFamily="2" charset="-78"/>
              </a:rPr>
              <a:t>پژوهش از جمله کمیته ی اخلاق در پژوهش است</a:t>
            </a:r>
            <a:r>
              <a:rPr lang="ar-SA" altLang="en-US" sz="2600" b="1" dirty="0" smtClean="0">
                <a:solidFill>
                  <a:srgbClr val="7030A0"/>
                </a:solidFill>
                <a:cs typeface="B Nazanin" panose="00000400000000000000" pitchFamily="2" charset="-78"/>
              </a:rPr>
              <a:t>.</a:t>
            </a:r>
            <a:endParaRPr lang="en-US" altLang="en-US" sz="2600" b="1" dirty="0" smtClean="0">
              <a:solidFill>
                <a:srgbClr val="7030A0"/>
              </a:solidFill>
              <a:cs typeface="B Nazanin" panose="00000400000000000000" pitchFamily="2" charset="-78"/>
            </a:endParaRPr>
          </a:p>
          <a:p>
            <a:pPr algn="just" rtl="1" eaLnBrk="1" hangingPunct="1">
              <a:buFontTx/>
              <a:buNone/>
            </a:pPr>
            <a:endParaRPr lang="en-US" altLang="en-US" sz="2600" dirty="0" smtClean="0">
              <a:cs typeface="B Nazanin" panose="00000400000000000000" pitchFamily="2" charset="-78"/>
            </a:endParaRPr>
          </a:p>
          <a:p>
            <a:pPr algn="just" rtl="1" eaLnBrk="1" hangingPunct="1">
              <a:buFontTx/>
              <a:buNone/>
            </a:pPr>
            <a:r>
              <a:rPr lang="fa-IR" altLang="en-US" sz="2600" dirty="0" smtClean="0">
                <a:cs typeface="B Nazanin" panose="00000400000000000000" pitchFamily="2" charset="-78"/>
              </a:rPr>
              <a:t>4- </a:t>
            </a:r>
            <a:r>
              <a:rPr lang="ar-SA" altLang="en-US" sz="2600" dirty="0">
                <a:cs typeface="B Nazanin" panose="00000400000000000000" pitchFamily="2" charset="-78"/>
              </a:rPr>
              <a:t>مواردی از قبیل سرعت، سهولت کار، راحتی پژوهشگر، هزینه ی </a:t>
            </a:r>
            <a:r>
              <a:rPr lang="ar-SA" altLang="en-US" sz="2600" dirty="0" smtClean="0">
                <a:cs typeface="B Nazanin" panose="00000400000000000000" pitchFamily="2" charset="-78"/>
              </a:rPr>
              <a:t>پایین</a:t>
            </a:r>
            <a:r>
              <a:rPr lang="en-US" altLang="en-US" sz="2600" dirty="0" smtClean="0">
                <a:cs typeface="B Nazanin" panose="00000400000000000000" pitchFamily="2" charset="-78"/>
              </a:rPr>
              <a:t> </a:t>
            </a:r>
            <a:r>
              <a:rPr lang="ar-SA" altLang="en-US" sz="2600" dirty="0" smtClean="0">
                <a:cs typeface="B Nazanin" panose="00000400000000000000" pitchFamily="2" charset="-78"/>
              </a:rPr>
              <a:t>تر </a:t>
            </a:r>
            <a:r>
              <a:rPr lang="ar-SA" altLang="en-US" sz="2600" dirty="0">
                <a:cs typeface="B Nazanin" panose="00000400000000000000" pitchFamily="2" charset="-78"/>
              </a:rPr>
              <a:t>و/ یا صرفاً عملی بودن آن به هیچ وجه نباید موجب قرار دادن آزمودنی در معرض خطر یا زیان افزوده یا تحمیل هر گونه محدودیت اختیار اضافی به وی شود</a:t>
            </a:r>
            <a:endParaRPr lang="en-US" altLang="en-US" sz="2600" dirty="0">
              <a:cs typeface="B Nazanin" panose="00000400000000000000" pitchFamily="2" charset="-78"/>
            </a:endParaRPr>
          </a:p>
          <a:p>
            <a:pPr algn="just" rtl="1" eaLnBrk="1" hangingPunct="1">
              <a:buFontTx/>
              <a:buNone/>
            </a:pPr>
            <a:endParaRPr lang="en-US" altLang="en-US" sz="2600" dirty="0">
              <a:cs typeface="B Nazanin" panose="00000400000000000000" pitchFamily="2" charset="-78"/>
            </a:endParaRPr>
          </a:p>
          <a:p>
            <a:pPr algn="just" rtl="1" eaLnBrk="1" hangingPunct="1"/>
            <a:endParaRPr lang="en-US" altLang="en-US" sz="2600" dirty="0">
              <a:cs typeface="B Nazanin" panose="00000400000000000000" pitchFamily="2" charset="-78"/>
            </a:endParaRPr>
          </a:p>
        </p:txBody>
      </p:sp>
      <p:sp>
        <p:nvSpPr>
          <p:cNvPr id="36868"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DBF23CA9-F082-40EE-8CF5-74CE37BBA0D5}" type="slidenum">
              <a:rPr lang="es-ES" altLang="en-US" b="0">
                <a:latin typeface="Arial" panose="020B0604020202020204" pitchFamily="34" charset="0"/>
              </a:rPr>
              <a:pPr eaLnBrk="1" hangingPunct="1">
                <a:spcBef>
                  <a:spcPct val="0"/>
                </a:spcBef>
                <a:buFontTx/>
                <a:buNone/>
              </a:pPr>
              <a:t>96</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72F1792D-C57D-4712-BBCB-4468EE55C80F}"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582400" y="1600200"/>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90472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580445" y="457200"/>
            <a:ext cx="8331200"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39939" name="Content Placeholder 2"/>
          <p:cNvSpPr>
            <a:spLocks noGrp="1"/>
          </p:cNvSpPr>
          <p:nvPr>
            <p:ph idx="1"/>
          </p:nvPr>
        </p:nvSpPr>
        <p:spPr>
          <a:xfrm>
            <a:off x="609600" y="1715911"/>
            <a:ext cx="10972800" cy="4151489"/>
          </a:xfrm>
        </p:spPr>
        <p:txBody>
          <a:bodyPr>
            <a:normAutofit/>
          </a:bodyPr>
          <a:lstStyle/>
          <a:p>
            <a:pPr algn="just" rtl="1" eaLnBrk="1" hangingPunct="1">
              <a:buFontTx/>
              <a:buNone/>
            </a:pPr>
            <a:r>
              <a:rPr lang="fa-IR" altLang="en-US" sz="2600" dirty="0">
                <a:cs typeface="B Nazanin" panose="00000400000000000000" pitchFamily="2" charset="-78"/>
              </a:rPr>
              <a:t>5- </a:t>
            </a:r>
            <a:r>
              <a:rPr lang="ar-SA" altLang="en-US" sz="2600" dirty="0" smtClean="0">
                <a:cs typeface="B Nazanin" panose="00000400000000000000" pitchFamily="2" charset="-78"/>
              </a:rPr>
              <a:t>قبل </a:t>
            </a:r>
            <a:r>
              <a:rPr lang="ar-SA" altLang="en-US" sz="2600" dirty="0">
                <a:cs typeface="B Nazanin" panose="00000400000000000000" pitchFamily="2" charset="-78"/>
              </a:rPr>
              <a:t>از آغاز هر پژوهش پزشکی ، باید اقدامات اولیه جهت به </a:t>
            </a:r>
            <a:r>
              <a:rPr lang="ar-SA" altLang="en-US" sz="2600" b="1" dirty="0">
                <a:solidFill>
                  <a:srgbClr val="FF0000"/>
                </a:solidFill>
                <a:cs typeface="B Nazanin" panose="00000400000000000000" pitchFamily="2" charset="-78"/>
              </a:rPr>
              <a:t>حداقل رساندن زیان احتمالی </a:t>
            </a:r>
            <a:r>
              <a:rPr lang="ar-SA" altLang="en-US" sz="2600" dirty="0">
                <a:cs typeface="B Nazanin" panose="00000400000000000000" pitchFamily="2" charset="-78"/>
              </a:rPr>
              <a:t>وارده به آزمودنیها و تامین سلامت آنها انجام گیرد</a:t>
            </a:r>
            <a:r>
              <a:rPr lang="ar-SA" altLang="en-US" sz="2600" dirty="0" smtClean="0">
                <a:cs typeface="B Nazanin" panose="00000400000000000000" pitchFamily="2" charset="-78"/>
              </a:rPr>
              <a:t>.</a:t>
            </a:r>
            <a:endParaRPr lang="en-US" altLang="en-US" sz="2600" dirty="0" smtClean="0">
              <a:cs typeface="B Nazanin" panose="00000400000000000000" pitchFamily="2" charset="-78"/>
            </a:endParaRPr>
          </a:p>
          <a:p>
            <a:pPr algn="just" rtl="1" eaLnBrk="1" hangingPunct="1">
              <a:buFontTx/>
              <a:buNone/>
            </a:pPr>
            <a:endParaRPr lang="ar-SA" altLang="en-US" sz="2600" dirty="0">
              <a:cs typeface="B Nazanin" panose="00000400000000000000" pitchFamily="2" charset="-78"/>
            </a:endParaRPr>
          </a:p>
          <a:p>
            <a:pPr algn="just" rtl="1" eaLnBrk="1" hangingPunct="1">
              <a:buFontTx/>
              <a:buNone/>
            </a:pPr>
            <a:r>
              <a:rPr lang="fa-IR" altLang="en-US" sz="2600" dirty="0" smtClean="0">
                <a:cs typeface="B Nazanin" panose="00000400000000000000" pitchFamily="2" charset="-78"/>
              </a:rPr>
              <a:t>6- </a:t>
            </a:r>
            <a:r>
              <a:rPr lang="ar-SA" altLang="en-US" sz="2600" dirty="0">
                <a:cs typeface="B Nazanin" panose="00000400000000000000" pitchFamily="2" charset="-78"/>
              </a:rPr>
              <a:t>در کارآزمايي هاي باليني </a:t>
            </a:r>
            <a:r>
              <a:rPr lang="ar-SA" altLang="en-US" sz="2600" b="1" dirty="0">
                <a:solidFill>
                  <a:srgbClr val="000099"/>
                </a:solidFill>
                <a:cs typeface="B Nazanin" panose="00000400000000000000" pitchFamily="2" charset="-78"/>
              </a:rPr>
              <a:t>دوسوکور</a:t>
            </a:r>
            <a:r>
              <a:rPr lang="fa-IR" altLang="en-US" sz="2600" b="1" dirty="0">
                <a:cs typeface="B Nazanin" panose="00000400000000000000" pitchFamily="2" charset="-78"/>
              </a:rPr>
              <a:t>:</a:t>
            </a:r>
            <a:r>
              <a:rPr lang="ar-SA" altLang="en-US" sz="2600" b="1" dirty="0">
                <a:cs typeface="B Nazanin" panose="00000400000000000000" pitchFamily="2" charset="-78"/>
              </a:rPr>
              <a:t>  </a:t>
            </a:r>
            <a:r>
              <a:rPr lang="ar-SA" altLang="en-US" sz="2600" dirty="0">
                <a:cs typeface="B Nazanin" panose="00000400000000000000" pitchFamily="2" charset="-78"/>
              </a:rPr>
              <a:t>كه آزمودني از ماهيت دارويي يا مداخله</a:t>
            </a:r>
            <a:r>
              <a:rPr lang="en-US" altLang="en-US" sz="2600" dirty="0">
                <a:cs typeface="B Nazanin" panose="00000400000000000000" pitchFamily="2" charset="-78"/>
              </a:rPr>
              <a:t>‌</a:t>
            </a:r>
            <a:r>
              <a:rPr lang="ar-SA" altLang="en-US" sz="2600" dirty="0">
                <a:cs typeface="B Nazanin" panose="00000400000000000000" pitchFamily="2" charset="-78"/>
              </a:rPr>
              <a:t>اي كه براي وي تجويز شده بي</a:t>
            </a:r>
            <a:r>
              <a:rPr lang="en-US" altLang="en-US" sz="2600" dirty="0">
                <a:cs typeface="B Nazanin" panose="00000400000000000000" pitchFamily="2" charset="-78"/>
              </a:rPr>
              <a:t>‌</a:t>
            </a:r>
            <a:r>
              <a:rPr lang="ar-SA" altLang="en-US" sz="2600" dirty="0">
                <a:cs typeface="B Nazanin" panose="00000400000000000000" pitchFamily="2" charset="-78"/>
              </a:rPr>
              <a:t>اطلاع است، پژوهشگر بايد تدابير لازم جهت </a:t>
            </a:r>
            <a:r>
              <a:rPr lang="ar-SA" altLang="en-US" sz="2600" dirty="0">
                <a:solidFill>
                  <a:srgbClr val="FF0000"/>
                </a:solidFill>
                <a:cs typeface="B Nazanin" panose="00000400000000000000" pitchFamily="2" charset="-78"/>
              </a:rPr>
              <a:t>كمك</a:t>
            </a:r>
            <a:r>
              <a:rPr lang="en-US" altLang="en-US" sz="2600" dirty="0">
                <a:solidFill>
                  <a:srgbClr val="FF0000"/>
                </a:solidFill>
                <a:cs typeface="B Nazanin" panose="00000400000000000000" pitchFamily="2" charset="-78"/>
              </a:rPr>
              <a:t>‌</a:t>
            </a:r>
            <a:r>
              <a:rPr lang="ar-SA" altLang="en-US" sz="2600" dirty="0">
                <a:solidFill>
                  <a:srgbClr val="FF0000"/>
                </a:solidFill>
                <a:cs typeface="B Nazanin" panose="00000400000000000000" pitchFamily="2" charset="-78"/>
              </a:rPr>
              <a:t>رساني به آزمودني </a:t>
            </a:r>
            <a:r>
              <a:rPr lang="ar-SA" altLang="en-US" sz="2600" dirty="0">
                <a:cs typeface="B Nazanin" panose="00000400000000000000" pitchFamily="2" charset="-78"/>
              </a:rPr>
              <a:t>در صورت لزوم و در شرايط اضطراري را تدارك ببيند. </a:t>
            </a:r>
            <a:endParaRPr lang="fa-IR" altLang="en-US" sz="2600" dirty="0" smtClean="0">
              <a:cs typeface="B Nazanin" panose="00000400000000000000" pitchFamily="2" charset="-78"/>
            </a:endParaRPr>
          </a:p>
          <a:p>
            <a:pPr algn="just" rtl="1" eaLnBrk="1" hangingPunct="1">
              <a:buFontTx/>
              <a:buNone/>
            </a:pPr>
            <a:endParaRPr lang="en-US" altLang="en-US" sz="2600" dirty="0">
              <a:cs typeface="B Nazanin" panose="00000400000000000000" pitchFamily="2" charset="-78"/>
            </a:endParaRPr>
          </a:p>
          <a:p>
            <a:pPr algn="just" rtl="1" eaLnBrk="1" hangingPunct="1">
              <a:buFontTx/>
              <a:buNone/>
            </a:pPr>
            <a:r>
              <a:rPr lang="fa-IR" altLang="en-US" sz="2600" dirty="0">
                <a:cs typeface="B Nazanin" panose="00000400000000000000" pitchFamily="2" charset="-78"/>
              </a:rPr>
              <a:t>7- </a:t>
            </a:r>
            <a:r>
              <a:rPr lang="ar-SA" altLang="en-US" sz="2600" dirty="0">
                <a:cs typeface="B Nazanin" panose="00000400000000000000" pitchFamily="2" charset="-78"/>
              </a:rPr>
              <a:t>اگر در حين اجراي پژوهش مشخص شود که خطرات شرکت در اين پژوهش براي آزمودني</a:t>
            </a:r>
            <a:r>
              <a:rPr lang="en-US" altLang="en-US" sz="2600" dirty="0">
                <a:cs typeface="B Nazanin" panose="00000400000000000000" pitchFamily="2" charset="-78"/>
              </a:rPr>
              <a:t>‌</a:t>
            </a:r>
            <a:r>
              <a:rPr lang="ar-SA" altLang="en-US" sz="2600" dirty="0">
                <a:cs typeface="B Nazanin" panose="00000400000000000000" pitchFamily="2" charset="-78"/>
              </a:rPr>
              <a:t>ها بيش از فوايد بالقوه</a:t>
            </a:r>
            <a:r>
              <a:rPr lang="en-US" altLang="en-US" sz="2600" dirty="0">
                <a:cs typeface="B Nazanin" panose="00000400000000000000" pitchFamily="2" charset="-78"/>
              </a:rPr>
              <a:t>‌</a:t>
            </a:r>
            <a:r>
              <a:rPr lang="ar-SA" altLang="en-US" sz="2600" dirty="0">
                <a:cs typeface="B Nazanin" panose="00000400000000000000" pitchFamily="2" charset="-78"/>
              </a:rPr>
              <a:t>ي آن است، بايد آن پژوهش بلافاصله </a:t>
            </a:r>
            <a:r>
              <a:rPr lang="ar-SA" altLang="en-US" sz="2600" b="1" dirty="0">
                <a:solidFill>
                  <a:srgbClr val="00B050"/>
                </a:solidFill>
                <a:cs typeface="B Nazanin" panose="00000400000000000000" pitchFamily="2" charset="-78"/>
              </a:rPr>
              <a:t>متوقف</a:t>
            </a:r>
            <a:r>
              <a:rPr lang="ar-SA" altLang="en-US" sz="2600" dirty="0">
                <a:cs typeface="B Nazanin" panose="00000400000000000000" pitchFamily="2" charset="-78"/>
              </a:rPr>
              <a:t> شود. </a:t>
            </a:r>
            <a:endParaRPr lang="en-US" altLang="en-US" sz="2600" dirty="0">
              <a:cs typeface="B Nazanin" panose="00000400000000000000" pitchFamily="2" charset="-78"/>
            </a:endParaRPr>
          </a:p>
          <a:p>
            <a:pPr algn="just" eaLnBrk="1" hangingPunct="1"/>
            <a:endParaRPr lang="en-US" altLang="en-US" sz="2600" dirty="0">
              <a:cs typeface="B Nazanin" panose="00000400000000000000" pitchFamily="2" charset="-78"/>
            </a:endParaRPr>
          </a:p>
        </p:txBody>
      </p:sp>
      <p:sp>
        <p:nvSpPr>
          <p:cNvPr id="37892"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88891FD4-FC0E-449B-8F37-DD50EB5AE369}" type="slidenum">
              <a:rPr lang="es-ES" altLang="en-US" b="0">
                <a:latin typeface="Arial" panose="020B0604020202020204" pitchFamily="34" charset="0"/>
              </a:rPr>
              <a:pPr eaLnBrk="1" hangingPunct="1">
                <a:spcBef>
                  <a:spcPct val="0"/>
                </a:spcBef>
                <a:buFontTx/>
                <a:buNone/>
              </a:pPr>
              <a:t>97</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0AFAEA5E-CF92-48A6-AD1C-7F4E94052467}"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582400" y="1715911"/>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11630406" y="3038593"/>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45467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b="1" dirty="0" smtClean="0"/>
              <a:t>Methodological Issues: Rationality</a:t>
            </a:r>
            <a:r>
              <a:rPr lang="en-US" dirty="0" smtClean="0"/>
              <a:t> </a:t>
            </a:r>
            <a:endParaRPr lang="en-US" dirty="0"/>
          </a:p>
        </p:txBody>
      </p:sp>
      <p:sp>
        <p:nvSpPr>
          <p:cNvPr id="4" name="Date Placeholder 3"/>
          <p:cNvSpPr>
            <a:spLocks noGrp="1"/>
          </p:cNvSpPr>
          <p:nvPr>
            <p:ph type="dt" sz="half" idx="10"/>
          </p:nvPr>
        </p:nvSpPr>
        <p:spPr/>
        <p:txBody>
          <a:bodyPr/>
          <a:lstStyle/>
          <a:p>
            <a:fld id="{600E5396-77C6-42D5-A329-35F6D1EABEB6}" type="datetime1">
              <a:rPr lang="en-US" smtClean="0">
                <a:solidFill>
                  <a:srgbClr val="000000"/>
                </a:solidFill>
              </a:rPr>
              <a:t>12/10/2017</a:t>
            </a:fld>
            <a:endParaRPr lang="en-US">
              <a:solidFill>
                <a:srgbClr val="000000"/>
              </a:solidFill>
            </a:endParaRPr>
          </a:p>
        </p:txBody>
      </p:sp>
      <p:sp>
        <p:nvSpPr>
          <p:cNvPr id="5" name="Footer Placeholder 4"/>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98</a:t>
            </a:fld>
            <a:endParaRPr lang="en-US">
              <a:solidFill>
                <a:srgbClr val="000000"/>
              </a:solidFill>
            </a:endParaRPr>
          </a:p>
        </p:txBody>
      </p:sp>
      <p:sp>
        <p:nvSpPr>
          <p:cNvPr id="3" name="Content Placeholder 2"/>
          <p:cNvSpPr>
            <a:spLocks noGrp="1"/>
          </p:cNvSpPr>
          <p:nvPr>
            <p:ph idx="1"/>
          </p:nvPr>
        </p:nvSpPr>
        <p:spPr>
          <a:xfrm>
            <a:off x="1061156" y="1697393"/>
            <a:ext cx="10521244" cy="488242"/>
          </a:xfrm>
        </p:spPr>
        <p:txBody>
          <a:bodyPr/>
          <a:lstStyle/>
          <a:p>
            <a:r>
              <a:rPr lang="en-US" sz="2000" dirty="0"/>
              <a:t>Is the rationale for the study clearly stated in the context of present knowledge</a:t>
            </a:r>
            <a:r>
              <a:rPr lang="en-US" sz="2000" dirty="0" smtClean="0"/>
              <a:t>?</a:t>
            </a:r>
            <a:endParaRPr lang="en-US" sz="2000" b="1" dirty="0" smtClean="0"/>
          </a:p>
        </p:txBody>
      </p:sp>
      <p:sp>
        <p:nvSpPr>
          <p:cNvPr id="8" name="Content Placeholder 2"/>
          <p:cNvSpPr txBox="1">
            <a:spLocks/>
          </p:cNvSpPr>
          <p:nvPr/>
        </p:nvSpPr>
        <p:spPr bwMode="auto">
          <a:xfrm>
            <a:off x="9042402" y="2208345"/>
            <a:ext cx="2539998" cy="532435"/>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1" fontAlgn="base" hangingPunct="1">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9pPr>
          </a:lstStyle>
          <a:p>
            <a:pPr algn="r" rtl="1"/>
            <a:r>
              <a:rPr lang="fa-IR" sz="2000" kern="0" dirty="0" smtClean="0"/>
              <a:t>راهنمای عمومی اخلاق</a:t>
            </a:r>
          </a:p>
          <a:p>
            <a:pPr marL="0" indent="0" algn="r" rtl="1">
              <a:buNone/>
            </a:pPr>
            <a:endParaRPr lang="en-US" sz="2000" kern="0" dirty="0" smtClean="0"/>
          </a:p>
        </p:txBody>
      </p:sp>
      <p:pic>
        <p:nvPicPr>
          <p:cNvPr id="11" name="Picture 10"/>
          <p:cNvPicPr>
            <a:picLocks noChangeAspect="1"/>
          </p:cNvPicPr>
          <p:nvPr/>
        </p:nvPicPr>
        <p:blipFill>
          <a:blip r:embed="rId2"/>
          <a:stretch>
            <a:fillRect/>
          </a:stretch>
        </p:blipFill>
        <p:spPr>
          <a:xfrm>
            <a:off x="1632030" y="2867376"/>
            <a:ext cx="8669438" cy="2616202"/>
          </a:xfrm>
          <a:prstGeom prst="rect">
            <a:avLst/>
          </a:prstGeom>
        </p:spPr>
      </p:pic>
      <p:sp>
        <p:nvSpPr>
          <p:cNvPr id="9" name="Left Arrow 8"/>
          <p:cNvSpPr/>
          <p:nvPr/>
        </p:nvSpPr>
        <p:spPr>
          <a:xfrm>
            <a:off x="10850880" y="2941196"/>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97803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676400" y="334257"/>
            <a:ext cx="8839200" cy="1143000"/>
          </a:xfrm>
        </p:spPr>
        <p:txBody>
          <a:bodyPr/>
          <a:lstStyle/>
          <a:p>
            <a:pPr algn="ctr" rtl="1">
              <a:defRPr/>
            </a:pPr>
            <a:r>
              <a:rPr lang="ar-SA" altLang="en-US" sz="3200" b="1" dirty="0">
                <a:solidFill>
                  <a:schemeClr val="bg2"/>
                </a:solidFill>
                <a:cs typeface="B Titr" panose="00000700000000000000" pitchFamily="2" charset="-78"/>
              </a:rPr>
              <a:t>راهنماي عمومي اخلاق در پژوهش</a:t>
            </a:r>
            <a:r>
              <a:rPr lang="en-US" altLang="en-US" sz="3200" b="1" dirty="0">
                <a:solidFill>
                  <a:schemeClr val="bg2"/>
                </a:solidFill>
                <a:cs typeface="B Titr" panose="00000700000000000000" pitchFamily="2" charset="-78"/>
              </a:rPr>
              <a:t>‌</a:t>
            </a:r>
            <a:r>
              <a:rPr lang="ar-SA" altLang="en-US" sz="3200" b="1" dirty="0">
                <a:solidFill>
                  <a:schemeClr val="bg2"/>
                </a:solidFill>
                <a:cs typeface="B Titr" panose="00000700000000000000" pitchFamily="2" charset="-78"/>
              </a:rPr>
              <a:t>هاي علوم پزشکي </a:t>
            </a:r>
            <a:endParaRPr lang="en-US" altLang="en-US" sz="3200" dirty="0"/>
          </a:p>
        </p:txBody>
      </p:sp>
      <p:sp>
        <p:nvSpPr>
          <p:cNvPr id="40963" name="Content Placeholder 2"/>
          <p:cNvSpPr>
            <a:spLocks noGrp="1"/>
          </p:cNvSpPr>
          <p:nvPr>
            <p:ph idx="1"/>
          </p:nvPr>
        </p:nvSpPr>
        <p:spPr>
          <a:xfrm>
            <a:off x="609600" y="1477257"/>
            <a:ext cx="10972800" cy="4390143"/>
          </a:xfrm>
        </p:spPr>
        <p:txBody>
          <a:bodyPr>
            <a:normAutofit fontScale="92500" lnSpcReduction="10000"/>
          </a:bodyPr>
          <a:lstStyle/>
          <a:p>
            <a:pPr algn="just" rtl="1" eaLnBrk="1" hangingPunct="1">
              <a:buFontTx/>
              <a:buNone/>
            </a:pPr>
            <a:r>
              <a:rPr lang="fa-IR" altLang="en-US" sz="2600" dirty="0">
                <a:cs typeface="B Nazanin" panose="00000400000000000000" pitchFamily="2" charset="-78"/>
              </a:rPr>
              <a:t>8- </a:t>
            </a:r>
            <a:r>
              <a:rPr lang="ar-SA" altLang="en-US" sz="2600" dirty="0">
                <a:cs typeface="B Nazanin" panose="00000400000000000000" pitchFamily="2" charset="-78"/>
              </a:rPr>
              <a:t>طراحي و اجراي پژوهش</a:t>
            </a:r>
            <a:r>
              <a:rPr lang="en-US" altLang="en-US" sz="2600" dirty="0">
                <a:cs typeface="B Nazanin" panose="00000400000000000000" pitchFamily="2" charset="-78"/>
              </a:rPr>
              <a:t>‌</a:t>
            </a:r>
            <a:r>
              <a:rPr lang="ar-SA" altLang="en-US" sz="2600" dirty="0">
                <a:cs typeface="B Nazanin" panose="00000400000000000000" pitchFamily="2" charset="-78"/>
              </a:rPr>
              <a:t>هاي انساني</a:t>
            </a:r>
            <a:r>
              <a:rPr lang="fa-IR" altLang="en-US" sz="2600" dirty="0">
                <a:cs typeface="B Nazanin" panose="00000400000000000000" pitchFamily="2" charset="-78"/>
              </a:rPr>
              <a:t>:</a:t>
            </a:r>
            <a:r>
              <a:rPr lang="ar-SA" altLang="en-US" sz="2600" dirty="0">
                <a:cs typeface="B Nazanin" panose="00000400000000000000" pitchFamily="2" charset="-78"/>
              </a:rPr>
              <a:t> منطبق با </a:t>
            </a:r>
            <a:r>
              <a:rPr lang="ar-SA" altLang="en-US" sz="2600" dirty="0">
                <a:solidFill>
                  <a:srgbClr val="FF00FF"/>
                </a:solidFill>
                <a:cs typeface="B Nazanin" panose="00000400000000000000" pitchFamily="2" charset="-78"/>
              </a:rPr>
              <a:t>اصول علمي</a:t>
            </a:r>
            <a:r>
              <a:rPr lang="fa-IR" altLang="en-US" sz="2600" dirty="0">
                <a:solidFill>
                  <a:srgbClr val="FF00FF"/>
                </a:solidFill>
                <a:cs typeface="B Nazanin" panose="00000400000000000000" pitchFamily="2" charset="-78"/>
              </a:rPr>
              <a:t>،</a:t>
            </a:r>
            <a:r>
              <a:rPr lang="ar-SA" altLang="en-US" sz="2600" dirty="0">
                <a:solidFill>
                  <a:srgbClr val="FF00FF"/>
                </a:solidFill>
                <a:cs typeface="B Nazanin" panose="00000400000000000000" pitchFamily="2" charset="-78"/>
              </a:rPr>
              <a:t> دانش روز </a:t>
            </a:r>
            <a:r>
              <a:rPr lang="ar-SA" altLang="en-US" sz="2600" dirty="0">
                <a:cs typeface="B Nazanin" panose="00000400000000000000" pitchFamily="2" charset="-78"/>
              </a:rPr>
              <a:t>و و پژوهش</a:t>
            </a:r>
            <a:r>
              <a:rPr lang="en-US" altLang="en-US" sz="2600" dirty="0">
                <a:cs typeface="B Nazanin" panose="00000400000000000000" pitchFamily="2" charset="-78"/>
              </a:rPr>
              <a:t>‌</a:t>
            </a:r>
            <a:r>
              <a:rPr lang="ar-SA" altLang="en-US" sz="2600" dirty="0">
                <a:cs typeface="B Nazanin" panose="00000400000000000000" pitchFamily="2" charset="-78"/>
              </a:rPr>
              <a:t>هاي قبلي آزمايشگاهي، و  در صورت لزوم،  حيواني مناسب باشد. </a:t>
            </a:r>
            <a:r>
              <a:rPr lang="ar-SA" altLang="en-US" sz="2600" dirty="0">
                <a:solidFill>
                  <a:srgbClr val="990099"/>
                </a:solidFill>
                <a:cs typeface="B Nazanin" panose="00000400000000000000" pitchFamily="2" charset="-78"/>
              </a:rPr>
              <a:t>مطالعات حيواني </a:t>
            </a:r>
            <a:r>
              <a:rPr lang="ar-SA" altLang="en-US" sz="2600" dirty="0">
                <a:cs typeface="B Nazanin" panose="00000400000000000000" pitchFamily="2" charset="-78"/>
              </a:rPr>
              <a:t>بايد با رعايت کامل اصول اخلاقي کار با حيوانات آزمايشگاهي انجام شوند.</a:t>
            </a:r>
            <a:endParaRPr lang="fa-IR" altLang="en-US" sz="2600" dirty="0">
              <a:cs typeface="B Nazanin" panose="00000400000000000000" pitchFamily="2" charset="-78"/>
            </a:endParaRPr>
          </a:p>
          <a:p>
            <a:pPr algn="just" rtl="1" eaLnBrk="1" hangingPunct="1">
              <a:buFontTx/>
              <a:buNone/>
            </a:pPr>
            <a:r>
              <a:rPr lang="fa-IR" altLang="en-US" sz="2600" dirty="0">
                <a:cs typeface="B Nazanin" panose="00000400000000000000" pitchFamily="2" charset="-78"/>
              </a:rPr>
              <a:t>9- </a:t>
            </a:r>
            <a:r>
              <a:rPr lang="ar-SA" altLang="en-US" sz="2600" dirty="0">
                <a:cs typeface="B Nazanin" panose="00000400000000000000" pitchFamily="2" charset="-78"/>
              </a:rPr>
              <a:t>در پژوهش</a:t>
            </a:r>
            <a:r>
              <a:rPr lang="en-US" altLang="en-US" sz="2600" dirty="0">
                <a:cs typeface="B Nazanin" panose="00000400000000000000" pitchFamily="2" charset="-78"/>
              </a:rPr>
              <a:t>‌</a:t>
            </a:r>
            <a:r>
              <a:rPr lang="ar-SA" altLang="en-US" sz="2600" dirty="0">
                <a:cs typeface="B Nazanin" panose="00000400000000000000" pitchFamily="2" charset="-78"/>
              </a:rPr>
              <a:t>هاي پزشکي که ممکن است به </a:t>
            </a:r>
            <a:r>
              <a:rPr lang="ar-SA" altLang="en-US" sz="2600" b="1" dirty="0">
                <a:solidFill>
                  <a:srgbClr val="00B0F0"/>
                </a:solidFill>
                <a:cs typeface="B Nazanin" panose="00000400000000000000" pitchFamily="2" charset="-78"/>
              </a:rPr>
              <a:t>محيط زيست </a:t>
            </a:r>
            <a:r>
              <a:rPr lang="ar-SA" altLang="en-US" sz="2600" dirty="0">
                <a:cs typeface="B Nazanin" panose="00000400000000000000" pitchFamily="2" charset="-78"/>
              </a:rPr>
              <a:t>آسيب برسانند، بايد احتياط</a:t>
            </a:r>
            <a:r>
              <a:rPr lang="en-US" altLang="en-US" sz="2600" dirty="0">
                <a:cs typeface="B Nazanin" panose="00000400000000000000" pitchFamily="2" charset="-78"/>
              </a:rPr>
              <a:t>‌</a:t>
            </a:r>
            <a:r>
              <a:rPr lang="ar-SA" altLang="en-US" sz="2600" dirty="0">
                <a:cs typeface="B Nazanin" panose="00000400000000000000" pitchFamily="2" charset="-78"/>
              </a:rPr>
              <a:t>هاي لازم در جهت حفظ و نگهداري و عدم آسيب رساني به محيط </a:t>
            </a:r>
            <a:r>
              <a:rPr lang="fa-IR" altLang="en-US" sz="2600" dirty="0">
                <a:cs typeface="B Nazanin" panose="00000400000000000000" pitchFamily="2" charset="-78"/>
              </a:rPr>
              <a:t>ز</a:t>
            </a:r>
            <a:r>
              <a:rPr lang="ar-SA" altLang="en-US" sz="2600" dirty="0">
                <a:cs typeface="B Nazanin" panose="00000400000000000000" pitchFamily="2" charset="-78"/>
              </a:rPr>
              <a:t>يست انجام گيرد.</a:t>
            </a:r>
            <a:endParaRPr lang="fa-IR" altLang="en-US" sz="2600" dirty="0">
              <a:cs typeface="B Nazanin" panose="00000400000000000000" pitchFamily="2" charset="-78"/>
            </a:endParaRPr>
          </a:p>
          <a:p>
            <a:pPr algn="just" rtl="1" eaLnBrk="1" hangingPunct="1">
              <a:buFontTx/>
              <a:buNone/>
            </a:pPr>
            <a:r>
              <a:rPr lang="fa-IR" altLang="en-US" sz="2600" dirty="0">
                <a:cs typeface="B Nazanin" panose="00000400000000000000" pitchFamily="2" charset="-78"/>
              </a:rPr>
              <a:t>10- هر پژوهشی باید بر اساس و منطبق بر یک </a:t>
            </a:r>
            <a:r>
              <a:rPr lang="fa-IR" altLang="en-US" sz="2600" b="1" dirty="0">
                <a:solidFill>
                  <a:srgbClr val="FF0000"/>
                </a:solidFill>
                <a:cs typeface="B Nazanin" panose="00000400000000000000" pitchFamily="2" charset="-78"/>
              </a:rPr>
              <a:t>طرحنامه (پروپوزال) </a:t>
            </a:r>
            <a:r>
              <a:rPr lang="fa-IR" altLang="en-US" sz="2600" dirty="0">
                <a:cs typeface="B Nazanin" panose="00000400000000000000" pitchFamily="2" charset="-78"/>
              </a:rPr>
              <a:t>به انجام برسد. در کارآزماییهای بالینی باید علاوه بر طرح نامه، </a:t>
            </a:r>
            <a:r>
              <a:rPr lang="fa-IR" altLang="en-US" sz="2600" b="1" dirty="0">
                <a:solidFill>
                  <a:srgbClr val="FF0000"/>
                </a:solidFill>
                <a:cs typeface="B Nazanin" panose="00000400000000000000" pitchFamily="2" charset="-78"/>
              </a:rPr>
              <a:t>دستورالعمل (پروتکل) </a:t>
            </a:r>
            <a:r>
              <a:rPr lang="fa-IR" altLang="en-US" sz="2600" dirty="0">
                <a:cs typeface="B Nazanin" panose="00000400000000000000" pitchFamily="2" charset="-78"/>
              </a:rPr>
              <a:t>نیز تهیه و ارائه شود. طرحنامه و دستورالعمل باید شامل تمامی اجزای ضروری باشد. از جمله بخش ملاحظات اخلاقی، اطلاعات مربوط به بودجه، حمایت کنندهها، وابستگیهای سازمانی، موارد تعارض منافع بالقوه ی دیگر، مشوق های شرکت کنندگان، پیش بینی درمان و یا جبران خسارت افراد آسیب دیده در پژوهش .در مواردی که لازم است رضایتنامه ی آگاهانه </a:t>
            </a:r>
            <a:r>
              <a:rPr lang="fa-IR" altLang="en-US" sz="2600" dirty="0" smtClean="0">
                <a:cs typeface="B Nazanin" panose="00000400000000000000" pitchFamily="2" charset="-78"/>
              </a:rPr>
              <a:t>به</a:t>
            </a:r>
            <a:r>
              <a:rPr lang="en-US" altLang="en-US" sz="2600" dirty="0" smtClean="0">
                <a:cs typeface="B Nazanin" panose="00000400000000000000" pitchFamily="2" charset="-78"/>
              </a:rPr>
              <a:t> </a:t>
            </a:r>
            <a:r>
              <a:rPr lang="fa-IR" altLang="en-US" sz="2600" dirty="0" smtClean="0">
                <a:cs typeface="B Nazanin" panose="00000400000000000000" pitchFamily="2" charset="-78"/>
              </a:rPr>
              <a:t>صورت </a:t>
            </a:r>
            <a:r>
              <a:rPr lang="fa-IR" altLang="en-US" sz="2600" dirty="0">
                <a:cs typeface="B Nazanin" panose="00000400000000000000" pitchFamily="2" charset="-78"/>
              </a:rPr>
              <a:t>کتبی اخذ شود، فرم رضایتنامه باید تدوین و به طرحنامه پیوست شده باشد. پیش از تصویب یا تأیید طرحنامه از سوی </a:t>
            </a:r>
            <a:r>
              <a:rPr lang="fa-IR" altLang="en-US" sz="2600" dirty="0" smtClean="0">
                <a:cs typeface="B Nazanin" panose="00000400000000000000" pitchFamily="2" charset="-78"/>
              </a:rPr>
              <a:t>کمیته</a:t>
            </a:r>
            <a:r>
              <a:rPr lang="en-US" altLang="en-US" sz="2600" dirty="0" smtClean="0">
                <a:cs typeface="B Nazanin" panose="00000400000000000000" pitchFamily="2" charset="-78"/>
              </a:rPr>
              <a:t> </a:t>
            </a:r>
            <a:r>
              <a:rPr lang="fa-IR" altLang="en-US" sz="2600" dirty="0" smtClean="0">
                <a:cs typeface="B Nazanin" panose="00000400000000000000" pitchFamily="2" charset="-78"/>
              </a:rPr>
              <a:t>ی </a:t>
            </a:r>
            <a:r>
              <a:rPr lang="fa-IR" altLang="en-US" sz="2600" dirty="0">
                <a:cs typeface="B Nazanin" panose="00000400000000000000" pitchFamily="2" charset="-78"/>
              </a:rPr>
              <a:t>مستقل اخلاق در پژوهش، نباید اجرای پژوهش شروع شود</a:t>
            </a:r>
            <a:endParaRPr lang="en-US" altLang="en-US" sz="2600" dirty="0">
              <a:cs typeface="B Nazanin" panose="00000400000000000000" pitchFamily="2" charset="-78"/>
            </a:endParaRPr>
          </a:p>
          <a:p>
            <a:pPr algn="just" rtl="1" eaLnBrk="1" hangingPunct="1">
              <a:buFontTx/>
              <a:buNone/>
            </a:pPr>
            <a:endParaRPr lang="fa-IR" altLang="en-US" sz="2600" dirty="0">
              <a:cs typeface="B Nazanin" panose="00000400000000000000" pitchFamily="2" charset="-78"/>
            </a:endParaRPr>
          </a:p>
          <a:p>
            <a:pPr algn="just" rtl="1" eaLnBrk="1" hangingPunct="1"/>
            <a:endParaRPr lang="en-US" altLang="en-US" sz="2600" dirty="0">
              <a:cs typeface="B Nazanin" panose="00000400000000000000" pitchFamily="2" charset="-78"/>
            </a:endParaRPr>
          </a:p>
          <a:p>
            <a:pPr algn="just" rtl="1" eaLnBrk="1" hangingPunct="1"/>
            <a:endParaRPr lang="en-US" altLang="en-US" sz="2600" dirty="0">
              <a:cs typeface="B Nazanin" panose="00000400000000000000" pitchFamily="2" charset="-78"/>
            </a:endParaRPr>
          </a:p>
        </p:txBody>
      </p:sp>
      <p:sp>
        <p:nvSpPr>
          <p:cNvPr id="38916" name="Slide Number Placeholder 3"/>
          <p:cNvSpPr>
            <a:spLocks noGrp="1"/>
          </p:cNvSpPr>
          <p:nvPr>
            <p:ph type="sldNum" sz="quarter" idx="12"/>
          </p:nvPr>
        </p:nvSpPr>
        <p:spPr>
          <a:extLst/>
        </p:spPr>
        <p:txBody>
          <a:bodyPr/>
          <a:lstStyle>
            <a:lvl1pPr eaLnBrk="0" hangingPunct="0">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eaLnBrk="0" hangingPunct="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eaLnBrk="0" fontAlgn="base" hangingPunct="0">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eaLnBrk="1" hangingPunct="1">
              <a:spcBef>
                <a:spcPct val="0"/>
              </a:spcBef>
              <a:buFontTx/>
              <a:buNone/>
            </a:pPr>
            <a:fld id="{C304F554-9076-439B-A119-9496A0BA124A}" type="slidenum">
              <a:rPr lang="es-ES" altLang="en-US" b="0">
                <a:latin typeface="Arial" panose="020B0604020202020204" pitchFamily="34" charset="0"/>
              </a:rPr>
              <a:pPr eaLnBrk="1" hangingPunct="1">
                <a:spcBef>
                  <a:spcPct val="0"/>
                </a:spcBef>
                <a:buFontTx/>
                <a:buNone/>
              </a:pPr>
              <a:t>99</a:t>
            </a:fld>
            <a:endParaRPr lang="es-ES" altLang="en-US" b="0">
              <a:latin typeface="Arial" panose="020B0604020202020204" pitchFamily="34" charset="0"/>
            </a:endParaRPr>
          </a:p>
        </p:txBody>
      </p:sp>
      <p:sp>
        <p:nvSpPr>
          <p:cNvPr id="2" name="Date Placeholder 1"/>
          <p:cNvSpPr>
            <a:spLocks noGrp="1"/>
          </p:cNvSpPr>
          <p:nvPr>
            <p:ph type="dt" sz="half" idx="10"/>
          </p:nvPr>
        </p:nvSpPr>
        <p:spPr/>
        <p:txBody>
          <a:bodyPr/>
          <a:lstStyle/>
          <a:p>
            <a:fld id="{BBD1D82A-E981-43E4-BADD-E2C80A366E60}" type="datetime1">
              <a:rPr lang="en-US" smtClean="0">
                <a:solidFill>
                  <a:srgbClr val="000000"/>
                </a:solidFill>
              </a:rPr>
              <a:t>12/10/2017</a:t>
            </a:fld>
            <a:endParaRPr lang="en-US">
              <a:solidFill>
                <a:srgbClr val="000000"/>
              </a:solidFill>
            </a:endParaRPr>
          </a:p>
        </p:txBody>
      </p:sp>
      <p:sp>
        <p:nvSpPr>
          <p:cNvPr id="3" name="Footer Placeholder 2"/>
          <p:cNvSpPr>
            <a:spLocks noGrp="1"/>
          </p:cNvSpPr>
          <p:nvPr>
            <p:ph type="ftr" sz="quarter" idx="11"/>
          </p:nvPr>
        </p:nvSpPr>
        <p:spPr/>
        <p:txBody>
          <a:bodyPr/>
          <a:lstStyle/>
          <a:p>
            <a:r>
              <a:rPr lang="fa-IR" smtClean="0">
                <a:solidFill>
                  <a:srgbClr val="000000"/>
                </a:solidFill>
              </a:rPr>
              <a:t>اخلاق در پژوهش های زیست پزشکی </a:t>
            </a:r>
            <a:endParaRPr lang="en-US">
              <a:solidFill>
                <a:srgbClr val="000000"/>
              </a:solidFill>
            </a:endParaRPr>
          </a:p>
        </p:txBody>
      </p:sp>
      <p:sp>
        <p:nvSpPr>
          <p:cNvPr id="7" name="Left Arrow 6"/>
          <p:cNvSpPr/>
          <p:nvPr/>
        </p:nvSpPr>
        <p:spPr>
          <a:xfrm>
            <a:off x="11582400" y="3187696"/>
            <a:ext cx="5593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8298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ixel">
  <a:themeElements>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1453</TotalTime>
  <Words>9718</Words>
  <Application>Microsoft Office PowerPoint</Application>
  <PresentationFormat>Widescreen</PresentationFormat>
  <Paragraphs>1145</Paragraphs>
  <Slides>107</Slides>
  <Notes>12</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107</vt:i4>
      </vt:variant>
    </vt:vector>
  </HeadingPairs>
  <TitlesOfParts>
    <vt:vector size="126" baseType="lpstr">
      <vt:lpstr>Agency FB</vt:lpstr>
      <vt:lpstr>Arial</vt:lpstr>
      <vt:lpstr>Arial Black</vt:lpstr>
      <vt:lpstr>Arial Narrow</vt:lpstr>
      <vt:lpstr>B Mitra</vt:lpstr>
      <vt:lpstr>B Nazanin</vt:lpstr>
      <vt:lpstr>B Tehran</vt:lpstr>
      <vt:lpstr>B Titr</vt:lpstr>
      <vt:lpstr>Book Antiqua</vt:lpstr>
      <vt:lpstr>Calibri</vt:lpstr>
      <vt:lpstr>Calibri Light</vt:lpstr>
      <vt:lpstr>Georgia</vt:lpstr>
      <vt:lpstr>Nazanin</vt:lpstr>
      <vt:lpstr>Tahoma</vt:lpstr>
      <vt:lpstr>Times New Roman</vt:lpstr>
      <vt:lpstr>Titr</vt:lpstr>
      <vt:lpstr>Wingdings</vt:lpstr>
      <vt:lpstr>Pixel</vt:lpstr>
      <vt:lpstr>Office Theme</vt:lpstr>
      <vt:lpstr>اخلاق در پژوهش های زیست پزشکی سطح 1  </vt:lpstr>
      <vt:lpstr>سرفصل های طرح کارگاه</vt:lpstr>
      <vt:lpstr>مروری کوتاه بر تاریخچه اخلاق زیست پزشکی در جهان  </vt:lpstr>
      <vt:lpstr>تاریخچه اخلاق پزشکی</vt:lpstr>
      <vt:lpstr>تاریخچه اخلاق در پژوهش</vt:lpstr>
      <vt:lpstr>تاریخچه اخلاق پزشکی نوین‌</vt:lpstr>
      <vt:lpstr>تاریخچه اخلاق پزشکی نوین‌</vt:lpstr>
      <vt:lpstr>PowerPoint Presentation</vt:lpstr>
      <vt:lpstr>تاریخچه اخلاق پزشکی نوین‌</vt:lpstr>
      <vt:lpstr>تاریخچه اخلاق پزشکی نوین‌</vt:lpstr>
      <vt:lpstr>تاریخچه اخلاق پزشکی نوین‌‌</vt:lpstr>
      <vt:lpstr>کدهای نورنبرگ</vt:lpstr>
      <vt:lpstr>کد های نورنبرگ</vt:lpstr>
      <vt:lpstr>کد نورنبرگ، توصیه های لازم در پژوهشهای غیر درمانی:</vt:lpstr>
      <vt:lpstr>تاریخچه اخلاق پزشکی نوین‌</vt:lpstr>
      <vt:lpstr>تاریخچه اخلاق پزشکی نوین‌</vt:lpstr>
      <vt:lpstr>تاریخچه اخلاق پزشکی نوین‌</vt:lpstr>
      <vt:lpstr>بيانيه هلسينکی (نسخه اصلی) (Original version): 1964</vt:lpstr>
      <vt:lpstr>بيانيه های هلسينکی </vt:lpstr>
      <vt:lpstr>ترجمه بيانيه هلسينكي ويرايش سال 2008</vt:lpstr>
      <vt:lpstr>ترجمه بيانيه هلسينكي ويرايش سال 2008</vt:lpstr>
      <vt:lpstr>ترجمه بيانيه هلسينكي ويرايش سال 2008</vt:lpstr>
      <vt:lpstr>ترجمه بيانيه هلسينكي ويرايش سال 2008</vt:lpstr>
      <vt:lpstr> ترجمه بيانيه هلسينكي ويرايش سال 2008</vt:lpstr>
      <vt:lpstr> ترجمه بيانيه هلسينكي ويرايش سال 2008</vt:lpstr>
      <vt:lpstr>ترجمه بيانيه هلسينكي ويرايش سال 2008</vt:lpstr>
      <vt:lpstr>تاریخچه اخلاق پزشکی نوین‌</vt:lpstr>
      <vt:lpstr>بیانیه مشترک Good Clinical Practice (1974-1978)</vt:lpstr>
      <vt:lpstr>مروری بر تحول در  اخلاق پزشکی/ اخلاق در پژوهش های زیست پزشکی در دهه های اخیر ایران  </vt:lpstr>
      <vt:lpstr>تحول در اخلاق پزشکی- اخلاق در پژوهش های زیستی راهبرد تبیینی (1372)</vt:lpstr>
      <vt:lpstr>تحول در اخلاق پزشکی- اخلاق در پژوهش های زیستی راهبرد  سازمان دهی</vt:lpstr>
      <vt:lpstr>تحول در اخلاق پزشکی- اخلاق در پژوهش های زیستی راهبرد  توانمندسازی</vt:lpstr>
      <vt:lpstr>مروری بر مفاهیم و  اصول نظری  اخلاق زیست پزشکی   </vt:lpstr>
      <vt:lpstr>مفاهیم پایه در اخلاق پزشکی</vt:lpstr>
      <vt:lpstr>مفاهیم پایه در اخلاق پزشکی</vt:lpstr>
      <vt:lpstr>مفاهیم پایه در اخلاق پزشکی</vt:lpstr>
      <vt:lpstr>مفاهیم پایه در اخلاق پزشکی</vt:lpstr>
      <vt:lpstr>مفاهیم پایه در اخلاق پزشکی</vt:lpstr>
      <vt:lpstr>تعاریف اخلاق پزشکی </vt:lpstr>
      <vt:lpstr>تعاریف اخلاق پزشکی در متون فارسی </vt:lpstr>
      <vt:lpstr>تعریف اخلاق پزشکی </vt:lpstr>
      <vt:lpstr>تعریف اخلاق پزشکی </vt:lpstr>
      <vt:lpstr>جمع بندی تعریف</vt:lpstr>
      <vt:lpstr>موضوعات مطرح در اخلاق پزشكي نوين</vt:lpstr>
      <vt:lpstr>انواع پژوهش های اخلاقی</vt:lpstr>
      <vt:lpstr>فلسفه اخلاق پزشکی</vt:lpstr>
      <vt:lpstr>فلسفه اخلاق پزشکی</vt:lpstr>
      <vt:lpstr>فلسفه اخلاق پزشکی</vt:lpstr>
      <vt:lpstr>فلسفه اخلاق پزشکی</vt:lpstr>
      <vt:lpstr>فلسفه اخلاق پزشکی</vt:lpstr>
      <vt:lpstr>فلسفه اخلاق پزشکی</vt:lpstr>
      <vt:lpstr>فلسفه اخلاق پزشکی</vt:lpstr>
      <vt:lpstr>فلسفه اخلاق پزشکی</vt:lpstr>
      <vt:lpstr>فلسفه اخلاق پزشکی</vt:lpstr>
      <vt:lpstr>فلسفه اخلاق پزشکی</vt:lpstr>
      <vt:lpstr>فلسفه اخلاق پزشکی</vt:lpstr>
      <vt:lpstr> The Four Principles of Medical Ethics  </vt:lpstr>
      <vt:lpstr>فلسفه اخلاق پزشکی // اصول اخلاق پزشکی </vt:lpstr>
      <vt:lpstr>فلسفه اخلاق پزشکی / / اصول اخلاق پزشکی....ادامه </vt:lpstr>
      <vt:lpstr> عناصر اصلي بررسي اخلاقي</vt:lpstr>
      <vt:lpstr>عناصر اصلي بررسي اخلاقي   1. مباني علمي</vt:lpstr>
      <vt:lpstr>عناصر اصلي بررسي اخلاقي   2. محقق</vt:lpstr>
      <vt:lpstr>عناصر اصلي بررسي اخلاقي  3. شرکت کنندگان</vt:lpstr>
      <vt:lpstr>مروری بر جنبه های کاربردی اصول اخلاق زیست پزشکی   (رضات نامه ، سود و زیان)  </vt:lpstr>
      <vt:lpstr>ارزيابي سود و زيان</vt:lpstr>
      <vt:lpstr>مبانی و بسترهای اخلاقی، اجتماعی و تاریخی قاعده رضایت آگاهانه</vt:lpstr>
      <vt:lpstr>عدم شکل گیری/قطع رابطه پژوهشی</vt:lpstr>
      <vt:lpstr>تلاش برای نزدیک کردن دیدگاه ها</vt:lpstr>
      <vt:lpstr>حالت ایده آل</vt:lpstr>
      <vt:lpstr>مفاهیم مرتبط با موضوع رضایت نامه</vt:lpstr>
      <vt:lpstr>قاعده اذن</vt:lpstr>
      <vt:lpstr>قاعده برائت </vt:lpstr>
      <vt:lpstr>رضایت آگاهانه چیست؟</vt:lpstr>
      <vt:lpstr>اصول رضایت نامه </vt:lpstr>
      <vt:lpstr>فرآیند اخذ رضایت</vt:lpstr>
      <vt:lpstr>محتوای رضایت آگاهانه</vt:lpstr>
      <vt:lpstr>نحوه‌ی گرفتن رضایت</vt:lpstr>
      <vt:lpstr>روش کسب رضایت نامه </vt:lpstr>
      <vt:lpstr>PowerPoint Presentation</vt:lpstr>
      <vt:lpstr>ارزيابي سود و زيان</vt:lpstr>
      <vt:lpstr>ارزيابي سود و زيان</vt:lpstr>
      <vt:lpstr>ارزيابي سود و زيان</vt:lpstr>
      <vt:lpstr>ارزيابي سود و زيان...</vt:lpstr>
      <vt:lpstr>ارزيابي سود و زيان...</vt:lpstr>
      <vt:lpstr>ارزيابي سود و زيان</vt:lpstr>
      <vt:lpstr>ارزيابي سود و زيان</vt:lpstr>
      <vt:lpstr>ارزيابي سود و زيان</vt:lpstr>
      <vt:lpstr>ارزيابي سود و زيان</vt:lpstr>
      <vt:lpstr>ارزيابي سود و زيان</vt:lpstr>
      <vt:lpstr>ارزيابي سود و زيان</vt:lpstr>
      <vt:lpstr>ارزيابي سود و زيان</vt:lpstr>
      <vt:lpstr>راهنماي عمومي اخلاق در پژوهش‌هاي علوم پزشکي   </vt:lpstr>
      <vt:lpstr>PowerPoint Presentation</vt:lpstr>
      <vt:lpstr>راهنمای عمومی اخلاق: تحلیل محتوای کمی </vt:lpstr>
      <vt:lpstr>راهنماي عمومي اخلاق در پژوهش‌هاي علوم پزشکي  </vt:lpstr>
      <vt:lpstr>راهنماي عمومي اخلاق در پژوهش‌هاي علوم پزشکي </vt:lpstr>
      <vt:lpstr>راهنماي عمومي اخلاق در پژوهش‌هاي علوم پزشکي </vt:lpstr>
      <vt:lpstr>Methodological Issues: Rationality </vt:lpstr>
      <vt:lpstr>راهنماي عمومي اخلاق در پژوهش‌هاي علوم پزشکي </vt:lpstr>
      <vt:lpstr>راهنماي عمومي اخلاق در پژوهش‌هاي علوم پزشکي </vt:lpstr>
      <vt:lpstr>راهنماي عمومي اخلاق در پژوهش‌هاي علوم پزشکي </vt:lpstr>
      <vt:lpstr>راهنماي عمومي اخلاق در پژوهش‌هاي علوم پزشکي </vt:lpstr>
      <vt:lpstr>راهنماي عمومي اخلاق در پژوهش‌هاي علوم پزشکي </vt:lpstr>
      <vt:lpstr>راهنماي عمومي اخلاق در پژوهش‌هاي علوم پزشکي </vt:lpstr>
      <vt:lpstr>راهنماي عمومي اخلاق در پژوهش‌هاي علوم پزشکي </vt:lpstr>
      <vt:lpstr>راهنماي عمومي اخلاق در پژوهش‌هاي علوم پزشکي </vt:lpstr>
      <vt:lpstr>راهنمای اخلاقی کارآزمایی های بالینی : تحلیل محتوای کمی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اخلاق در پژوهش های زیست پزشکی</dc:title>
  <dc:creator>Ali Taghipour</dc:creator>
  <cp:lastModifiedBy>Mehrnoush Alishah</cp:lastModifiedBy>
  <cp:revision>60</cp:revision>
  <cp:lastPrinted>2017-12-10T04:11:06Z</cp:lastPrinted>
  <dcterms:created xsi:type="dcterms:W3CDTF">2017-10-04T14:51:00Z</dcterms:created>
  <dcterms:modified xsi:type="dcterms:W3CDTF">2017-12-10T04:18:43Z</dcterms:modified>
</cp:coreProperties>
</file>